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38"/>
  </p:notesMasterIdLst>
  <p:sldIdLst>
    <p:sldId id="256" r:id="rId6"/>
    <p:sldId id="257" r:id="rId7"/>
    <p:sldId id="1226" r:id="rId8"/>
    <p:sldId id="275" r:id="rId9"/>
    <p:sldId id="1202" r:id="rId10"/>
    <p:sldId id="1203" r:id="rId11"/>
    <p:sldId id="1215" r:id="rId12"/>
    <p:sldId id="1213" r:id="rId13"/>
    <p:sldId id="1201" r:id="rId14"/>
    <p:sldId id="1211" r:id="rId15"/>
    <p:sldId id="1221" r:id="rId16"/>
    <p:sldId id="1219" r:id="rId17"/>
    <p:sldId id="1222" r:id="rId18"/>
    <p:sldId id="1217" r:id="rId19"/>
    <p:sldId id="1218" r:id="rId20"/>
    <p:sldId id="1223" r:id="rId21"/>
    <p:sldId id="1208" r:id="rId22"/>
    <p:sldId id="1224" r:id="rId23"/>
    <p:sldId id="258" r:id="rId24"/>
    <p:sldId id="259" r:id="rId25"/>
    <p:sldId id="260" r:id="rId26"/>
    <p:sldId id="262" r:id="rId27"/>
    <p:sldId id="263" r:id="rId28"/>
    <p:sldId id="265" r:id="rId29"/>
    <p:sldId id="264" r:id="rId30"/>
    <p:sldId id="269" r:id="rId31"/>
    <p:sldId id="268" r:id="rId32"/>
    <p:sldId id="286" r:id="rId33"/>
    <p:sldId id="1214" r:id="rId34"/>
    <p:sldId id="309" r:id="rId35"/>
    <p:sldId id="310" r:id="rId36"/>
    <p:sldId id="32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3259" autoAdjust="0"/>
  </p:normalViewPr>
  <p:slideViewPr>
    <p:cSldViewPr snapToGrid="0">
      <p:cViewPr varScale="1">
        <p:scale>
          <a:sx n="52" d="100"/>
          <a:sy n="52" d="100"/>
        </p:scale>
        <p:origin x="12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 C. Edmond" userId="38b726e0-f037-4c8f-bc92-6d35625a59ca" providerId="ADAL" clId="{E39B7F4A-3366-440C-910B-8461A083F166}"/>
    <pc:docChg chg="addSld delSld modSld sldOrd">
      <pc:chgData name="Janet C. Edmond" userId="38b726e0-f037-4c8f-bc92-6d35625a59ca" providerId="ADAL" clId="{E39B7F4A-3366-440C-910B-8461A083F166}" dt="2025-11-17T21:54:09.271" v="96" actId="2711"/>
      <pc:docMkLst>
        <pc:docMk/>
      </pc:docMkLst>
      <pc:sldChg chg="modSp add mod ord">
        <pc:chgData name="Janet C. Edmond" userId="38b726e0-f037-4c8f-bc92-6d35625a59ca" providerId="ADAL" clId="{E39B7F4A-3366-440C-910B-8461A083F166}" dt="2025-11-17T21:53:50.920" v="95" actId="20577"/>
        <pc:sldMkLst>
          <pc:docMk/>
          <pc:sldMk cId="0" sldId="256"/>
        </pc:sldMkLst>
        <pc:spChg chg="mod">
          <ac:chgData name="Janet C. Edmond" userId="38b726e0-f037-4c8f-bc92-6d35625a59ca" providerId="ADAL" clId="{E39B7F4A-3366-440C-910B-8461A083F166}" dt="2025-11-17T21:49:32.393" v="38" actId="255"/>
          <ac:spMkLst>
            <pc:docMk/>
            <pc:sldMk cId="0" sldId="256"/>
            <ac:spMk id="192" creationId="{00000000-0000-0000-0000-000000000000}"/>
          </ac:spMkLst>
        </pc:spChg>
        <pc:spChg chg="mod">
          <ac:chgData name="Janet C. Edmond" userId="38b726e0-f037-4c8f-bc92-6d35625a59ca" providerId="ADAL" clId="{E39B7F4A-3366-440C-910B-8461A083F166}" dt="2025-11-17T21:49:51.017" v="40" actId="255"/>
          <ac:spMkLst>
            <pc:docMk/>
            <pc:sldMk cId="0" sldId="256"/>
            <ac:spMk id="193" creationId="{00000000-0000-0000-0000-000000000000}"/>
          </ac:spMkLst>
        </pc:spChg>
        <pc:spChg chg="mod">
          <ac:chgData name="Janet C. Edmond" userId="38b726e0-f037-4c8f-bc92-6d35625a59ca" providerId="ADAL" clId="{E39B7F4A-3366-440C-910B-8461A083F166}" dt="2025-11-17T21:53:50.920" v="95" actId="20577"/>
          <ac:spMkLst>
            <pc:docMk/>
            <pc:sldMk cId="0" sldId="256"/>
            <ac:spMk id="194" creationId="{00000000-0000-0000-0000-000000000000}"/>
          </ac:spMkLst>
        </pc:spChg>
      </pc:sldChg>
      <pc:sldChg chg="modSp mod">
        <pc:chgData name="Janet C. Edmond" userId="38b726e0-f037-4c8f-bc92-6d35625a59ca" providerId="ADAL" clId="{E39B7F4A-3366-440C-910B-8461A083F166}" dt="2025-11-17T21:54:09.271" v="96" actId="2711"/>
        <pc:sldMkLst>
          <pc:docMk/>
          <pc:sldMk cId="0" sldId="257"/>
        </pc:sldMkLst>
        <pc:spChg chg="mod">
          <ac:chgData name="Janet C. Edmond" userId="38b726e0-f037-4c8f-bc92-6d35625a59ca" providerId="ADAL" clId="{E39B7F4A-3366-440C-910B-8461A083F166}" dt="2025-11-17T21:54:09.271" v="96" actId="2711"/>
          <ac:spMkLst>
            <pc:docMk/>
            <pc:sldMk cId="0" sldId="257"/>
            <ac:spMk id="9" creationId="{00000000-0000-0000-0000-000000000000}"/>
          </ac:spMkLst>
        </pc:spChg>
      </pc:sldChg>
      <pc:sldChg chg="add ord">
        <pc:chgData name="Janet C. Edmond" userId="38b726e0-f037-4c8f-bc92-6d35625a59ca" providerId="ADAL" clId="{E39B7F4A-3366-440C-910B-8461A083F166}" dt="2025-11-17T21:52:18.212" v="50"/>
        <pc:sldMkLst>
          <pc:docMk/>
          <pc:sldMk cId="0" sldId="309"/>
        </pc:sldMkLst>
      </pc:sldChg>
      <pc:sldChg chg="modSp add mod">
        <pc:chgData name="Janet C. Edmond" userId="38b726e0-f037-4c8f-bc92-6d35625a59ca" providerId="ADAL" clId="{E39B7F4A-3366-440C-910B-8461A083F166}" dt="2025-11-17T21:52:38.250" v="84" actId="20577"/>
        <pc:sldMkLst>
          <pc:docMk/>
          <pc:sldMk cId="0" sldId="310"/>
        </pc:sldMkLst>
        <pc:spChg chg="mod">
          <ac:chgData name="Janet C. Edmond" userId="38b726e0-f037-4c8f-bc92-6d35625a59ca" providerId="ADAL" clId="{E39B7F4A-3366-440C-910B-8461A083F166}" dt="2025-11-17T21:52:38.250" v="84" actId="20577"/>
          <ac:spMkLst>
            <pc:docMk/>
            <pc:sldMk cId="0" sldId="310"/>
            <ac:spMk id="684" creationId="{00000000-0000-0000-0000-000000000000}"/>
          </ac:spMkLst>
        </pc:spChg>
      </pc:sldChg>
      <pc:sldChg chg="add">
        <pc:chgData name="Janet C. Edmond" userId="38b726e0-f037-4c8f-bc92-6d35625a59ca" providerId="ADAL" clId="{E39B7F4A-3366-440C-910B-8461A083F166}" dt="2025-11-17T21:51:53.203" v="47"/>
        <pc:sldMkLst>
          <pc:docMk/>
          <pc:sldMk cId="0" sldId="329"/>
        </pc:sldMkLst>
      </pc:sldChg>
      <pc:sldChg chg="modSp add mod">
        <pc:chgData name="Janet C. Edmond" userId="38b726e0-f037-4c8f-bc92-6d35625a59ca" providerId="ADAL" clId="{E39B7F4A-3366-440C-910B-8461A083F166}" dt="2025-11-17T21:50:41.561" v="45" actId="108"/>
        <pc:sldMkLst>
          <pc:docMk/>
          <pc:sldMk cId="0" sldId="1226"/>
        </pc:sldMkLst>
        <pc:spChg chg="mod">
          <ac:chgData name="Janet C. Edmond" userId="38b726e0-f037-4c8f-bc92-6d35625a59ca" providerId="ADAL" clId="{E39B7F4A-3366-440C-910B-8461A083F166}" dt="2025-11-17T21:50:22.260" v="42" actId="2711"/>
          <ac:spMkLst>
            <pc:docMk/>
            <pc:sldMk cId="0" sldId="1226"/>
            <ac:spMk id="218" creationId="{00000000-0000-0000-0000-000000000000}"/>
          </ac:spMkLst>
        </pc:spChg>
        <pc:spChg chg="mod">
          <ac:chgData name="Janet C. Edmond" userId="38b726e0-f037-4c8f-bc92-6d35625a59ca" providerId="ADAL" clId="{E39B7F4A-3366-440C-910B-8461A083F166}" dt="2025-11-17T21:50:41.561" v="45" actId="108"/>
          <ac:spMkLst>
            <pc:docMk/>
            <pc:sldMk cId="0" sldId="1226"/>
            <ac:spMk id="21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21CA2-6C58-45AE-99AA-9BD23901B89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B3C45-2467-46E8-B599-57CBFDBE2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0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83" name="Google Shape;18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91803F56-7061-3C4B-46C1-E841E2AFB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20DB010C-B79D-DE71-001B-816FB17E52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- Analyze stakeholder power (gov't, miners, communities) </a:t>
            </a:r>
            <a:br>
              <a:rPr lang="en-US" dirty="0"/>
            </a:br>
            <a:r>
              <a:rPr lang="en-US" dirty="0"/>
              <a:t>- Address imbalance (e.g., Bolivia, Ghana)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84522A4D-21E9-FA27-BA5C-0AE256FB3A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8965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90E238BC-1022-CDBC-2651-417F83736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291649DD-3BB2-9388-ADC3-1C2B6623D2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- Mutual gains approach </a:t>
            </a:r>
            <a:br>
              <a:rPr lang="en-US" dirty="0"/>
            </a:br>
            <a:r>
              <a:rPr lang="en-US" dirty="0"/>
              <a:t>- Interest-based negotiation </a:t>
            </a:r>
            <a:br>
              <a:rPr lang="en-US" dirty="0"/>
            </a:br>
            <a:r>
              <a:rPr lang="en-US" dirty="0"/>
              <a:t>- Building trust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D1F7CDB9-3821-B6E0-B30E-568EE9C1E9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2977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1C28BA97-3C4C-F19F-ACAF-24B328EC5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A0B7EEDE-934B-7757-90FA-82D6EC0B92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Training community leaders to speak confidently (as Ghana is doing)</a:t>
            </a:r>
          </a:p>
          <a:p>
            <a:r>
              <a:rPr lang="en-US" dirty="0"/>
              <a:t>Incorporate feedback mechanisms (like in Madagascar)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234346F7-0B12-E533-5B70-9BC95E171D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2796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8D8DEB2B-E534-D52C-2E2B-375D31875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1793C1BC-87B2-7CC5-9CE6-FCE6EEFBA8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Communities must be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fully informed and actively involved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decisions that affect their land, lives, and future.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Supporting participation is part of doing responsible, inclusive business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Budgeting for community engagement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builds trust and improves outcomes for all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30EC4B91-A791-A64F-C2B5-CEF69D51AA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3358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68CDCE00-4F21-BD04-31E3-B0B9A60F9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D9C2812A-54C0-1739-DC68-EFD5007FCA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4C02B0DA-D1CC-A6AF-DCFC-B574058894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6819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6" name="Google Shape;67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2" name="Google Shape;68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8" name="Google Shape;81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Guyana’s LCDS 2030 emphasizes developing with nature to build a resilient, prosperous future. CI-Guyana supports this by applying 30 years of experience in conservation, sustainable economies, and strong partnerships to create lasting, nature-based benefits for people.</a:t>
            </a:r>
            <a:br>
              <a:rPr lang="en-US" dirty="0"/>
            </a:br>
            <a:r>
              <a:rPr lang="en-US" dirty="0"/>
              <a:t>CI-Guyana’s work centers on: (1) nature conservation and climate, (2) building sustainable economies, and (3) amplifying impact through information and partnerships.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DD1A-F289-43ED-86A6-40980457D5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30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EF1F0661-D982-D86F-4FB8-26B331CE2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4D8B0AFE-741D-A9DB-3426-28B3B7BA7F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CF557926-71A1-E9AA-D535-C2EA658135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6880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F22931BE-4F6C-06A4-BCD4-C3E5B70B0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994F670B-7FAD-6680-9863-97DB2FAE24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BBCC6B89-6F3E-4AB2-58B8-BA4B5FC825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8649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29B2BE56-1575-3540-B3AA-54113CC44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D67BEF1E-BA14-9B6F-1656-4C21748E9F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 dirty="0"/>
              <a:t>What is "Loss of Social License to Operate"?</a:t>
            </a:r>
          </a:p>
          <a:p>
            <a:r>
              <a:rPr lang="en-US" b="0" dirty="0"/>
              <a:t>Social License to Operate (SLO) is unwritten, ongoing community approval for a project or company to operate in a specific area. It's not a legal license, but it's just as important — especially for projects that directly impact local communities.</a:t>
            </a:r>
          </a:p>
          <a:p>
            <a:r>
              <a:rPr lang="en-US" b="0" dirty="0"/>
              <a:t>✅ When a company has social license:</a:t>
            </a:r>
          </a:p>
          <a:p>
            <a:r>
              <a:rPr lang="en-US" b="0" dirty="0"/>
              <a:t>The community feels respected, informed, and involved</a:t>
            </a:r>
          </a:p>
          <a:p>
            <a:r>
              <a:rPr lang="en-US" b="0" dirty="0"/>
              <a:t>There is trust between the community and the company</a:t>
            </a:r>
          </a:p>
          <a:p>
            <a:r>
              <a:rPr lang="en-US" b="0" dirty="0"/>
              <a:t>The project can move forward without major opposition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0" dirty="0"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32A053D7-7F5A-35C0-0108-334F1958BD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9727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F6F29ECD-E097-2E3F-8104-029624C71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A539029F-DF56-34EA-CFA8-6840BCAFB5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FPIC (Free, Prior, Informed Consent)?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Legal, ethical, and operational significance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FPIC vs. traditional consultation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standards (UNDRIP, IFC, etc.)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2372827A-D45C-787A-B774-951E047AE7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23406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B95F2A8E-368D-F8B5-AD8A-C603EA01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884A9D44-187F-ADC3-BF8D-51D48845AD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FPIC (Free, Prior, Informed Consent)?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Legal, ethical, and operational significance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FPIC vs. traditional consultation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standards (UNDRIP, IFC, etc.)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5A50E77A-AB63-6C7A-511E-3DC73F45CA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07618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F7F62E4A-1105-0C48-46C2-EA030D8A2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EDFBFD13-A68E-7ACA-1770-C10F559453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Techniques to deal with strong actors (e.g., miners in Bolivia, gov’t in Ghana)</a:t>
            </a:r>
          </a:p>
          <a:p>
            <a:r>
              <a:rPr lang="en-US" dirty="0"/>
              <a:t>Coalition-building within communities</a:t>
            </a:r>
          </a:p>
          <a:p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dirty="0"/>
              <a:t>Unequal access to resources: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Project proponents often have legal, financial, and technical advantages.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Communities may lack access to independent advice, data, and legal support.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Time &amp; Decision: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Project timelines often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prioritise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speed over meaningful engagement.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Communities may feel rushed or pressured into decisions.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Address the imbalance: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Ensure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independent support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communities (legal, technical, translation).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space for dialogue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not just information delivery.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Respect community timelines and decision-making processes.</a:t>
            </a:r>
            <a:b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Cultural &amp; Historical Context: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Past exploitation or exclusion can lead to mistrust.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IPLCs have different worldviews or governance systems.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Knowledge &amp; Info Gaps: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Technical processes often exclude communities.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Unequal control of information reinforces power gaps.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8A59D55C-DBDD-0F0B-C93E-D541BA774E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5657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E447-568B-41A5-5725-1C3B3A8F6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2393D-F3B1-E1EA-C214-DE1B32431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06CF4-2CCD-6EDA-E2B7-94B0C9AB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2DED7-EFF1-62FE-B19C-344473916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C06DC-7635-74AE-F708-1E342C1EB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6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7CA88-7ABF-6E0B-019E-6FE7E230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157331-AC64-68DF-5C29-E3BCBBCCB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3E275-6403-8782-1B3E-A3854880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CF794-B71C-30F4-64DB-945A6A4CB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8727A-3155-FA10-0B51-1E05283D4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88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9F80F2-27D0-A821-AE50-0D76EEAA49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4521E8-744C-2EFD-9114-17EDDF34E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66E77-FDB6-224E-ACAE-5DB14EA76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C79AF-D9A1-50A8-77F0-37D99D6E6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6085A-9185-3F3E-6702-67ACF75D0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17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9"/>
          <p:cNvSpPr txBox="1">
            <a:spLocks noGrp="1"/>
          </p:cNvSpPr>
          <p:nvPr>
            <p:ph type="ctrTitle"/>
          </p:nvPr>
        </p:nvSpPr>
        <p:spPr>
          <a:xfrm>
            <a:off x="7429209" y="1581005"/>
            <a:ext cx="374904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Arial"/>
              <a:buNone/>
              <a:defRPr sz="34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9"/>
          <p:cNvSpPr txBox="1">
            <a:spLocks noGrp="1"/>
          </p:cNvSpPr>
          <p:nvPr>
            <p:ph type="subTitle" idx="1"/>
          </p:nvPr>
        </p:nvSpPr>
        <p:spPr>
          <a:xfrm>
            <a:off x="7429209" y="2842933"/>
            <a:ext cx="374904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  <a:defRPr sz="1800">
                <a:solidFill>
                  <a:schemeClr val="lt2"/>
                </a:solidFill>
              </a:defRPr>
            </a:lvl1pPr>
            <a:lvl2pPr lvl="1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59"/>
          <p:cNvSpPr txBox="1">
            <a:spLocks noGrp="1"/>
          </p:cNvSpPr>
          <p:nvPr>
            <p:ph type="body" idx="2"/>
          </p:nvPr>
        </p:nvSpPr>
        <p:spPr>
          <a:xfrm>
            <a:off x="7429209" y="809929"/>
            <a:ext cx="35661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Arial"/>
              <a:buNone/>
              <a:defRPr sz="1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8669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Gold">
  <p:cSld name="Section Header Gold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6" y="1515697"/>
            <a:ext cx="1549017" cy="155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66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5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" name="Google Shape;49;p66"/>
          <p:cNvCxnSpPr/>
          <p:nvPr/>
        </p:nvCxnSpPr>
        <p:spPr>
          <a:xfrm>
            <a:off x="898555" y="464312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" name="Google Shape;50;p66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6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24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9"/>
          <p:cNvSpPr txBox="1">
            <a:spLocks noGrp="1"/>
          </p:cNvSpPr>
          <p:nvPr>
            <p:ph type="ctrTitle"/>
          </p:nvPr>
        </p:nvSpPr>
        <p:spPr>
          <a:xfrm>
            <a:off x="7429209" y="1581005"/>
            <a:ext cx="374904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Arial"/>
              <a:buNone/>
              <a:defRPr sz="34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9"/>
          <p:cNvSpPr txBox="1">
            <a:spLocks noGrp="1"/>
          </p:cNvSpPr>
          <p:nvPr>
            <p:ph type="subTitle" idx="1"/>
          </p:nvPr>
        </p:nvSpPr>
        <p:spPr>
          <a:xfrm>
            <a:off x="7429209" y="2842933"/>
            <a:ext cx="374904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  <a:defRPr sz="1800">
                <a:solidFill>
                  <a:schemeClr val="lt2"/>
                </a:solidFill>
              </a:defRPr>
            </a:lvl1pPr>
            <a:lvl2pPr lvl="1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59"/>
          <p:cNvSpPr txBox="1">
            <a:spLocks noGrp="1"/>
          </p:cNvSpPr>
          <p:nvPr>
            <p:ph type="body" idx="2"/>
          </p:nvPr>
        </p:nvSpPr>
        <p:spPr>
          <a:xfrm>
            <a:off x="7429209" y="809929"/>
            <a:ext cx="35661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Arial"/>
              <a:buNone/>
              <a:defRPr sz="1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465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0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0"/>
          <p:cNvSpPr txBox="1">
            <a:spLocks noGrp="1"/>
          </p:cNvSpPr>
          <p:nvPr>
            <p:ph type="body" idx="1"/>
          </p:nvPr>
        </p:nvSpPr>
        <p:spPr>
          <a:xfrm>
            <a:off x="838200" y="2540728"/>
            <a:ext cx="512064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60"/>
          <p:cNvSpPr txBox="1">
            <a:spLocks noGrp="1"/>
          </p:cNvSpPr>
          <p:nvPr>
            <p:ph type="body" idx="2"/>
          </p:nvPr>
        </p:nvSpPr>
        <p:spPr>
          <a:xfrm>
            <a:off x="6172200" y="2540728"/>
            <a:ext cx="512064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7834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Orange" type="secHead">
  <p:cSld name="Section Header Orang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6" y="1515697"/>
            <a:ext cx="1549017" cy="155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61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5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oogle Shape;26;p61"/>
          <p:cNvCxnSpPr/>
          <p:nvPr/>
        </p:nvCxnSpPr>
        <p:spPr>
          <a:xfrm>
            <a:off x="898555" y="464312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" name="Google Shape;27;p61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1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3301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, Content Right">
  <p:cSld name="Image Left, Content Righ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2"/>
          <p:cNvSpPr>
            <a:spLocks noGrp="1"/>
          </p:cNvSpPr>
          <p:nvPr>
            <p:ph type="pic" idx="2"/>
          </p:nvPr>
        </p:nvSpPr>
        <p:spPr>
          <a:xfrm>
            <a:off x="631095" y="1137920"/>
            <a:ext cx="5212080" cy="45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1" name="Google Shape;31;p62"/>
          <p:cNvSpPr txBox="1">
            <a:spLocks noGrp="1"/>
          </p:cNvSpPr>
          <p:nvPr>
            <p:ph type="title"/>
          </p:nvPr>
        </p:nvSpPr>
        <p:spPr>
          <a:xfrm>
            <a:off x="6172200" y="1242644"/>
            <a:ext cx="512064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2"/>
          <p:cNvSpPr txBox="1">
            <a:spLocks noGrp="1"/>
          </p:cNvSpPr>
          <p:nvPr>
            <p:ph type="body" idx="1"/>
          </p:nvPr>
        </p:nvSpPr>
        <p:spPr>
          <a:xfrm>
            <a:off x="6172200" y="2540728"/>
            <a:ext cx="51206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086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Intro and Content">
  <p:cSld name="Title, Intro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3"/>
          <p:cNvSpPr>
            <a:spLocks noGrp="1"/>
          </p:cNvSpPr>
          <p:nvPr>
            <p:ph type="pic" idx="2"/>
          </p:nvPr>
        </p:nvSpPr>
        <p:spPr>
          <a:xfrm>
            <a:off x="7019568" y="0"/>
            <a:ext cx="429768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5" name="Google Shape;35;p63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57607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3"/>
          <p:cNvSpPr txBox="1">
            <a:spLocks noGrp="1"/>
          </p:cNvSpPr>
          <p:nvPr>
            <p:ph type="body" idx="1"/>
          </p:nvPr>
        </p:nvSpPr>
        <p:spPr>
          <a:xfrm>
            <a:off x="838200" y="2266408"/>
            <a:ext cx="5760720" cy="3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marL="914400" lvl="1" indent="-32004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Char char="•"/>
              <a:defRPr sz="1800"/>
            </a:lvl2pPr>
            <a:lvl3pPr marL="1371600" lvl="2" indent="-3302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2374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Paragraph, Two Content">
  <p:cSld name="Title, Paragraph, 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4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1033272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4"/>
          <p:cNvSpPr txBox="1">
            <a:spLocks noGrp="1"/>
          </p:cNvSpPr>
          <p:nvPr>
            <p:ph type="body" idx="1"/>
          </p:nvPr>
        </p:nvSpPr>
        <p:spPr>
          <a:xfrm>
            <a:off x="838200" y="1756219"/>
            <a:ext cx="1033272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4"/>
          <p:cNvSpPr txBox="1">
            <a:spLocks noGrp="1"/>
          </p:cNvSpPr>
          <p:nvPr>
            <p:ph type="body" idx="2"/>
          </p:nvPr>
        </p:nvSpPr>
        <p:spPr>
          <a:xfrm>
            <a:off x="838200" y="2362200"/>
            <a:ext cx="512064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/>
            </a:lvl1pPr>
            <a:lvl2pPr marL="914400" lvl="1" indent="-228600" algn="l">
              <a:lnSpc>
                <a:spcPct val="1375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4"/>
          <p:cNvSpPr txBox="1">
            <a:spLocks noGrp="1"/>
          </p:cNvSpPr>
          <p:nvPr>
            <p:ph type="body" idx="3"/>
          </p:nvPr>
        </p:nvSpPr>
        <p:spPr>
          <a:xfrm>
            <a:off x="6172200" y="2362200"/>
            <a:ext cx="512064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/>
            </a:lvl1pPr>
            <a:lvl2pPr marL="914400" lvl="1" indent="-228600" algn="l">
              <a:lnSpc>
                <a:spcPct val="1375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238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FCD13-AB01-3C68-EA49-55174992C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6B2FE-6DAF-B621-4239-123CBCA25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C0EE0-A6B4-3E46-0BDD-054F44B3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5FDDD-FF2D-C0E8-C6F1-2417EA921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00630-3C46-C166-01E4-D743856E1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11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5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5"/>
          <p:cNvSpPr txBox="1">
            <a:spLocks noGrp="1"/>
          </p:cNvSpPr>
          <p:nvPr>
            <p:ph type="body" idx="1"/>
          </p:nvPr>
        </p:nvSpPr>
        <p:spPr>
          <a:xfrm>
            <a:off x="838200" y="2540728"/>
            <a:ext cx="73152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5545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Gold">
  <p:cSld name="Section Header Gold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6" y="1515697"/>
            <a:ext cx="1549017" cy="155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66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5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" name="Google Shape;49;p66"/>
          <p:cNvCxnSpPr/>
          <p:nvPr/>
        </p:nvCxnSpPr>
        <p:spPr>
          <a:xfrm>
            <a:off x="898555" y="464312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" name="Google Shape;50;p66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6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5972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Gray">
  <p:cSld name="Section Header Gra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6" y="1515697"/>
            <a:ext cx="1549017" cy="155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67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5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6;p67"/>
          <p:cNvCxnSpPr/>
          <p:nvPr/>
        </p:nvCxnSpPr>
        <p:spPr>
          <a:xfrm>
            <a:off x="898555" y="464312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" name="Google Shape;57;p67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7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279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Images">
  <p:cSld name="Title, 2 Image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8"/>
          <p:cNvSpPr>
            <a:spLocks noGrp="1"/>
          </p:cNvSpPr>
          <p:nvPr>
            <p:ph type="pic" idx="2"/>
          </p:nvPr>
        </p:nvSpPr>
        <p:spPr>
          <a:xfrm>
            <a:off x="938696" y="2514600"/>
            <a:ext cx="6309360" cy="297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61" name="Google Shape;61;p68"/>
          <p:cNvSpPr>
            <a:spLocks noGrp="1"/>
          </p:cNvSpPr>
          <p:nvPr>
            <p:ph type="pic" idx="3"/>
          </p:nvPr>
        </p:nvSpPr>
        <p:spPr>
          <a:xfrm>
            <a:off x="7528560" y="0"/>
            <a:ext cx="4663440" cy="548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62" name="Google Shape;62;p68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6400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body" idx="1"/>
          </p:nvPr>
        </p:nvSpPr>
        <p:spPr>
          <a:xfrm>
            <a:off x="879299" y="5569392"/>
            <a:ext cx="630936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/>
            </a:lvl1pPr>
            <a:lvl2pPr marL="914400" lvl="1" indent="-22860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body" idx="4"/>
          </p:nvPr>
        </p:nvSpPr>
        <p:spPr>
          <a:xfrm>
            <a:off x="7466105" y="5569400"/>
            <a:ext cx="4297680" cy="78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/>
            </a:lvl1pPr>
            <a:lvl2pPr marL="914400" lvl="1" indent="-34290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201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">
  <p:cSld name="Thank you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076A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69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" y="-1"/>
            <a:ext cx="54658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9"/>
          <p:cNvSpPr txBox="1">
            <a:spLocks noGrp="1"/>
          </p:cNvSpPr>
          <p:nvPr>
            <p:ph type="title"/>
          </p:nvPr>
        </p:nvSpPr>
        <p:spPr>
          <a:xfrm>
            <a:off x="475355" y="3154680"/>
            <a:ext cx="301752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526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69"/>
          <p:cNvGrpSpPr/>
          <p:nvPr/>
        </p:nvGrpSpPr>
        <p:grpSpPr>
          <a:xfrm>
            <a:off x="3569922" y="2861858"/>
            <a:ext cx="8620583" cy="1083307"/>
            <a:chOff x="3569918" y="2861850"/>
            <a:chExt cx="8620582" cy="1083307"/>
          </a:xfrm>
        </p:grpSpPr>
        <p:grpSp>
          <p:nvGrpSpPr>
            <p:cNvPr id="70" name="Google Shape;70;p69"/>
            <p:cNvGrpSpPr/>
            <p:nvPr/>
          </p:nvGrpSpPr>
          <p:grpSpPr>
            <a:xfrm>
              <a:off x="3569918" y="2861850"/>
              <a:ext cx="8620582" cy="1083307"/>
              <a:chOff x="3569918" y="2861850"/>
              <a:chExt cx="8620582" cy="1083307"/>
            </a:xfrm>
          </p:grpSpPr>
          <p:sp>
            <p:nvSpPr>
              <p:cNvPr id="71" name="Google Shape;71;p69"/>
              <p:cNvSpPr/>
              <p:nvPr/>
            </p:nvSpPr>
            <p:spPr>
              <a:xfrm>
                <a:off x="5743184" y="2861850"/>
                <a:ext cx="6447316" cy="1083307"/>
              </a:xfrm>
              <a:prstGeom prst="rect">
                <a:avLst/>
              </a:prstGeom>
              <a:solidFill>
                <a:srgbClr val="DCE0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69"/>
              <p:cNvSpPr/>
              <p:nvPr/>
            </p:nvSpPr>
            <p:spPr>
              <a:xfrm>
                <a:off x="3569918" y="2861850"/>
                <a:ext cx="2171766" cy="1083307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69"/>
            <p:cNvSpPr txBox="1"/>
            <p:nvPr/>
          </p:nvSpPr>
          <p:spPr>
            <a:xfrm>
              <a:off x="5940718" y="2931110"/>
              <a:ext cx="1049475" cy="295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6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Supported by: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440"/>
                <a:buFont typeface="Arial"/>
                <a:buNone/>
              </a:pPr>
              <a:endPara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69"/>
            <p:cNvSpPr txBox="1"/>
            <p:nvPr/>
          </p:nvSpPr>
          <p:spPr>
            <a:xfrm>
              <a:off x="6858314" y="2931110"/>
              <a:ext cx="1049475" cy="295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6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Led by: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560"/>
                <a:buFont typeface="Arial"/>
                <a:buNone/>
              </a:pPr>
              <a:endPara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69"/>
            <p:cNvSpPr txBox="1"/>
            <p:nvPr/>
          </p:nvSpPr>
          <p:spPr>
            <a:xfrm>
              <a:off x="8120258" y="2931110"/>
              <a:ext cx="1049475" cy="295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6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 partnership with: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560"/>
                <a:buFont typeface="Arial"/>
                <a:buNone/>
              </a:pPr>
              <a:endPara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6" name="Google Shape;76;p6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61356" y="3162320"/>
              <a:ext cx="429471" cy="572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6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37071" y="3068988"/>
              <a:ext cx="331248" cy="6698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6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20919" y="3126743"/>
              <a:ext cx="1505116" cy="617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6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53891" y="3149193"/>
              <a:ext cx="1403047" cy="44990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0" name="Google Shape;80;p69"/>
            <p:cNvCxnSpPr/>
            <p:nvPr/>
          </p:nvCxnSpPr>
          <p:spPr>
            <a:xfrm>
              <a:off x="6746826" y="2980462"/>
              <a:ext cx="0" cy="83846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1" name="Google Shape;81;p69"/>
            <p:cNvCxnSpPr/>
            <p:nvPr/>
          </p:nvCxnSpPr>
          <p:spPr>
            <a:xfrm>
              <a:off x="7987358" y="2980462"/>
              <a:ext cx="0" cy="83846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82" name="Google Shape;82;p6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729955" y="3224033"/>
              <a:ext cx="1845977" cy="3589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" name="Google Shape;83;p6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85564" y="2993271"/>
            <a:ext cx="910741" cy="910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381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 List, Image Grid">
  <p:cSld name="Numbered List, Image Grid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0"/>
          <p:cNvSpPr txBox="1">
            <a:spLocks noGrp="1"/>
          </p:cNvSpPr>
          <p:nvPr>
            <p:ph type="body" idx="1"/>
          </p:nvPr>
        </p:nvSpPr>
        <p:spPr>
          <a:xfrm>
            <a:off x="838200" y="2822080"/>
            <a:ext cx="51206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00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AutoNum type="arabicPeriod"/>
              <a:defRPr/>
            </a:lvl1pPr>
            <a:lvl2pPr marL="914400" lvl="1" indent="-228600" algn="l">
              <a:lnSpc>
                <a:spcPct val="1375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70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5120640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0"/>
          <p:cNvSpPr>
            <a:spLocks noGrp="1"/>
          </p:cNvSpPr>
          <p:nvPr>
            <p:ph type="pic" idx="2"/>
          </p:nvPr>
        </p:nvSpPr>
        <p:spPr>
          <a:xfrm>
            <a:off x="6568441" y="828040"/>
            <a:ext cx="2514600" cy="2514600"/>
          </a:xfrm>
          <a:prstGeom prst="rect">
            <a:avLst/>
          </a:prstGeom>
          <a:solidFill>
            <a:schemeClr val="accent1">
              <a:alpha val="49411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88" name="Google Shape;88;p70"/>
          <p:cNvSpPr>
            <a:spLocks noGrp="1"/>
          </p:cNvSpPr>
          <p:nvPr>
            <p:ph type="pic" idx="3"/>
          </p:nvPr>
        </p:nvSpPr>
        <p:spPr>
          <a:xfrm>
            <a:off x="6568441" y="3515360"/>
            <a:ext cx="2514600" cy="2514600"/>
          </a:xfrm>
          <a:prstGeom prst="rect">
            <a:avLst/>
          </a:prstGeom>
          <a:solidFill>
            <a:schemeClr val="accent3">
              <a:alpha val="49411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89" name="Google Shape;89;p70"/>
          <p:cNvSpPr>
            <a:spLocks noGrp="1"/>
          </p:cNvSpPr>
          <p:nvPr>
            <p:ph type="pic" idx="4"/>
          </p:nvPr>
        </p:nvSpPr>
        <p:spPr>
          <a:xfrm>
            <a:off x="9235441" y="3515360"/>
            <a:ext cx="2514600" cy="2514600"/>
          </a:xfrm>
          <a:prstGeom prst="rect">
            <a:avLst/>
          </a:prstGeom>
          <a:solidFill>
            <a:schemeClr val="accent2">
              <a:alpha val="49411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90" name="Google Shape;90;p70"/>
          <p:cNvSpPr>
            <a:spLocks noGrp="1"/>
          </p:cNvSpPr>
          <p:nvPr>
            <p:ph type="pic" idx="5"/>
          </p:nvPr>
        </p:nvSpPr>
        <p:spPr>
          <a:xfrm>
            <a:off x="9235441" y="828040"/>
            <a:ext cx="2514600" cy="2514600"/>
          </a:xfrm>
          <a:prstGeom prst="rect">
            <a:avLst/>
          </a:prstGeom>
          <a:solidFill>
            <a:schemeClr val="accent3">
              <a:alpha val="49411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2217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1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851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3 Images">
  <p:cSld name="Title, 3 Image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2"/>
          <p:cNvSpPr>
            <a:spLocks noGrp="1"/>
          </p:cNvSpPr>
          <p:nvPr>
            <p:ph type="pic" idx="2"/>
          </p:nvPr>
        </p:nvSpPr>
        <p:spPr>
          <a:xfrm>
            <a:off x="938696" y="2514600"/>
            <a:ext cx="3200400" cy="297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95" name="Google Shape;95;p72"/>
          <p:cNvSpPr>
            <a:spLocks noGrp="1"/>
          </p:cNvSpPr>
          <p:nvPr>
            <p:ph type="pic" idx="3"/>
          </p:nvPr>
        </p:nvSpPr>
        <p:spPr>
          <a:xfrm>
            <a:off x="8442960" y="2514600"/>
            <a:ext cx="3749040" cy="297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96" name="Google Shape;96;p72"/>
          <p:cNvSpPr>
            <a:spLocks noGrp="1"/>
          </p:cNvSpPr>
          <p:nvPr>
            <p:ph type="pic" idx="4"/>
          </p:nvPr>
        </p:nvSpPr>
        <p:spPr>
          <a:xfrm>
            <a:off x="4291071" y="2514600"/>
            <a:ext cx="4023360" cy="297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97" name="Google Shape;97;p72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72"/>
          <p:cNvSpPr txBox="1">
            <a:spLocks noGrp="1"/>
          </p:cNvSpPr>
          <p:nvPr>
            <p:ph type="body" idx="1"/>
          </p:nvPr>
        </p:nvSpPr>
        <p:spPr>
          <a:xfrm>
            <a:off x="879299" y="5569392"/>
            <a:ext cx="3200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/>
            </a:lvl1pPr>
            <a:lvl2pPr marL="914400" lvl="1" indent="-22860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72"/>
          <p:cNvSpPr txBox="1">
            <a:spLocks noGrp="1"/>
          </p:cNvSpPr>
          <p:nvPr>
            <p:ph type="body" idx="5"/>
          </p:nvPr>
        </p:nvSpPr>
        <p:spPr>
          <a:xfrm>
            <a:off x="8380505" y="5569392"/>
            <a:ext cx="36576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/>
            </a:lvl1pPr>
            <a:lvl2pPr marL="914400" lvl="1" indent="-34290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72"/>
          <p:cNvSpPr txBox="1">
            <a:spLocks noGrp="1"/>
          </p:cNvSpPr>
          <p:nvPr>
            <p:ph type="body" idx="6"/>
          </p:nvPr>
        </p:nvSpPr>
        <p:spPr>
          <a:xfrm>
            <a:off x="4231420" y="5569392"/>
            <a:ext cx="402336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/>
            </a:lvl1pPr>
            <a:lvl2pPr marL="914400" lvl="1" indent="-22860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6066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297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Paragraph, Content">
  <p:cSld name="Title, Paragraph,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4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1033272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4"/>
          <p:cNvSpPr txBox="1">
            <a:spLocks noGrp="1"/>
          </p:cNvSpPr>
          <p:nvPr>
            <p:ph type="body" idx="1"/>
          </p:nvPr>
        </p:nvSpPr>
        <p:spPr>
          <a:xfrm>
            <a:off x="838200" y="1756219"/>
            <a:ext cx="1033272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74"/>
          <p:cNvSpPr txBox="1">
            <a:spLocks noGrp="1"/>
          </p:cNvSpPr>
          <p:nvPr>
            <p:ph type="body" idx="2"/>
          </p:nvPr>
        </p:nvSpPr>
        <p:spPr>
          <a:xfrm>
            <a:off x="838200" y="2362200"/>
            <a:ext cx="1033272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/>
            </a:lvl1pPr>
            <a:lvl2pPr marL="914400" lvl="1" indent="-228600" algn="l">
              <a:lnSpc>
                <a:spcPct val="1375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3122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6D854-3471-7A4B-F1C3-8CE7F6F78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D4C7F-9A30-0204-E324-99D449154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46F01-6C1E-95F5-7598-4D397A14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761FB-7A9F-60F4-8335-A46FC9753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787DE-6215-34A0-55DF-F70DABE9D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31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Gray">
  <p:cSld name="Big Statement Gra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0076A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75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4367465" y="-1"/>
            <a:ext cx="782453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556" y="753090"/>
            <a:ext cx="1549017" cy="155455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75"/>
          <p:cNvSpPr txBox="1">
            <a:spLocks noGrp="1"/>
          </p:cNvSpPr>
          <p:nvPr>
            <p:ph type="title"/>
          </p:nvPr>
        </p:nvSpPr>
        <p:spPr>
          <a:xfrm>
            <a:off x="801529" y="2564156"/>
            <a:ext cx="105156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941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Blue">
  <p:cSld name="Big Statement Blu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76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4367465" y="-1"/>
            <a:ext cx="782453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556" y="753090"/>
            <a:ext cx="1549017" cy="155455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6"/>
          <p:cNvSpPr txBox="1">
            <a:spLocks noGrp="1"/>
          </p:cNvSpPr>
          <p:nvPr>
            <p:ph type="title"/>
          </p:nvPr>
        </p:nvSpPr>
        <p:spPr>
          <a:xfrm>
            <a:off x="801529" y="2564156"/>
            <a:ext cx="105156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380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Blue">
  <p:cSld name="Section Header Blu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6" y="1515697"/>
            <a:ext cx="1549017" cy="155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77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5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77"/>
          <p:cNvCxnSpPr/>
          <p:nvPr/>
        </p:nvCxnSpPr>
        <p:spPr>
          <a:xfrm>
            <a:off x="898555" y="464312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1" name="Google Shape;121;p77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77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638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Green">
  <p:cSld name="Section Header Gree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6" y="1515697"/>
            <a:ext cx="1549017" cy="155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78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5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78"/>
          <p:cNvCxnSpPr/>
          <p:nvPr/>
        </p:nvCxnSpPr>
        <p:spPr>
          <a:xfrm>
            <a:off x="898555" y="464312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8" name="Google Shape;128;p78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78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6533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Mint">
  <p:cSld name="Section Header M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6" y="1515697"/>
            <a:ext cx="1549017" cy="155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79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5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79"/>
          <p:cNvCxnSpPr/>
          <p:nvPr/>
        </p:nvCxnSpPr>
        <p:spPr>
          <a:xfrm>
            <a:off x="898555" y="464312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5" name="Google Shape;135;p79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79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6653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Gray">
  <p:cSld name="Big Title/Section Gray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80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80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41" name="Google Shape;141;p80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4" y="0"/>
            <a:ext cx="6467751" cy="629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Google Shape;142;p80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515265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Gold">
  <p:cSld name="Big Title/Section Gold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81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81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47" name="Google Shape;147;p81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4" y="0"/>
            <a:ext cx="6467751" cy="629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81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703692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Blue">
  <p:cSld name="Big Title/Section Blu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82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82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53" name="Google Shape;153;p82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4" y="0"/>
            <a:ext cx="6467751" cy="629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82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129044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Green">
  <p:cSld name="Big Title/Section Gree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83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83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59" name="Google Shape;159;p83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4" y="0"/>
            <a:ext cx="6467751" cy="629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Google Shape;160;p83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579043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Mint">
  <p:cSld name="Big Title/Section Min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84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84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65" name="Google Shape;165;p84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4" y="0"/>
            <a:ext cx="6467751" cy="629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84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525749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187E9-16E6-5157-F612-F49619D30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37C15-AD9B-EFBD-C21B-0D7D10F25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50D644-7F4A-3AD3-9A25-F859A8A41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0E39C-9480-DD56-72B1-98393C5D1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4A28C-3E53-966B-4A43-DC205D71B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D2096-3309-D117-84E4-8867DA5E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49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Orange">
  <p:cSld name="Big Title/Section Orang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85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85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71" name="Google Shape;171;p85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4" y="0"/>
            <a:ext cx="6467751" cy="629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p85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926744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Image">
  <p:cSld name="Big Title/Section Image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75" name="Google Shape;175;p86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86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cxnSp>
        <p:nvCxnSpPr>
          <p:cNvPr id="177" name="Google Shape;177;p86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63804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Image">
  <p:cSld name="Full Image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80" name="Google Shape;180;p87"/>
          <p:cNvSpPr txBox="1">
            <a:spLocks noGrp="1"/>
          </p:cNvSpPr>
          <p:nvPr>
            <p:ph type="body" idx="1"/>
          </p:nvPr>
        </p:nvSpPr>
        <p:spPr>
          <a:xfrm>
            <a:off x="344329" y="5558485"/>
            <a:ext cx="457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57142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83333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83333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3902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EF571-C116-DBC1-C892-9C52767F2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2C3AE-53CF-1202-C9E7-9529FAD72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AC6D4-2C9F-EA5B-6D02-5C880B3BE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C78483-7FBF-241D-FB5D-27B12FFC4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9515A0-548B-56DA-BD77-D21F3DD91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E08DFD-93C7-DA7C-C01B-32AB09D7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DCFD05-284A-7DD2-13FB-EBEEF9229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E0AE09-CF86-A6AB-0C85-08BB8313A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9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3B5B-7943-FA95-BF33-98EF20736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54172-F992-5408-6A73-26D042BA1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C31A31-84DE-68DC-2D70-6375C413A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07329-2684-FC99-3F25-BB4567A8E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7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68A9EB-95BC-67E4-B0EC-F430A74B0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10533B-4516-8916-3408-6CE41F17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C7F94-7329-C8C6-592B-B5381FE8E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93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D0BB9-9EDA-0A9A-DCED-D17B5D75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A4493-2EF7-CEC5-8630-990D68C65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021F2-3B17-8F03-AF55-DC15E7FEA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4F6E-EFF0-3C91-5E57-D37510A72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C8EEE5-5AD4-2212-4841-796737593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E9D2D-4C19-743F-E3FD-18D25A8CE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63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1104E-5A66-FB54-2FC1-46B953DD5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385832-0A77-647D-5940-0679674000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92FEF-09AA-57D9-F5DC-39CD52BAF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98E60-15A8-66BE-E051-F1231DF8B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5D3D5-1BC8-6CB1-8405-B4341BEA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7C872-6C7E-52DB-62BF-9B7B0DC3B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8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E23151-FEE4-270E-BE1E-7FE144146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D7444-686F-1345-4955-8D69A9CF4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5A703-FF25-1FAF-DBD2-D7B24F854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48E916-A2A7-49DE-9B2E-8DDEC4A3596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A5E59-8274-5F6E-DC92-C542F6E12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C04CF-EAC6-6E5E-CB5F-2281D9736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3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8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8"/>
          <p:cNvSpPr txBox="1">
            <a:spLocks noGrp="1"/>
          </p:cNvSpPr>
          <p:nvPr>
            <p:ph type="body" idx="1"/>
          </p:nvPr>
        </p:nvSpPr>
        <p:spPr>
          <a:xfrm>
            <a:off x="838200" y="2540728"/>
            <a:ext cx="73152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004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7142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83333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83333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58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436881" y="425026"/>
            <a:ext cx="2046515" cy="3979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3;p58"/>
          <p:cNvCxnSpPr/>
          <p:nvPr/>
        </p:nvCxnSpPr>
        <p:spPr>
          <a:xfrm>
            <a:off x="508000" y="6329680"/>
            <a:ext cx="7620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916491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emf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25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5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2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openxmlformats.org/officeDocument/2006/relationships/image" Target="../media/image8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17" Type="http://schemas.openxmlformats.org/officeDocument/2006/relationships/image" Target="../media/image81.sv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5" Type="http://schemas.openxmlformats.org/officeDocument/2006/relationships/image" Target="../media/image79.svg"/><Relationship Id="rId10" Type="http://schemas.openxmlformats.org/officeDocument/2006/relationships/image" Target="../media/image74.png"/><Relationship Id="rId19" Type="http://schemas.openxmlformats.org/officeDocument/2006/relationships/image" Target="../media/image25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7" name="Google Shape;187;p1"/>
            <p:cNvPicPr preferRelativeResize="0"/>
            <p:nvPr/>
          </p:nvPicPr>
          <p:blipFill rotWithShape="1">
            <a:blip r:embed="rId3">
              <a:alphaModFix/>
            </a:blip>
            <a:srcRect r="-2855"/>
            <a:stretch/>
          </p:blipFill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</p:pic>
        <p:pic>
          <p:nvPicPr>
            <p:cNvPr id="188" name="Google Shape;188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63200" y="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</p:pic>
      </p:grpSp>
      <p:pic>
        <p:nvPicPr>
          <p:cNvPr id="189" name="Google Shape;18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023" y="1312041"/>
            <a:ext cx="5697757" cy="265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"/>
          <p:cNvSpPr/>
          <p:nvPr/>
        </p:nvSpPr>
        <p:spPr>
          <a:xfrm>
            <a:off x="7019568" y="0"/>
            <a:ext cx="43189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1" name="Google Shape;191;p1"/>
          <p:cNvCxnSpPr/>
          <p:nvPr/>
        </p:nvCxnSpPr>
        <p:spPr>
          <a:xfrm>
            <a:off x="7535208" y="1729701"/>
            <a:ext cx="114128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" name="Google Shape;192;p1"/>
          <p:cNvSpPr txBox="1">
            <a:spLocks noGrp="1"/>
          </p:cNvSpPr>
          <p:nvPr>
            <p:ph type="ctrTitle"/>
          </p:nvPr>
        </p:nvSpPr>
        <p:spPr>
          <a:xfrm>
            <a:off x="7429209" y="1861298"/>
            <a:ext cx="37491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</a:rPr>
              <a:t>Negotiations</a:t>
            </a:r>
            <a:endParaRPr sz="4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3" name="Google Shape;193;p1"/>
          <p:cNvSpPr txBox="1">
            <a:spLocks noGrp="1"/>
          </p:cNvSpPr>
          <p:nvPr>
            <p:ph type="subTitle" idx="1"/>
          </p:nvPr>
        </p:nvSpPr>
        <p:spPr>
          <a:xfrm>
            <a:off x="7429209" y="3304451"/>
            <a:ext cx="374904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</a:pPr>
            <a:r>
              <a:rPr lang="en-US" sz="32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Day 1</a:t>
            </a:r>
            <a:endParaRPr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4" name="Google Shape;194;p1"/>
          <p:cNvSpPr txBox="1">
            <a:spLocks noGrp="1"/>
          </p:cNvSpPr>
          <p:nvPr>
            <p:ph type="body" idx="2"/>
          </p:nvPr>
        </p:nvSpPr>
        <p:spPr>
          <a:xfrm>
            <a:off x="7429209" y="1271447"/>
            <a:ext cx="35661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Arial"/>
              <a:buNone/>
            </a:pPr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November 18, 2025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5" name="Google Shape;195;p1"/>
          <p:cNvSpPr/>
          <p:nvPr/>
        </p:nvSpPr>
        <p:spPr>
          <a:xfrm>
            <a:off x="7019695" y="5606295"/>
            <a:ext cx="4322040" cy="948139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30223" y="5921701"/>
            <a:ext cx="287064" cy="38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66518" y="5859317"/>
            <a:ext cx="221410" cy="44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19421" y="5897921"/>
            <a:ext cx="1006038" cy="41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11967" y="5912927"/>
            <a:ext cx="937814" cy="30072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"/>
          <p:cNvSpPr txBox="1"/>
          <p:nvPr/>
        </p:nvSpPr>
        <p:spPr>
          <a:xfrm>
            <a:off x="7029055" y="5701993"/>
            <a:ext cx="754582" cy="29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Supported by: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"/>
          <p:cNvSpPr txBox="1"/>
          <p:nvPr/>
        </p:nvSpPr>
        <p:spPr>
          <a:xfrm>
            <a:off x="7903807" y="5701992"/>
            <a:ext cx="1049475" cy="29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Led by: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"/>
          <p:cNvSpPr txBox="1"/>
          <p:nvPr/>
        </p:nvSpPr>
        <p:spPr>
          <a:xfrm>
            <a:off x="8661633" y="5701992"/>
            <a:ext cx="1049475" cy="29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partnership with: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3" name="Google Shape;203;p1"/>
          <p:cNvCxnSpPr/>
          <p:nvPr/>
        </p:nvCxnSpPr>
        <p:spPr>
          <a:xfrm>
            <a:off x="7734119" y="5800145"/>
            <a:ext cx="0" cy="56043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4" name="Google Shape;204;p1"/>
          <p:cNvCxnSpPr/>
          <p:nvPr/>
        </p:nvCxnSpPr>
        <p:spPr>
          <a:xfrm>
            <a:off x="8563306" y="5800145"/>
            <a:ext cx="0" cy="56043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5" name="Google Shape;20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05480" y="5790619"/>
            <a:ext cx="682296" cy="682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341726" y="5771922"/>
            <a:ext cx="835096" cy="6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874FADD8-36D1-0466-B4FE-DD2B5CEF6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99050498-99DD-27FF-A013-D23F68C42D1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1DADA6-0253-C246-FE7C-E2CDCDA6B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44A378E9-2E58-5F63-868C-0A33E0142EDC}"/>
              </a:ext>
            </a:extLst>
          </p:cNvPr>
          <p:cNvSpPr/>
          <p:nvPr/>
        </p:nvSpPr>
        <p:spPr>
          <a:xfrm>
            <a:off x="2548944" y="917180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Roboto Black"/>
              </a:rPr>
              <a:t>FPIC – Free, Prior, Informed Consent</a:t>
            </a:r>
            <a:endParaRPr sz="4800" b="1" spc="-150" dirty="0">
              <a:solidFill>
                <a:schemeClr val="tx1">
                  <a:lumMod val="65000"/>
                  <a:lumOff val="35000"/>
                </a:schemeClr>
              </a:solidFill>
              <a:latin typeface="Proxima Nova ExCn"/>
              <a:cs typeface="Arial"/>
              <a:sym typeface="Roboto Black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4B97EA7F-5328-452C-DBDD-00BCD0CDC574}"/>
              </a:ext>
            </a:extLst>
          </p:cNvPr>
          <p:cNvSpPr txBox="1"/>
          <p:nvPr/>
        </p:nvSpPr>
        <p:spPr>
          <a:xfrm>
            <a:off x="10460044" y="669768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E82607-3448-0F53-C56D-AECFC1EAD67D}"/>
              </a:ext>
            </a:extLst>
          </p:cNvPr>
          <p:cNvGrpSpPr/>
          <p:nvPr/>
        </p:nvGrpSpPr>
        <p:grpSpPr>
          <a:xfrm>
            <a:off x="3976526" y="2046490"/>
            <a:ext cx="4238948" cy="4295918"/>
            <a:chOff x="2497411" y="1038529"/>
            <a:chExt cx="3327334" cy="3372053"/>
          </a:xfrm>
          <a:noFill/>
        </p:grpSpPr>
        <p:sp>
          <p:nvSpPr>
            <p:cNvPr id="5" name="Graphic 3">
              <a:extLst>
                <a:ext uri="{FF2B5EF4-FFF2-40B4-BE49-F238E27FC236}">
                  <a16:creationId xmlns:a16="http://schemas.microsoft.com/office/drawing/2014/main" id="{BF8A7946-3199-3DE7-879F-01A29E4C2873}"/>
                </a:ext>
              </a:extLst>
            </p:cNvPr>
            <p:cNvSpPr/>
            <p:nvPr/>
          </p:nvSpPr>
          <p:spPr>
            <a:xfrm>
              <a:off x="3879421" y="1038529"/>
              <a:ext cx="563315" cy="1608105"/>
            </a:xfrm>
            <a:custGeom>
              <a:avLst/>
              <a:gdLst>
                <a:gd name="connsiteX0" fmla="*/ 266487 w 561975"/>
                <a:gd name="connsiteY0" fmla="*/ 1591628 h 1600200"/>
                <a:gd name="connsiteX1" fmla="*/ 18837 w 561975"/>
                <a:gd name="connsiteY1" fmla="*/ 1248728 h 1600200"/>
                <a:gd name="connsiteX2" fmla="*/ 1692 w 561975"/>
                <a:gd name="connsiteY2" fmla="*/ 1187768 h 1600200"/>
                <a:gd name="connsiteX3" fmla="*/ 276964 w 561975"/>
                <a:gd name="connsiteY3" fmla="*/ 12383 h 1600200"/>
                <a:gd name="connsiteX4" fmla="*/ 284584 w 561975"/>
                <a:gd name="connsiteY4" fmla="*/ 0 h 1600200"/>
                <a:gd name="connsiteX5" fmla="*/ 340782 w 561975"/>
                <a:gd name="connsiteY5" fmla="*/ 232410 h 1600200"/>
                <a:gd name="connsiteX6" fmla="*/ 559857 w 561975"/>
                <a:gd name="connsiteY6" fmla="*/ 1171575 h 1600200"/>
                <a:gd name="connsiteX7" fmla="*/ 544617 w 561975"/>
                <a:gd name="connsiteY7" fmla="*/ 1249680 h 1600200"/>
                <a:gd name="connsiteX8" fmla="*/ 304587 w 561975"/>
                <a:gd name="connsiteY8" fmla="*/ 1581150 h 1600200"/>
                <a:gd name="connsiteX9" fmla="*/ 266487 w 561975"/>
                <a:gd name="connsiteY9" fmla="*/ 1591628 h 1600200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315" h="1608105">
                  <a:moveTo>
                    <a:pt x="266487" y="1591628"/>
                  </a:moveTo>
                  <a:lnTo>
                    <a:pt x="18837" y="1248728"/>
                  </a:lnTo>
                  <a:cubicBezTo>
                    <a:pt x="5502" y="1229678"/>
                    <a:pt x="-4023" y="1212533"/>
                    <a:pt x="1692" y="1187768"/>
                  </a:cubicBezTo>
                  <a:cubicBezTo>
                    <a:pt x="94084" y="795338"/>
                    <a:pt x="185524" y="403860"/>
                    <a:pt x="276964" y="12383"/>
                  </a:cubicBezTo>
                  <a:cubicBezTo>
                    <a:pt x="276964" y="10478"/>
                    <a:pt x="278869" y="9525"/>
                    <a:pt x="284584" y="0"/>
                  </a:cubicBezTo>
                  <a:cubicBezTo>
                    <a:pt x="331733" y="193199"/>
                    <a:pt x="516518" y="963295"/>
                    <a:pt x="559857" y="1171575"/>
                  </a:cubicBezTo>
                  <a:cubicBezTo>
                    <a:pt x="566525" y="1201103"/>
                    <a:pt x="564620" y="1223963"/>
                    <a:pt x="544617" y="1249680"/>
                  </a:cubicBezTo>
                  <a:cubicBezTo>
                    <a:pt x="462702" y="1359218"/>
                    <a:pt x="384597" y="1470660"/>
                    <a:pt x="304587" y="1581150"/>
                  </a:cubicBezTo>
                  <a:cubicBezTo>
                    <a:pt x="282928" y="1606868"/>
                    <a:pt x="287442" y="1621155"/>
                    <a:pt x="266487" y="1591628"/>
                  </a:cubicBezTo>
                  <a:close/>
                </a:path>
              </a:pathLst>
            </a:custGeom>
            <a:grp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D44EE4B8-915E-7189-8556-4EF2C4DAFDE4}"/>
                </a:ext>
              </a:extLst>
            </p:cNvPr>
            <p:cNvSpPr/>
            <p:nvPr/>
          </p:nvSpPr>
          <p:spPr>
            <a:xfrm rot="5400000">
              <a:off x="4739035" y="1920503"/>
              <a:ext cx="563315" cy="1608105"/>
            </a:xfrm>
            <a:custGeom>
              <a:avLst/>
              <a:gdLst>
                <a:gd name="connsiteX0" fmla="*/ 266487 w 561975"/>
                <a:gd name="connsiteY0" fmla="*/ 1591628 h 1600200"/>
                <a:gd name="connsiteX1" fmla="*/ 18837 w 561975"/>
                <a:gd name="connsiteY1" fmla="*/ 1248728 h 1600200"/>
                <a:gd name="connsiteX2" fmla="*/ 1692 w 561975"/>
                <a:gd name="connsiteY2" fmla="*/ 1187768 h 1600200"/>
                <a:gd name="connsiteX3" fmla="*/ 276964 w 561975"/>
                <a:gd name="connsiteY3" fmla="*/ 12383 h 1600200"/>
                <a:gd name="connsiteX4" fmla="*/ 284584 w 561975"/>
                <a:gd name="connsiteY4" fmla="*/ 0 h 1600200"/>
                <a:gd name="connsiteX5" fmla="*/ 340782 w 561975"/>
                <a:gd name="connsiteY5" fmla="*/ 232410 h 1600200"/>
                <a:gd name="connsiteX6" fmla="*/ 559857 w 561975"/>
                <a:gd name="connsiteY6" fmla="*/ 1171575 h 1600200"/>
                <a:gd name="connsiteX7" fmla="*/ 544617 w 561975"/>
                <a:gd name="connsiteY7" fmla="*/ 1249680 h 1600200"/>
                <a:gd name="connsiteX8" fmla="*/ 304587 w 561975"/>
                <a:gd name="connsiteY8" fmla="*/ 1581150 h 1600200"/>
                <a:gd name="connsiteX9" fmla="*/ 266487 w 561975"/>
                <a:gd name="connsiteY9" fmla="*/ 1591628 h 1600200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315" h="1608105">
                  <a:moveTo>
                    <a:pt x="266487" y="1591628"/>
                  </a:moveTo>
                  <a:lnTo>
                    <a:pt x="18837" y="1248728"/>
                  </a:lnTo>
                  <a:cubicBezTo>
                    <a:pt x="5502" y="1229678"/>
                    <a:pt x="-4023" y="1212533"/>
                    <a:pt x="1692" y="1187768"/>
                  </a:cubicBezTo>
                  <a:cubicBezTo>
                    <a:pt x="94084" y="795338"/>
                    <a:pt x="185524" y="403860"/>
                    <a:pt x="276964" y="12383"/>
                  </a:cubicBezTo>
                  <a:cubicBezTo>
                    <a:pt x="276964" y="10478"/>
                    <a:pt x="278869" y="9525"/>
                    <a:pt x="284584" y="0"/>
                  </a:cubicBezTo>
                  <a:cubicBezTo>
                    <a:pt x="331733" y="193199"/>
                    <a:pt x="516518" y="963295"/>
                    <a:pt x="559857" y="1171575"/>
                  </a:cubicBezTo>
                  <a:cubicBezTo>
                    <a:pt x="566525" y="1201103"/>
                    <a:pt x="564620" y="1223963"/>
                    <a:pt x="544617" y="1249680"/>
                  </a:cubicBezTo>
                  <a:cubicBezTo>
                    <a:pt x="462702" y="1359218"/>
                    <a:pt x="384597" y="1470660"/>
                    <a:pt x="304587" y="1581150"/>
                  </a:cubicBezTo>
                  <a:cubicBezTo>
                    <a:pt x="282928" y="1606868"/>
                    <a:pt x="287442" y="1621155"/>
                    <a:pt x="266487" y="1591628"/>
                  </a:cubicBezTo>
                  <a:close/>
                </a:path>
              </a:pathLst>
            </a:custGeom>
            <a:grpFill/>
            <a:ln w="3810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FCDC24B1-6507-FBCD-77F5-967A649F97FA}"/>
                </a:ext>
              </a:extLst>
            </p:cNvPr>
            <p:cNvSpPr/>
            <p:nvPr/>
          </p:nvSpPr>
          <p:spPr>
            <a:xfrm rot="10800000">
              <a:off x="3879421" y="2802477"/>
              <a:ext cx="563315" cy="1608105"/>
            </a:xfrm>
            <a:custGeom>
              <a:avLst/>
              <a:gdLst>
                <a:gd name="connsiteX0" fmla="*/ 266487 w 561975"/>
                <a:gd name="connsiteY0" fmla="*/ 1591628 h 1600200"/>
                <a:gd name="connsiteX1" fmla="*/ 18837 w 561975"/>
                <a:gd name="connsiteY1" fmla="*/ 1248728 h 1600200"/>
                <a:gd name="connsiteX2" fmla="*/ 1692 w 561975"/>
                <a:gd name="connsiteY2" fmla="*/ 1187768 h 1600200"/>
                <a:gd name="connsiteX3" fmla="*/ 276964 w 561975"/>
                <a:gd name="connsiteY3" fmla="*/ 12383 h 1600200"/>
                <a:gd name="connsiteX4" fmla="*/ 284584 w 561975"/>
                <a:gd name="connsiteY4" fmla="*/ 0 h 1600200"/>
                <a:gd name="connsiteX5" fmla="*/ 340782 w 561975"/>
                <a:gd name="connsiteY5" fmla="*/ 232410 h 1600200"/>
                <a:gd name="connsiteX6" fmla="*/ 559857 w 561975"/>
                <a:gd name="connsiteY6" fmla="*/ 1171575 h 1600200"/>
                <a:gd name="connsiteX7" fmla="*/ 544617 w 561975"/>
                <a:gd name="connsiteY7" fmla="*/ 1249680 h 1600200"/>
                <a:gd name="connsiteX8" fmla="*/ 304587 w 561975"/>
                <a:gd name="connsiteY8" fmla="*/ 1581150 h 1600200"/>
                <a:gd name="connsiteX9" fmla="*/ 266487 w 561975"/>
                <a:gd name="connsiteY9" fmla="*/ 1591628 h 1600200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315" h="1608105">
                  <a:moveTo>
                    <a:pt x="266487" y="1591628"/>
                  </a:moveTo>
                  <a:lnTo>
                    <a:pt x="18837" y="1248728"/>
                  </a:lnTo>
                  <a:cubicBezTo>
                    <a:pt x="5502" y="1229678"/>
                    <a:pt x="-4023" y="1212533"/>
                    <a:pt x="1692" y="1187768"/>
                  </a:cubicBezTo>
                  <a:cubicBezTo>
                    <a:pt x="94084" y="795338"/>
                    <a:pt x="185524" y="403860"/>
                    <a:pt x="276964" y="12383"/>
                  </a:cubicBezTo>
                  <a:cubicBezTo>
                    <a:pt x="276964" y="10478"/>
                    <a:pt x="278869" y="9525"/>
                    <a:pt x="284584" y="0"/>
                  </a:cubicBezTo>
                  <a:cubicBezTo>
                    <a:pt x="331733" y="193199"/>
                    <a:pt x="516518" y="963295"/>
                    <a:pt x="559857" y="1171575"/>
                  </a:cubicBezTo>
                  <a:cubicBezTo>
                    <a:pt x="566525" y="1201103"/>
                    <a:pt x="564620" y="1223963"/>
                    <a:pt x="544617" y="1249680"/>
                  </a:cubicBezTo>
                  <a:cubicBezTo>
                    <a:pt x="462702" y="1359218"/>
                    <a:pt x="384597" y="1470660"/>
                    <a:pt x="304587" y="1581150"/>
                  </a:cubicBezTo>
                  <a:cubicBezTo>
                    <a:pt x="282928" y="1606868"/>
                    <a:pt x="287442" y="1621155"/>
                    <a:pt x="266487" y="1591628"/>
                  </a:cubicBezTo>
                  <a:close/>
                </a:path>
              </a:pathLst>
            </a:custGeom>
            <a:grpFill/>
            <a:ln w="38100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3">
              <a:extLst>
                <a:ext uri="{FF2B5EF4-FFF2-40B4-BE49-F238E27FC236}">
                  <a16:creationId xmlns:a16="http://schemas.microsoft.com/office/drawing/2014/main" id="{E42E7AD8-C331-A0DE-A6D5-8A06CD2E031F}"/>
                </a:ext>
              </a:extLst>
            </p:cNvPr>
            <p:cNvSpPr/>
            <p:nvPr/>
          </p:nvSpPr>
          <p:spPr>
            <a:xfrm rot="16200000">
              <a:off x="3019806" y="1920503"/>
              <a:ext cx="563315" cy="1608105"/>
            </a:xfrm>
            <a:custGeom>
              <a:avLst/>
              <a:gdLst>
                <a:gd name="connsiteX0" fmla="*/ 266487 w 561975"/>
                <a:gd name="connsiteY0" fmla="*/ 1591628 h 1600200"/>
                <a:gd name="connsiteX1" fmla="*/ 18837 w 561975"/>
                <a:gd name="connsiteY1" fmla="*/ 1248728 h 1600200"/>
                <a:gd name="connsiteX2" fmla="*/ 1692 w 561975"/>
                <a:gd name="connsiteY2" fmla="*/ 1187768 h 1600200"/>
                <a:gd name="connsiteX3" fmla="*/ 276964 w 561975"/>
                <a:gd name="connsiteY3" fmla="*/ 12383 h 1600200"/>
                <a:gd name="connsiteX4" fmla="*/ 284584 w 561975"/>
                <a:gd name="connsiteY4" fmla="*/ 0 h 1600200"/>
                <a:gd name="connsiteX5" fmla="*/ 340782 w 561975"/>
                <a:gd name="connsiteY5" fmla="*/ 232410 h 1600200"/>
                <a:gd name="connsiteX6" fmla="*/ 559857 w 561975"/>
                <a:gd name="connsiteY6" fmla="*/ 1171575 h 1600200"/>
                <a:gd name="connsiteX7" fmla="*/ 544617 w 561975"/>
                <a:gd name="connsiteY7" fmla="*/ 1249680 h 1600200"/>
                <a:gd name="connsiteX8" fmla="*/ 304587 w 561975"/>
                <a:gd name="connsiteY8" fmla="*/ 1581150 h 1600200"/>
                <a:gd name="connsiteX9" fmla="*/ 266487 w 561975"/>
                <a:gd name="connsiteY9" fmla="*/ 1591628 h 1600200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315" h="1608105">
                  <a:moveTo>
                    <a:pt x="266487" y="1591628"/>
                  </a:moveTo>
                  <a:lnTo>
                    <a:pt x="18837" y="1248728"/>
                  </a:lnTo>
                  <a:cubicBezTo>
                    <a:pt x="5502" y="1229678"/>
                    <a:pt x="-4023" y="1212533"/>
                    <a:pt x="1692" y="1187768"/>
                  </a:cubicBezTo>
                  <a:cubicBezTo>
                    <a:pt x="94084" y="795338"/>
                    <a:pt x="185524" y="403860"/>
                    <a:pt x="276964" y="12383"/>
                  </a:cubicBezTo>
                  <a:cubicBezTo>
                    <a:pt x="276964" y="10478"/>
                    <a:pt x="278869" y="9525"/>
                    <a:pt x="284584" y="0"/>
                  </a:cubicBezTo>
                  <a:cubicBezTo>
                    <a:pt x="331733" y="193199"/>
                    <a:pt x="516518" y="963295"/>
                    <a:pt x="559857" y="1171575"/>
                  </a:cubicBezTo>
                  <a:cubicBezTo>
                    <a:pt x="566525" y="1201103"/>
                    <a:pt x="564620" y="1223963"/>
                    <a:pt x="544617" y="1249680"/>
                  </a:cubicBezTo>
                  <a:cubicBezTo>
                    <a:pt x="462702" y="1359218"/>
                    <a:pt x="384597" y="1470660"/>
                    <a:pt x="304587" y="1581150"/>
                  </a:cubicBezTo>
                  <a:cubicBezTo>
                    <a:pt x="282928" y="1606868"/>
                    <a:pt x="287442" y="1621155"/>
                    <a:pt x="266487" y="1591628"/>
                  </a:cubicBezTo>
                  <a:close/>
                </a:path>
              </a:pathLst>
            </a:custGeom>
            <a:grpFill/>
            <a:ln w="38100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CAF586-23B5-AEBB-06E3-321CCEAADCAF}"/>
              </a:ext>
            </a:extLst>
          </p:cNvPr>
          <p:cNvGrpSpPr/>
          <p:nvPr/>
        </p:nvGrpSpPr>
        <p:grpSpPr>
          <a:xfrm>
            <a:off x="2416384" y="2241023"/>
            <a:ext cx="3691590" cy="923330"/>
            <a:chOff x="2551705" y="4283314"/>
            <a:chExt cx="2357003" cy="9233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26AF71-3C95-FB27-CA0C-2F5ADA88F05B}"/>
                </a:ext>
              </a:extLst>
            </p:cNvPr>
            <p:cNvSpPr txBox="1"/>
            <p:nvPr/>
          </p:nvSpPr>
          <p:spPr>
            <a:xfrm>
              <a:off x="2551706" y="4560313"/>
              <a:ext cx="23570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Grounded in 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international law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Indigenous rights (e.g., 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UNDRIP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ILO 169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60025F-EFD4-8CE3-4786-C5254692BE10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FPIC is a Right, Not a Request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E1B368DB-0375-9628-3317-C9E5F97385F7}"/>
              </a:ext>
            </a:extLst>
          </p:cNvPr>
          <p:cNvGrpSpPr/>
          <p:nvPr/>
        </p:nvGrpSpPr>
        <p:grpSpPr>
          <a:xfrm>
            <a:off x="539834" y="4103885"/>
            <a:ext cx="4165034" cy="1477328"/>
            <a:chOff x="2281343" y="4283314"/>
            <a:chExt cx="2791640" cy="14773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18CF72-1517-B2BD-7970-2CCEE3CFE564}"/>
                </a:ext>
              </a:extLst>
            </p:cNvPr>
            <p:cNvSpPr txBox="1"/>
            <p:nvPr/>
          </p:nvSpPr>
          <p:spPr>
            <a:xfrm>
              <a:off x="2281343" y="4560313"/>
              <a:ext cx="27916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UNDRIP (United Nations Declaration on the Rights of Indigenous Peoples)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IFC Performance Standards (World Bank/IFC)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Voluntary Principles on Security and Human Rights, etc.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4D6702-BB24-B461-7B2F-A5304704DCE9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Standards Require FPIC</a:t>
              </a:r>
              <a:endParaRPr lang="en-US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4">
            <a:extLst>
              <a:ext uri="{FF2B5EF4-FFF2-40B4-BE49-F238E27FC236}">
                <a16:creationId xmlns:a16="http://schemas.microsoft.com/office/drawing/2014/main" id="{0BD4516D-D59F-A063-8BD9-90A5FBE97DF1}"/>
              </a:ext>
            </a:extLst>
          </p:cNvPr>
          <p:cNvGrpSpPr/>
          <p:nvPr/>
        </p:nvGrpSpPr>
        <p:grpSpPr>
          <a:xfrm>
            <a:off x="6095999" y="5548219"/>
            <a:ext cx="3990975" cy="1107996"/>
            <a:chOff x="2209149" y="4283314"/>
            <a:chExt cx="2937834" cy="110799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C1AF48-8A8F-E509-07AA-3F8A73DA078D}"/>
                </a:ext>
              </a:extLst>
            </p:cNvPr>
            <p:cNvSpPr txBox="1"/>
            <p:nvPr/>
          </p:nvSpPr>
          <p:spPr>
            <a:xfrm>
              <a:off x="2209149" y="4560313"/>
              <a:ext cx="29378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Builds trust, reduces conflict, strengthens long-term project outcomes.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Enables inclusive, rights-based development.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2FD9B4-EAA7-FBC7-ED99-29BD7948B1EF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Ethical &amp; Practical Value</a:t>
              </a:r>
              <a:endParaRPr lang="en-US" sz="1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17">
            <a:extLst>
              <a:ext uri="{FF2B5EF4-FFF2-40B4-BE49-F238E27FC236}">
                <a16:creationId xmlns:a16="http://schemas.microsoft.com/office/drawing/2014/main" id="{C0A396BA-BABF-94A4-FCCA-99C4AD771BAB}"/>
              </a:ext>
            </a:extLst>
          </p:cNvPr>
          <p:cNvGrpSpPr/>
          <p:nvPr/>
        </p:nvGrpSpPr>
        <p:grpSpPr>
          <a:xfrm>
            <a:off x="7785865" y="3563956"/>
            <a:ext cx="3853687" cy="1178979"/>
            <a:chOff x="2224480" y="4283314"/>
            <a:chExt cx="3141899" cy="117897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32780E-141B-EF1F-1190-12D2644D9174}"/>
                </a:ext>
              </a:extLst>
            </p:cNvPr>
            <p:cNvSpPr txBox="1"/>
            <p:nvPr/>
          </p:nvSpPr>
          <p:spPr>
            <a:xfrm>
              <a:off x="2224480" y="4569741"/>
              <a:ext cx="314189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Consultation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informing or asking for input.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FPIC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consent must be 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free, prior, and informed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— with the right to say 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lvl="1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1C32EAB-400B-C3AD-E8EC-32538329F139}"/>
                </a:ext>
              </a:extLst>
            </p:cNvPr>
            <p:cNvSpPr txBox="1"/>
            <p:nvPr/>
          </p:nvSpPr>
          <p:spPr>
            <a:xfrm>
              <a:off x="2551705" y="4283314"/>
              <a:ext cx="2560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Beyond Traditional Consultation</a:t>
              </a:r>
              <a:endParaRPr lang="en-US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Graphic 27" descr="Boardroom with solid fill">
            <a:extLst>
              <a:ext uri="{FF2B5EF4-FFF2-40B4-BE49-F238E27FC236}">
                <a16:creationId xmlns:a16="http://schemas.microsoft.com/office/drawing/2014/main" id="{DB83397F-BCD5-7AA8-A539-D5C82BE793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5270" y="3857111"/>
            <a:ext cx="674673" cy="674673"/>
          </a:xfrm>
          <a:prstGeom prst="rect">
            <a:avLst/>
          </a:prstGeom>
        </p:spPr>
      </p:pic>
      <p:pic>
        <p:nvPicPr>
          <p:cNvPr id="32" name="Graphic 31" descr="Weights Uneven with solid fill">
            <a:extLst>
              <a:ext uri="{FF2B5EF4-FFF2-40B4-BE49-F238E27FC236}">
                <a16:creationId xmlns:a16="http://schemas.microsoft.com/office/drawing/2014/main" id="{18DF109D-C95B-523F-99B7-D599A5F0D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4761" y="3176775"/>
            <a:ext cx="646426" cy="646426"/>
          </a:xfrm>
          <a:prstGeom prst="rect">
            <a:avLst/>
          </a:prstGeom>
        </p:spPr>
      </p:pic>
      <p:pic>
        <p:nvPicPr>
          <p:cNvPr id="34" name="Graphic 33" descr="Gavel with solid fill">
            <a:extLst>
              <a:ext uri="{FF2B5EF4-FFF2-40B4-BE49-F238E27FC236}">
                <a16:creationId xmlns:a16="http://schemas.microsoft.com/office/drawing/2014/main" id="{306396AB-2704-BD75-E240-81820AA22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56190" y="3932836"/>
            <a:ext cx="523221" cy="523221"/>
          </a:xfrm>
          <a:prstGeom prst="rect">
            <a:avLst/>
          </a:prstGeom>
        </p:spPr>
      </p:pic>
      <p:pic>
        <p:nvPicPr>
          <p:cNvPr id="36" name="Graphic 35" descr="Muscular arm with solid fill">
            <a:extLst>
              <a:ext uri="{FF2B5EF4-FFF2-40B4-BE49-F238E27FC236}">
                <a16:creationId xmlns:a16="http://schemas.microsoft.com/office/drawing/2014/main" id="{3E0C7400-31D8-6E79-AE2A-36C51815B2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40087" y="4500045"/>
            <a:ext cx="485781" cy="48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26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A550BD1C-AD1F-8971-DE5F-4B634D51B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CC2F659C-A353-BFD0-C120-5525DD3F19E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7DD5F8-AE17-4A3F-C554-34366703B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7F0CE8D3-4699-9C0F-F6B4-41819C8E8C85}"/>
              </a:ext>
            </a:extLst>
          </p:cNvPr>
          <p:cNvSpPr/>
          <p:nvPr/>
        </p:nvSpPr>
        <p:spPr>
          <a:xfrm>
            <a:off x="2810947" y="837762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Roboto Black"/>
              </a:rPr>
              <a:t>Power Imbalance in Negotiations</a:t>
            </a: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0A0F8B44-7E50-C6B5-A722-58E52B26A8E6}"/>
              </a:ext>
            </a:extLst>
          </p:cNvPr>
          <p:cNvSpPr txBox="1"/>
          <p:nvPr/>
        </p:nvSpPr>
        <p:spPr>
          <a:xfrm>
            <a:off x="10460044" y="669768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  <p:grpSp>
        <p:nvGrpSpPr>
          <p:cNvPr id="5" name="Graphic 2">
            <a:extLst>
              <a:ext uri="{FF2B5EF4-FFF2-40B4-BE49-F238E27FC236}">
                <a16:creationId xmlns:a16="http://schemas.microsoft.com/office/drawing/2014/main" id="{00EA0900-2CC3-55EF-A1FF-5E4DF327B8ED}"/>
              </a:ext>
            </a:extLst>
          </p:cNvPr>
          <p:cNvGrpSpPr/>
          <p:nvPr/>
        </p:nvGrpSpPr>
        <p:grpSpPr>
          <a:xfrm>
            <a:off x="3906203" y="1809750"/>
            <a:ext cx="4379594" cy="5059679"/>
            <a:chOff x="3760394" y="1800225"/>
            <a:chExt cx="4379594" cy="505967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A6266DD-C783-FC17-3502-F0A77ACF270B}"/>
                </a:ext>
              </a:extLst>
            </p:cNvPr>
            <p:cNvSpPr/>
            <p:nvPr/>
          </p:nvSpPr>
          <p:spPr>
            <a:xfrm>
              <a:off x="5751019" y="1800225"/>
              <a:ext cx="600481" cy="5057775"/>
            </a:xfrm>
            <a:custGeom>
              <a:avLst/>
              <a:gdLst>
                <a:gd name="connsiteX0" fmla="*/ 302042 w 600481"/>
                <a:gd name="connsiteY0" fmla="*/ 0 h 5057775"/>
                <a:gd name="connsiteX1" fmla="*/ 388720 w 600481"/>
                <a:gd name="connsiteY1" fmla="*/ 138113 h 5057775"/>
                <a:gd name="connsiteX2" fmla="*/ 583982 w 600481"/>
                <a:gd name="connsiteY2" fmla="*/ 449580 h 5057775"/>
                <a:gd name="connsiteX3" fmla="*/ 597317 w 600481"/>
                <a:gd name="connsiteY3" fmla="*/ 475298 h 5057775"/>
                <a:gd name="connsiteX4" fmla="*/ 537309 w 600481"/>
                <a:gd name="connsiteY4" fmla="*/ 539115 h 5057775"/>
                <a:gd name="connsiteX5" fmla="*/ 407770 w 600481"/>
                <a:gd name="connsiteY5" fmla="*/ 503873 h 5057775"/>
                <a:gd name="connsiteX6" fmla="*/ 403007 w 600481"/>
                <a:gd name="connsiteY6" fmla="*/ 5057775 h 5057775"/>
                <a:gd name="connsiteX7" fmla="*/ 203934 w 600481"/>
                <a:gd name="connsiteY7" fmla="*/ 5057775 h 5057775"/>
                <a:gd name="connsiteX8" fmla="*/ 202029 w 600481"/>
                <a:gd name="connsiteY8" fmla="*/ 5029200 h 5057775"/>
                <a:gd name="connsiteX9" fmla="*/ 197267 w 600481"/>
                <a:gd name="connsiteY9" fmla="*/ 502920 h 5057775"/>
                <a:gd name="connsiteX10" fmla="*/ 74395 w 600481"/>
                <a:gd name="connsiteY10" fmla="*/ 537210 h 5057775"/>
                <a:gd name="connsiteX11" fmla="*/ 10577 w 600481"/>
                <a:gd name="connsiteY11" fmla="*/ 524828 h 5057775"/>
                <a:gd name="connsiteX12" fmla="*/ 12482 w 600481"/>
                <a:gd name="connsiteY12" fmla="*/ 456248 h 5057775"/>
                <a:gd name="connsiteX13" fmla="*/ 294422 w 600481"/>
                <a:gd name="connsiteY13" fmla="*/ 6668 h 5057775"/>
                <a:gd name="connsiteX14" fmla="*/ 302042 w 600481"/>
                <a:gd name="connsiteY14" fmla="*/ 0 h 5057775"/>
                <a:gd name="connsiteX15" fmla="*/ 302042 w 600481"/>
                <a:gd name="connsiteY15" fmla="*/ 0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00481" h="5057775">
                  <a:moveTo>
                    <a:pt x="302042" y="0"/>
                  </a:moveTo>
                  <a:cubicBezTo>
                    <a:pt x="331570" y="46673"/>
                    <a:pt x="360145" y="92393"/>
                    <a:pt x="388720" y="138113"/>
                  </a:cubicBezTo>
                  <a:lnTo>
                    <a:pt x="583982" y="449580"/>
                  </a:lnTo>
                  <a:cubicBezTo>
                    <a:pt x="589697" y="457200"/>
                    <a:pt x="593507" y="466725"/>
                    <a:pt x="597317" y="475298"/>
                  </a:cubicBezTo>
                  <a:cubicBezTo>
                    <a:pt x="610652" y="517208"/>
                    <a:pt x="580172" y="549593"/>
                    <a:pt x="537309" y="539115"/>
                  </a:cubicBezTo>
                  <a:cubicBezTo>
                    <a:pt x="494447" y="528638"/>
                    <a:pt x="451584" y="516255"/>
                    <a:pt x="407770" y="503873"/>
                  </a:cubicBezTo>
                  <a:cubicBezTo>
                    <a:pt x="403959" y="1835468"/>
                    <a:pt x="415390" y="3727133"/>
                    <a:pt x="403007" y="5057775"/>
                  </a:cubicBezTo>
                  <a:lnTo>
                    <a:pt x="203934" y="5057775"/>
                  </a:lnTo>
                  <a:cubicBezTo>
                    <a:pt x="202982" y="5048250"/>
                    <a:pt x="202029" y="5038725"/>
                    <a:pt x="202029" y="5029200"/>
                  </a:cubicBezTo>
                  <a:cubicBezTo>
                    <a:pt x="201077" y="4363403"/>
                    <a:pt x="218222" y="1157288"/>
                    <a:pt x="197267" y="502920"/>
                  </a:cubicBezTo>
                  <a:lnTo>
                    <a:pt x="74395" y="537210"/>
                  </a:lnTo>
                  <a:cubicBezTo>
                    <a:pt x="50582" y="543878"/>
                    <a:pt x="26770" y="548640"/>
                    <a:pt x="10577" y="524828"/>
                  </a:cubicBezTo>
                  <a:cubicBezTo>
                    <a:pt x="-5616" y="501968"/>
                    <a:pt x="-1805" y="479108"/>
                    <a:pt x="12482" y="456248"/>
                  </a:cubicBezTo>
                  <a:lnTo>
                    <a:pt x="294422" y="6668"/>
                  </a:lnTo>
                  <a:cubicBezTo>
                    <a:pt x="295375" y="4763"/>
                    <a:pt x="298232" y="3810"/>
                    <a:pt x="302042" y="0"/>
                  </a:cubicBezTo>
                  <a:lnTo>
                    <a:pt x="30204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8">
              <a:extLst>
                <a:ext uri="{FF2B5EF4-FFF2-40B4-BE49-F238E27FC236}">
                  <a16:creationId xmlns:a16="http://schemas.microsoft.com/office/drawing/2014/main" id="{C0D01237-3513-8C0D-CB4E-D8C75E6E5F7A}"/>
                </a:ext>
              </a:extLst>
            </p:cNvPr>
            <p:cNvSpPr/>
            <p:nvPr/>
          </p:nvSpPr>
          <p:spPr>
            <a:xfrm>
              <a:off x="4511916" y="3057610"/>
              <a:ext cx="1648275" cy="3799436"/>
            </a:xfrm>
            <a:custGeom>
              <a:avLst/>
              <a:gdLst>
                <a:gd name="connsiteX0" fmla="*/ 531495 w 1648275"/>
                <a:gd name="connsiteY0" fmla="*/ 867 h 3799436"/>
                <a:gd name="connsiteX1" fmla="*/ 572453 w 1648275"/>
                <a:gd name="connsiteY1" fmla="*/ 6582 h 3799436"/>
                <a:gd name="connsiteX2" fmla="*/ 594360 w 1648275"/>
                <a:gd name="connsiteY2" fmla="*/ 56112 h 3799436"/>
                <a:gd name="connsiteX3" fmla="*/ 554355 w 1648275"/>
                <a:gd name="connsiteY3" fmla="*/ 171364 h 3799436"/>
                <a:gd name="connsiteX4" fmla="*/ 584835 w 1648275"/>
                <a:gd name="connsiteY4" fmla="*/ 171364 h 3799436"/>
                <a:gd name="connsiteX5" fmla="*/ 1135380 w 1648275"/>
                <a:gd name="connsiteY5" fmla="*/ 170412 h 3799436"/>
                <a:gd name="connsiteX6" fmla="*/ 1414462 w 1648275"/>
                <a:gd name="connsiteY6" fmla="*/ 247564 h 3799436"/>
                <a:gd name="connsiteX7" fmla="*/ 1647825 w 1648275"/>
                <a:gd name="connsiteY7" fmla="*/ 1240069 h 3799436"/>
                <a:gd name="connsiteX8" fmla="*/ 1642110 w 1648275"/>
                <a:gd name="connsiteY8" fmla="*/ 3799437 h 3799436"/>
                <a:gd name="connsiteX9" fmla="*/ 1443037 w 1648275"/>
                <a:gd name="connsiteY9" fmla="*/ 3799437 h 3799436"/>
                <a:gd name="connsiteX10" fmla="*/ 1441133 w 1648275"/>
                <a:gd name="connsiteY10" fmla="*/ 3770862 h 3799436"/>
                <a:gd name="connsiteX11" fmla="*/ 1440180 w 1648275"/>
                <a:gd name="connsiteY11" fmla="*/ 1190539 h 3799436"/>
                <a:gd name="connsiteX12" fmla="*/ 1443990 w 1648275"/>
                <a:gd name="connsiteY12" fmla="*/ 722862 h 3799436"/>
                <a:gd name="connsiteX13" fmla="*/ 1435418 w 1648275"/>
                <a:gd name="connsiteY13" fmla="*/ 579987 h 3799436"/>
                <a:gd name="connsiteX14" fmla="*/ 1339215 w 1648275"/>
                <a:gd name="connsiteY14" fmla="*/ 426634 h 3799436"/>
                <a:gd name="connsiteX15" fmla="*/ 1127760 w 1648275"/>
                <a:gd name="connsiteY15" fmla="*/ 344719 h 3799436"/>
                <a:gd name="connsiteX16" fmla="*/ 582930 w 1648275"/>
                <a:gd name="connsiteY16" fmla="*/ 345672 h 3799436"/>
                <a:gd name="connsiteX17" fmla="*/ 553403 w 1648275"/>
                <a:gd name="connsiteY17" fmla="*/ 347577 h 3799436"/>
                <a:gd name="connsiteX18" fmla="*/ 590550 w 1648275"/>
                <a:gd name="connsiteY18" fmla="*/ 453304 h 3799436"/>
                <a:gd name="connsiteX19" fmla="*/ 587693 w 1648275"/>
                <a:gd name="connsiteY19" fmla="*/ 500929 h 3799436"/>
                <a:gd name="connsiteX20" fmla="*/ 530543 w 1648275"/>
                <a:gd name="connsiteY20" fmla="*/ 517122 h 3799436"/>
                <a:gd name="connsiteX21" fmla="*/ 472440 w 1648275"/>
                <a:gd name="connsiteY21" fmla="*/ 494262 h 3799436"/>
                <a:gd name="connsiteX22" fmla="*/ 20002 w 1648275"/>
                <a:gd name="connsiteY22" fmla="*/ 270424 h 3799436"/>
                <a:gd name="connsiteX23" fmla="*/ 0 w 1648275"/>
                <a:gd name="connsiteY23" fmla="*/ 258994 h 3799436"/>
                <a:gd name="connsiteX24" fmla="*/ 145732 w 1648275"/>
                <a:gd name="connsiteY24" fmla="*/ 186604 h 3799436"/>
                <a:gd name="connsiteX25" fmla="*/ 491490 w 1648275"/>
                <a:gd name="connsiteY25" fmla="*/ 15154 h 3799436"/>
                <a:gd name="connsiteX26" fmla="*/ 531495 w 1648275"/>
                <a:gd name="connsiteY26" fmla="*/ 867 h 3799436"/>
                <a:gd name="connsiteX27" fmla="*/ 531495 w 1648275"/>
                <a:gd name="connsiteY27" fmla="*/ 867 h 3799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48275" h="3799436">
                  <a:moveTo>
                    <a:pt x="531495" y="867"/>
                  </a:moveTo>
                  <a:cubicBezTo>
                    <a:pt x="544830" y="-1038"/>
                    <a:pt x="558165" y="-86"/>
                    <a:pt x="572453" y="6582"/>
                  </a:cubicBezTo>
                  <a:cubicBezTo>
                    <a:pt x="592455" y="16107"/>
                    <a:pt x="602932" y="32299"/>
                    <a:pt x="594360" y="56112"/>
                  </a:cubicBezTo>
                  <a:cubicBezTo>
                    <a:pt x="581025" y="93259"/>
                    <a:pt x="568643" y="130407"/>
                    <a:pt x="554355" y="171364"/>
                  </a:cubicBezTo>
                  <a:lnTo>
                    <a:pt x="584835" y="171364"/>
                  </a:lnTo>
                  <a:lnTo>
                    <a:pt x="1135380" y="170412"/>
                  </a:lnTo>
                  <a:cubicBezTo>
                    <a:pt x="1237298" y="168507"/>
                    <a:pt x="1329690" y="195177"/>
                    <a:pt x="1414462" y="247564"/>
                  </a:cubicBezTo>
                  <a:cubicBezTo>
                    <a:pt x="1666875" y="389487"/>
                    <a:pt x="1638300" y="476164"/>
                    <a:pt x="1647825" y="1240069"/>
                  </a:cubicBezTo>
                  <a:cubicBezTo>
                    <a:pt x="1648778" y="1905867"/>
                    <a:pt x="1648778" y="3133639"/>
                    <a:pt x="1642110" y="3799437"/>
                  </a:cubicBezTo>
                  <a:lnTo>
                    <a:pt x="1443037" y="3799437"/>
                  </a:lnTo>
                  <a:cubicBezTo>
                    <a:pt x="1442085" y="3788959"/>
                    <a:pt x="1441133" y="3780387"/>
                    <a:pt x="1441133" y="3770862"/>
                  </a:cubicBezTo>
                  <a:cubicBezTo>
                    <a:pt x="1440180" y="3098397"/>
                    <a:pt x="1440180" y="1863004"/>
                    <a:pt x="1440180" y="1190539"/>
                  </a:cubicBezTo>
                  <a:cubicBezTo>
                    <a:pt x="1440180" y="1034329"/>
                    <a:pt x="1443990" y="879072"/>
                    <a:pt x="1443990" y="722862"/>
                  </a:cubicBezTo>
                  <a:cubicBezTo>
                    <a:pt x="1443990" y="675237"/>
                    <a:pt x="1443037" y="626659"/>
                    <a:pt x="1435418" y="579987"/>
                  </a:cubicBezTo>
                  <a:cubicBezTo>
                    <a:pt x="1423987" y="517122"/>
                    <a:pt x="1384935" y="468544"/>
                    <a:pt x="1339215" y="426634"/>
                  </a:cubicBezTo>
                  <a:cubicBezTo>
                    <a:pt x="1279208" y="371389"/>
                    <a:pt x="1210628" y="342814"/>
                    <a:pt x="1127760" y="344719"/>
                  </a:cubicBezTo>
                  <a:cubicBezTo>
                    <a:pt x="945832" y="347577"/>
                    <a:pt x="763905" y="345672"/>
                    <a:pt x="582930" y="345672"/>
                  </a:cubicBezTo>
                  <a:cubicBezTo>
                    <a:pt x="573405" y="346624"/>
                    <a:pt x="564832" y="347577"/>
                    <a:pt x="553403" y="347577"/>
                  </a:cubicBezTo>
                  <a:cubicBezTo>
                    <a:pt x="566737" y="384724"/>
                    <a:pt x="578168" y="419014"/>
                    <a:pt x="590550" y="453304"/>
                  </a:cubicBezTo>
                  <a:cubicBezTo>
                    <a:pt x="596265" y="470449"/>
                    <a:pt x="605790" y="489499"/>
                    <a:pt x="587693" y="500929"/>
                  </a:cubicBezTo>
                  <a:cubicBezTo>
                    <a:pt x="571500" y="510454"/>
                    <a:pt x="549593" y="518074"/>
                    <a:pt x="530543" y="517122"/>
                  </a:cubicBezTo>
                  <a:cubicBezTo>
                    <a:pt x="510540" y="515217"/>
                    <a:pt x="491490" y="502834"/>
                    <a:pt x="472440" y="494262"/>
                  </a:cubicBezTo>
                  <a:lnTo>
                    <a:pt x="20002" y="270424"/>
                  </a:lnTo>
                  <a:cubicBezTo>
                    <a:pt x="14288" y="267567"/>
                    <a:pt x="9525" y="264709"/>
                    <a:pt x="0" y="258994"/>
                  </a:cubicBezTo>
                  <a:lnTo>
                    <a:pt x="145732" y="186604"/>
                  </a:lnTo>
                  <a:lnTo>
                    <a:pt x="491490" y="15154"/>
                  </a:lnTo>
                  <a:cubicBezTo>
                    <a:pt x="505778" y="8487"/>
                    <a:pt x="518160" y="2772"/>
                    <a:pt x="531495" y="867"/>
                  </a:cubicBezTo>
                  <a:lnTo>
                    <a:pt x="531495" y="867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0">
              <a:extLst>
                <a:ext uri="{FF2B5EF4-FFF2-40B4-BE49-F238E27FC236}">
                  <a16:creationId xmlns:a16="http://schemas.microsoft.com/office/drawing/2014/main" id="{DB0EC3F5-89A5-E5FC-4113-DC7FAB286340}"/>
                </a:ext>
              </a:extLst>
            </p:cNvPr>
            <p:cNvSpPr/>
            <p:nvPr/>
          </p:nvSpPr>
          <p:spPr>
            <a:xfrm>
              <a:off x="6333426" y="3714604"/>
              <a:ext cx="1645589" cy="3145300"/>
            </a:xfrm>
            <a:custGeom>
              <a:avLst/>
              <a:gdLst>
                <a:gd name="connsiteX0" fmla="*/ 1093140 w 1645589"/>
                <a:gd name="connsiteY0" fmla="*/ 171596 h 3145300"/>
                <a:gd name="connsiteX1" fmla="*/ 1055992 w 1645589"/>
                <a:gd name="connsiteY1" fmla="*/ 63963 h 3145300"/>
                <a:gd name="connsiteX2" fmla="*/ 1098855 w 1645589"/>
                <a:gd name="connsiteY2" fmla="*/ 146 h 3145300"/>
                <a:gd name="connsiteX3" fmla="*/ 1139812 w 1645589"/>
                <a:gd name="connsiteY3" fmla="*/ 8718 h 3145300"/>
                <a:gd name="connsiteX4" fmla="*/ 1630349 w 1645589"/>
                <a:gd name="connsiteY4" fmla="*/ 251606 h 3145300"/>
                <a:gd name="connsiteX5" fmla="*/ 1645590 w 1645589"/>
                <a:gd name="connsiteY5" fmla="*/ 260178 h 3145300"/>
                <a:gd name="connsiteX6" fmla="*/ 1479855 w 1645589"/>
                <a:gd name="connsiteY6" fmla="*/ 343046 h 3145300"/>
                <a:gd name="connsiteX7" fmla="*/ 1147432 w 1645589"/>
                <a:gd name="connsiteY7" fmla="*/ 506876 h 3145300"/>
                <a:gd name="connsiteX8" fmla="*/ 1113142 w 1645589"/>
                <a:gd name="connsiteY8" fmla="*/ 519258 h 3145300"/>
                <a:gd name="connsiteX9" fmla="*/ 1057897 w 1645589"/>
                <a:gd name="connsiteY9" fmla="*/ 454488 h 3145300"/>
                <a:gd name="connsiteX10" fmla="*/ 1092187 w 1645589"/>
                <a:gd name="connsiteY10" fmla="*/ 355428 h 3145300"/>
                <a:gd name="connsiteX11" fmla="*/ 1094092 w 1645589"/>
                <a:gd name="connsiteY11" fmla="*/ 345903 h 3145300"/>
                <a:gd name="connsiteX12" fmla="*/ 1066470 w 1645589"/>
                <a:gd name="connsiteY12" fmla="*/ 345903 h 3145300"/>
                <a:gd name="connsiteX13" fmla="*/ 492112 w 1645589"/>
                <a:gd name="connsiteY13" fmla="*/ 346856 h 3145300"/>
                <a:gd name="connsiteX14" fmla="*/ 288277 w 1645589"/>
                <a:gd name="connsiteY14" fmla="*/ 448773 h 3145300"/>
                <a:gd name="connsiteX15" fmla="*/ 201599 w 1645589"/>
                <a:gd name="connsiteY15" fmla="*/ 666896 h 3145300"/>
                <a:gd name="connsiteX16" fmla="*/ 202552 w 1645589"/>
                <a:gd name="connsiteY16" fmla="*/ 3111964 h 3145300"/>
                <a:gd name="connsiteX17" fmla="*/ 202552 w 1645589"/>
                <a:gd name="connsiteY17" fmla="*/ 3145301 h 3145300"/>
                <a:gd name="connsiteX18" fmla="*/ 622 w 1645589"/>
                <a:gd name="connsiteY18" fmla="*/ 3145301 h 3145300"/>
                <a:gd name="connsiteX19" fmla="*/ 622 w 1645589"/>
                <a:gd name="connsiteY19" fmla="*/ 3113869 h 3145300"/>
                <a:gd name="connsiteX20" fmla="*/ 622 w 1645589"/>
                <a:gd name="connsiteY20" fmla="*/ 949789 h 3145300"/>
                <a:gd name="connsiteX21" fmla="*/ 1574 w 1645589"/>
                <a:gd name="connsiteY21" fmla="*/ 612603 h 3145300"/>
                <a:gd name="connsiteX22" fmla="*/ 160642 w 1645589"/>
                <a:gd name="connsiteY22" fmla="*/ 302088 h 3145300"/>
                <a:gd name="connsiteX23" fmla="*/ 426389 w 1645589"/>
                <a:gd name="connsiteY23" fmla="*/ 177311 h 3145300"/>
                <a:gd name="connsiteX24" fmla="*/ 489255 w 1645589"/>
                <a:gd name="connsiteY24" fmla="*/ 173501 h 3145300"/>
                <a:gd name="connsiteX25" fmla="*/ 1066470 w 1645589"/>
                <a:gd name="connsiteY25" fmla="*/ 172548 h 3145300"/>
                <a:gd name="connsiteX26" fmla="*/ 1093140 w 1645589"/>
                <a:gd name="connsiteY26" fmla="*/ 171596 h 3145300"/>
                <a:gd name="connsiteX27" fmla="*/ 1093140 w 1645589"/>
                <a:gd name="connsiteY27" fmla="*/ 171596 h 314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45589" h="3145300">
                  <a:moveTo>
                    <a:pt x="1093140" y="171596"/>
                  </a:moveTo>
                  <a:cubicBezTo>
                    <a:pt x="1079805" y="133496"/>
                    <a:pt x="1068374" y="99206"/>
                    <a:pt x="1055992" y="63963"/>
                  </a:cubicBezTo>
                  <a:cubicBezTo>
                    <a:pt x="1043610" y="26816"/>
                    <a:pt x="1059802" y="1098"/>
                    <a:pt x="1098855" y="146"/>
                  </a:cubicBezTo>
                  <a:cubicBezTo>
                    <a:pt x="1112190" y="-807"/>
                    <a:pt x="1127430" y="3003"/>
                    <a:pt x="1139812" y="8718"/>
                  </a:cubicBezTo>
                  <a:cubicBezTo>
                    <a:pt x="1303642" y="89681"/>
                    <a:pt x="1467472" y="170643"/>
                    <a:pt x="1630349" y="251606"/>
                  </a:cubicBezTo>
                  <a:cubicBezTo>
                    <a:pt x="1634160" y="253511"/>
                    <a:pt x="1637970" y="255416"/>
                    <a:pt x="1645590" y="260178"/>
                  </a:cubicBezTo>
                  <a:cubicBezTo>
                    <a:pt x="1588440" y="288753"/>
                    <a:pt x="1534147" y="316376"/>
                    <a:pt x="1479855" y="343046"/>
                  </a:cubicBezTo>
                  <a:cubicBezTo>
                    <a:pt x="1369365" y="397338"/>
                    <a:pt x="1257922" y="452583"/>
                    <a:pt x="1147432" y="506876"/>
                  </a:cubicBezTo>
                  <a:cubicBezTo>
                    <a:pt x="1136002" y="512591"/>
                    <a:pt x="1124572" y="517353"/>
                    <a:pt x="1113142" y="519258"/>
                  </a:cubicBezTo>
                  <a:cubicBezTo>
                    <a:pt x="1066470" y="526878"/>
                    <a:pt x="1042657" y="497351"/>
                    <a:pt x="1057897" y="454488"/>
                  </a:cubicBezTo>
                  <a:cubicBezTo>
                    <a:pt x="1069327" y="421151"/>
                    <a:pt x="1080757" y="387813"/>
                    <a:pt x="1092187" y="355428"/>
                  </a:cubicBezTo>
                  <a:cubicBezTo>
                    <a:pt x="1093140" y="353523"/>
                    <a:pt x="1093140" y="352571"/>
                    <a:pt x="1094092" y="345903"/>
                  </a:cubicBezTo>
                  <a:cubicBezTo>
                    <a:pt x="1084567" y="345903"/>
                    <a:pt x="1075995" y="345903"/>
                    <a:pt x="1066470" y="345903"/>
                  </a:cubicBezTo>
                  <a:cubicBezTo>
                    <a:pt x="875017" y="345903"/>
                    <a:pt x="683564" y="344951"/>
                    <a:pt x="492112" y="346856"/>
                  </a:cubicBezTo>
                  <a:cubicBezTo>
                    <a:pt x="408292" y="347808"/>
                    <a:pt x="342570" y="389718"/>
                    <a:pt x="288277" y="448773"/>
                  </a:cubicBezTo>
                  <a:cubicBezTo>
                    <a:pt x="231127" y="509733"/>
                    <a:pt x="201599" y="580218"/>
                    <a:pt x="201599" y="666896"/>
                  </a:cubicBezTo>
                  <a:cubicBezTo>
                    <a:pt x="203505" y="1294593"/>
                    <a:pt x="202552" y="2484266"/>
                    <a:pt x="202552" y="3111964"/>
                  </a:cubicBezTo>
                  <a:cubicBezTo>
                    <a:pt x="202552" y="3122441"/>
                    <a:pt x="202552" y="3132919"/>
                    <a:pt x="202552" y="3145301"/>
                  </a:cubicBezTo>
                  <a:cubicBezTo>
                    <a:pt x="134924" y="3145301"/>
                    <a:pt x="69202" y="3145301"/>
                    <a:pt x="622" y="3145301"/>
                  </a:cubicBezTo>
                  <a:cubicBezTo>
                    <a:pt x="622" y="3133871"/>
                    <a:pt x="622" y="3124346"/>
                    <a:pt x="622" y="3113869"/>
                  </a:cubicBezTo>
                  <a:cubicBezTo>
                    <a:pt x="622" y="2579516"/>
                    <a:pt x="622" y="1484141"/>
                    <a:pt x="622" y="949789"/>
                  </a:cubicBezTo>
                  <a:cubicBezTo>
                    <a:pt x="622" y="837393"/>
                    <a:pt x="-1283" y="725951"/>
                    <a:pt x="1574" y="612603"/>
                  </a:cubicBezTo>
                  <a:cubicBezTo>
                    <a:pt x="4432" y="484016"/>
                    <a:pt x="65392" y="383051"/>
                    <a:pt x="160642" y="302088"/>
                  </a:cubicBezTo>
                  <a:cubicBezTo>
                    <a:pt x="237795" y="237318"/>
                    <a:pt x="325424" y="192551"/>
                    <a:pt x="426389" y="177311"/>
                  </a:cubicBezTo>
                  <a:cubicBezTo>
                    <a:pt x="447345" y="174453"/>
                    <a:pt x="468299" y="173501"/>
                    <a:pt x="489255" y="173501"/>
                  </a:cubicBezTo>
                  <a:cubicBezTo>
                    <a:pt x="681660" y="172548"/>
                    <a:pt x="874064" y="172548"/>
                    <a:pt x="1066470" y="172548"/>
                  </a:cubicBezTo>
                  <a:cubicBezTo>
                    <a:pt x="1073137" y="171596"/>
                    <a:pt x="1081710" y="171596"/>
                    <a:pt x="1093140" y="171596"/>
                  </a:cubicBezTo>
                  <a:lnTo>
                    <a:pt x="1093140" y="17159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4EA0F806-0779-76C1-911B-AD568301FED4}"/>
                </a:ext>
              </a:extLst>
            </p:cNvPr>
            <p:cNvSpPr/>
            <p:nvPr/>
          </p:nvSpPr>
          <p:spPr>
            <a:xfrm>
              <a:off x="6721706" y="4990475"/>
              <a:ext cx="1418282" cy="1867524"/>
            </a:xfrm>
            <a:custGeom>
              <a:avLst/>
              <a:gdLst>
                <a:gd name="connsiteX0" fmla="*/ 200988 w 1418282"/>
                <a:gd name="connsiteY0" fmla="*/ 1867525 h 1867524"/>
                <a:gd name="connsiteX1" fmla="*/ 963 w 1418282"/>
                <a:gd name="connsiteY1" fmla="*/ 1867525 h 1867524"/>
                <a:gd name="connsiteX2" fmla="*/ 963 w 1418282"/>
                <a:gd name="connsiteY2" fmla="*/ 1835140 h 1867524"/>
                <a:gd name="connsiteX3" fmla="*/ 10 w 1418282"/>
                <a:gd name="connsiteY3" fmla="*/ 643562 h 1867524"/>
                <a:gd name="connsiteX4" fmla="*/ 182890 w 1418282"/>
                <a:gd name="connsiteY4" fmla="*/ 283518 h 1867524"/>
                <a:gd name="connsiteX5" fmla="*/ 429588 w 1418282"/>
                <a:gd name="connsiteY5" fmla="*/ 175885 h 1867524"/>
                <a:gd name="connsiteX6" fmla="*/ 515313 w 1418282"/>
                <a:gd name="connsiteY6" fmla="*/ 172075 h 1867524"/>
                <a:gd name="connsiteX7" fmla="*/ 958225 w 1418282"/>
                <a:gd name="connsiteY7" fmla="*/ 172075 h 1867524"/>
                <a:gd name="connsiteX8" fmla="*/ 988705 w 1418282"/>
                <a:gd name="connsiteY8" fmla="*/ 172075 h 1867524"/>
                <a:gd name="connsiteX9" fmla="*/ 958225 w 1418282"/>
                <a:gd name="connsiteY9" fmla="*/ 61585 h 1867524"/>
                <a:gd name="connsiteX10" fmla="*/ 970608 w 1418282"/>
                <a:gd name="connsiteY10" fmla="*/ 9197 h 1867524"/>
                <a:gd name="connsiteX11" fmla="*/ 1026805 w 1418282"/>
                <a:gd name="connsiteY11" fmla="*/ 10150 h 1867524"/>
                <a:gd name="connsiteX12" fmla="*/ 1320175 w 1418282"/>
                <a:gd name="connsiteY12" fmla="*/ 196840 h 1867524"/>
                <a:gd name="connsiteX13" fmla="*/ 1418283 w 1418282"/>
                <a:gd name="connsiteY13" fmla="*/ 259705 h 1867524"/>
                <a:gd name="connsiteX14" fmla="*/ 1395423 w 1418282"/>
                <a:gd name="connsiteY14" fmla="*/ 275897 h 1867524"/>
                <a:gd name="connsiteX15" fmla="*/ 1025853 w 1418282"/>
                <a:gd name="connsiteY15" fmla="*/ 510212 h 1867524"/>
                <a:gd name="connsiteX16" fmla="*/ 967750 w 1418282"/>
                <a:gd name="connsiteY16" fmla="*/ 512118 h 1867524"/>
                <a:gd name="connsiteX17" fmla="*/ 956320 w 1418282"/>
                <a:gd name="connsiteY17" fmla="*/ 459730 h 1867524"/>
                <a:gd name="connsiteX18" fmla="*/ 987753 w 1418282"/>
                <a:gd name="connsiteY18" fmla="*/ 346382 h 1867524"/>
                <a:gd name="connsiteX19" fmla="*/ 957273 w 1418282"/>
                <a:gd name="connsiteY19" fmla="*/ 346382 h 1867524"/>
                <a:gd name="connsiteX20" fmla="*/ 512455 w 1418282"/>
                <a:gd name="connsiteY20" fmla="*/ 345430 h 1867524"/>
                <a:gd name="connsiteX21" fmla="*/ 204798 w 1418282"/>
                <a:gd name="connsiteY21" fmla="*/ 590222 h 1867524"/>
                <a:gd name="connsiteX22" fmla="*/ 198130 w 1418282"/>
                <a:gd name="connsiteY22" fmla="*/ 650230 h 1867524"/>
                <a:gd name="connsiteX23" fmla="*/ 197178 w 1418282"/>
                <a:gd name="connsiteY23" fmla="*/ 1831330 h 1867524"/>
                <a:gd name="connsiteX24" fmla="*/ 200988 w 1418282"/>
                <a:gd name="connsiteY24" fmla="*/ 1867525 h 1867524"/>
                <a:gd name="connsiteX25" fmla="*/ 200988 w 1418282"/>
                <a:gd name="connsiteY25" fmla="*/ 1867525 h 1867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18282" h="1867524">
                  <a:moveTo>
                    <a:pt x="200988" y="1867525"/>
                  </a:moveTo>
                  <a:cubicBezTo>
                    <a:pt x="133360" y="1867525"/>
                    <a:pt x="68590" y="1867525"/>
                    <a:pt x="963" y="1867525"/>
                  </a:cubicBezTo>
                  <a:cubicBezTo>
                    <a:pt x="963" y="1856095"/>
                    <a:pt x="963" y="1845618"/>
                    <a:pt x="963" y="1835140"/>
                  </a:cubicBezTo>
                  <a:cubicBezTo>
                    <a:pt x="963" y="1625590"/>
                    <a:pt x="1915" y="854065"/>
                    <a:pt x="10" y="643562"/>
                  </a:cubicBezTo>
                  <a:cubicBezTo>
                    <a:pt x="-942" y="491162"/>
                    <a:pt x="65733" y="374005"/>
                    <a:pt x="182890" y="283518"/>
                  </a:cubicBezTo>
                  <a:cubicBezTo>
                    <a:pt x="255280" y="227320"/>
                    <a:pt x="337195" y="187315"/>
                    <a:pt x="429588" y="175885"/>
                  </a:cubicBezTo>
                  <a:cubicBezTo>
                    <a:pt x="458163" y="172075"/>
                    <a:pt x="486738" y="172075"/>
                    <a:pt x="515313" y="172075"/>
                  </a:cubicBezTo>
                  <a:cubicBezTo>
                    <a:pt x="662950" y="171122"/>
                    <a:pt x="810588" y="172075"/>
                    <a:pt x="958225" y="172075"/>
                  </a:cubicBezTo>
                  <a:cubicBezTo>
                    <a:pt x="967750" y="172075"/>
                    <a:pt x="977275" y="172075"/>
                    <a:pt x="988705" y="172075"/>
                  </a:cubicBezTo>
                  <a:cubicBezTo>
                    <a:pt x="978228" y="133975"/>
                    <a:pt x="969655" y="96828"/>
                    <a:pt x="958225" y="61585"/>
                  </a:cubicBezTo>
                  <a:cubicBezTo>
                    <a:pt x="951558" y="40630"/>
                    <a:pt x="953463" y="22532"/>
                    <a:pt x="970608" y="9197"/>
                  </a:cubicBezTo>
                  <a:cubicBezTo>
                    <a:pt x="988705" y="-4138"/>
                    <a:pt x="1007755" y="-2232"/>
                    <a:pt x="1026805" y="10150"/>
                  </a:cubicBezTo>
                  <a:cubicBezTo>
                    <a:pt x="1124913" y="72062"/>
                    <a:pt x="1223020" y="134928"/>
                    <a:pt x="1320175" y="196840"/>
                  </a:cubicBezTo>
                  <a:cubicBezTo>
                    <a:pt x="1351608" y="216843"/>
                    <a:pt x="1383993" y="236845"/>
                    <a:pt x="1418283" y="259705"/>
                  </a:cubicBezTo>
                  <a:cubicBezTo>
                    <a:pt x="1408758" y="266372"/>
                    <a:pt x="1403043" y="271135"/>
                    <a:pt x="1395423" y="275897"/>
                  </a:cubicBezTo>
                  <a:cubicBezTo>
                    <a:pt x="1272550" y="354003"/>
                    <a:pt x="1149678" y="432107"/>
                    <a:pt x="1025853" y="510212"/>
                  </a:cubicBezTo>
                  <a:cubicBezTo>
                    <a:pt x="1005850" y="522595"/>
                    <a:pt x="986800" y="526405"/>
                    <a:pt x="967750" y="512118"/>
                  </a:cubicBezTo>
                  <a:cubicBezTo>
                    <a:pt x="949653" y="498782"/>
                    <a:pt x="950605" y="479732"/>
                    <a:pt x="956320" y="459730"/>
                  </a:cubicBezTo>
                  <a:cubicBezTo>
                    <a:pt x="967750" y="422582"/>
                    <a:pt x="976323" y="386387"/>
                    <a:pt x="987753" y="346382"/>
                  </a:cubicBezTo>
                  <a:cubicBezTo>
                    <a:pt x="975370" y="346382"/>
                    <a:pt x="965845" y="346382"/>
                    <a:pt x="957273" y="346382"/>
                  </a:cubicBezTo>
                  <a:cubicBezTo>
                    <a:pt x="808683" y="347335"/>
                    <a:pt x="660093" y="354955"/>
                    <a:pt x="512455" y="345430"/>
                  </a:cubicBezTo>
                  <a:cubicBezTo>
                    <a:pt x="391488" y="337810"/>
                    <a:pt x="240993" y="449253"/>
                    <a:pt x="204798" y="590222"/>
                  </a:cubicBezTo>
                  <a:cubicBezTo>
                    <a:pt x="200035" y="609272"/>
                    <a:pt x="198130" y="630228"/>
                    <a:pt x="198130" y="650230"/>
                  </a:cubicBezTo>
                  <a:cubicBezTo>
                    <a:pt x="197178" y="856922"/>
                    <a:pt x="197178" y="1624638"/>
                    <a:pt x="197178" y="1831330"/>
                  </a:cubicBezTo>
                  <a:cubicBezTo>
                    <a:pt x="200988" y="1842760"/>
                    <a:pt x="200988" y="1854190"/>
                    <a:pt x="200988" y="1867525"/>
                  </a:cubicBezTo>
                  <a:lnTo>
                    <a:pt x="200988" y="1867525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08F967E1-5A76-A683-837E-8864FA9E0255}"/>
                </a:ext>
              </a:extLst>
            </p:cNvPr>
            <p:cNvSpPr/>
            <p:nvPr/>
          </p:nvSpPr>
          <p:spPr>
            <a:xfrm>
              <a:off x="3760394" y="4333875"/>
              <a:ext cx="1981200" cy="2524125"/>
            </a:xfrm>
            <a:custGeom>
              <a:avLst/>
              <a:gdLst>
                <a:gd name="connsiteX0" fmla="*/ 422910 w 1981200"/>
                <a:gd name="connsiteY0" fmla="*/ 0 h 2524125"/>
                <a:gd name="connsiteX1" fmla="*/ 452438 w 1981200"/>
                <a:gd name="connsiteY1" fmla="*/ 9525 h 2524125"/>
                <a:gd name="connsiteX2" fmla="*/ 464820 w 1981200"/>
                <a:gd name="connsiteY2" fmla="*/ 63818 h 2524125"/>
                <a:gd name="connsiteX3" fmla="*/ 434340 w 1981200"/>
                <a:gd name="connsiteY3" fmla="*/ 172403 h 2524125"/>
                <a:gd name="connsiteX4" fmla="*/ 473393 w 1981200"/>
                <a:gd name="connsiteY4" fmla="*/ 172403 h 2524125"/>
                <a:gd name="connsiteX5" fmla="*/ 1498283 w 1981200"/>
                <a:gd name="connsiteY5" fmla="*/ 172403 h 2524125"/>
                <a:gd name="connsiteX6" fmla="*/ 1968818 w 1981200"/>
                <a:gd name="connsiteY6" fmla="*/ 532447 h 2524125"/>
                <a:gd name="connsiteX7" fmla="*/ 1980248 w 1981200"/>
                <a:gd name="connsiteY7" fmla="*/ 633413 h 2524125"/>
                <a:gd name="connsiteX8" fmla="*/ 1981200 w 1981200"/>
                <a:gd name="connsiteY8" fmla="*/ 2497455 h 2524125"/>
                <a:gd name="connsiteX9" fmla="*/ 1980248 w 1981200"/>
                <a:gd name="connsiteY9" fmla="*/ 2524125 h 2524125"/>
                <a:gd name="connsiteX10" fmla="*/ 1780223 w 1981200"/>
                <a:gd name="connsiteY10" fmla="*/ 2524125 h 2524125"/>
                <a:gd name="connsiteX11" fmla="*/ 1780223 w 1981200"/>
                <a:gd name="connsiteY11" fmla="*/ 2494598 h 2524125"/>
                <a:gd name="connsiteX12" fmla="*/ 1779270 w 1981200"/>
                <a:gd name="connsiteY12" fmla="*/ 1454468 h 2524125"/>
                <a:gd name="connsiteX13" fmla="*/ 1778318 w 1981200"/>
                <a:gd name="connsiteY13" fmla="*/ 1182053 h 2524125"/>
                <a:gd name="connsiteX14" fmla="*/ 1778318 w 1981200"/>
                <a:gd name="connsiteY14" fmla="*/ 649605 h 2524125"/>
                <a:gd name="connsiteX15" fmla="*/ 1516380 w 1981200"/>
                <a:gd name="connsiteY15" fmla="*/ 348615 h 2524125"/>
                <a:gd name="connsiteX16" fmla="*/ 1252538 w 1981200"/>
                <a:gd name="connsiteY16" fmla="*/ 344805 h 2524125"/>
                <a:gd name="connsiteX17" fmla="*/ 1215390 w 1981200"/>
                <a:gd name="connsiteY17" fmla="*/ 346710 h 2524125"/>
                <a:gd name="connsiteX18" fmla="*/ 464820 w 1981200"/>
                <a:gd name="connsiteY18" fmla="*/ 346710 h 2524125"/>
                <a:gd name="connsiteX19" fmla="*/ 432435 w 1981200"/>
                <a:gd name="connsiteY19" fmla="*/ 346710 h 2524125"/>
                <a:gd name="connsiteX20" fmla="*/ 463868 w 1981200"/>
                <a:gd name="connsiteY20" fmla="*/ 458153 h 2524125"/>
                <a:gd name="connsiteX21" fmla="*/ 451485 w 1981200"/>
                <a:gd name="connsiteY21" fmla="*/ 510540 h 2524125"/>
                <a:gd name="connsiteX22" fmla="*/ 397193 w 1981200"/>
                <a:gd name="connsiteY22" fmla="*/ 511493 h 2524125"/>
                <a:gd name="connsiteX23" fmla="*/ 12383 w 1981200"/>
                <a:gd name="connsiteY23" fmla="*/ 267653 h 2524125"/>
                <a:gd name="connsiteX24" fmla="*/ 0 w 1981200"/>
                <a:gd name="connsiteY24" fmla="*/ 258128 h 2524125"/>
                <a:gd name="connsiteX25" fmla="*/ 167640 w 1981200"/>
                <a:gd name="connsiteY25" fmla="*/ 152400 h 2524125"/>
                <a:gd name="connsiteX26" fmla="*/ 392430 w 1981200"/>
                <a:gd name="connsiteY26" fmla="*/ 11430 h 2524125"/>
                <a:gd name="connsiteX27" fmla="*/ 422910 w 1981200"/>
                <a:gd name="connsiteY27" fmla="*/ 0 h 2524125"/>
                <a:gd name="connsiteX28" fmla="*/ 422910 w 1981200"/>
                <a:gd name="connsiteY28" fmla="*/ 0 h 252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981200" h="2524125">
                  <a:moveTo>
                    <a:pt x="422910" y="0"/>
                  </a:moveTo>
                  <a:cubicBezTo>
                    <a:pt x="432435" y="0"/>
                    <a:pt x="441960" y="2857"/>
                    <a:pt x="452438" y="9525"/>
                  </a:cubicBezTo>
                  <a:cubicBezTo>
                    <a:pt x="472440" y="23813"/>
                    <a:pt x="470535" y="42863"/>
                    <a:pt x="464820" y="63818"/>
                  </a:cubicBezTo>
                  <a:cubicBezTo>
                    <a:pt x="453390" y="98107"/>
                    <a:pt x="444818" y="134303"/>
                    <a:pt x="434340" y="172403"/>
                  </a:cubicBezTo>
                  <a:lnTo>
                    <a:pt x="473393" y="172403"/>
                  </a:lnTo>
                  <a:lnTo>
                    <a:pt x="1498283" y="172403"/>
                  </a:lnTo>
                  <a:cubicBezTo>
                    <a:pt x="1706880" y="172403"/>
                    <a:pt x="1919288" y="334328"/>
                    <a:pt x="1968818" y="532447"/>
                  </a:cubicBezTo>
                  <a:cubicBezTo>
                    <a:pt x="1977390" y="564832"/>
                    <a:pt x="1980248" y="600075"/>
                    <a:pt x="1980248" y="633413"/>
                  </a:cubicBezTo>
                  <a:cubicBezTo>
                    <a:pt x="1981200" y="1067753"/>
                    <a:pt x="1981200" y="2063115"/>
                    <a:pt x="1981200" y="2497455"/>
                  </a:cubicBezTo>
                  <a:cubicBezTo>
                    <a:pt x="1981200" y="2506027"/>
                    <a:pt x="1980248" y="2514600"/>
                    <a:pt x="1980248" y="2524125"/>
                  </a:cubicBezTo>
                  <a:lnTo>
                    <a:pt x="1780223" y="2524125"/>
                  </a:lnTo>
                  <a:lnTo>
                    <a:pt x="1780223" y="2494598"/>
                  </a:lnTo>
                  <a:cubicBezTo>
                    <a:pt x="1780223" y="2335530"/>
                    <a:pt x="1781175" y="1613535"/>
                    <a:pt x="1779270" y="1454468"/>
                  </a:cubicBezTo>
                  <a:cubicBezTo>
                    <a:pt x="1779270" y="1329690"/>
                    <a:pt x="1779270" y="1316355"/>
                    <a:pt x="1778318" y="1182053"/>
                  </a:cubicBezTo>
                  <a:cubicBezTo>
                    <a:pt x="1778318" y="1047750"/>
                    <a:pt x="1778318" y="826770"/>
                    <a:pt x="1778318" y="649605"/>
                  </a:cubicBezTo>
                  <a:cubicBezTo>
                    <a:pt x="1778318" y="512445"/>
                    <a:pt x="1652588" y="363855"/>
                    <a:pt x="1516380" y="348615"/>
                  </a:cubicBezTo>
                  <a:cubicBezTo>
                    <a:pt x="1428750" y="340043"/>
                    <a:pt x="1341120" y="344805"/>
                    <a:pt x="1252538" y="344805"/>
                  </a:cubicBezTo>
                  <a:cubicBezTo>
                    <a:pt x="1240155" y="344805"/>
                    <a:pt x="1227773" y="346710"/>
                    <a:pt x="1215390" y="346710"/>
                  </a:cubicBezTo>
                  <a:lnTo>
                    <a:pt x="464820" y="346710"/>
                  </a:lnTo>
                  <a:lnTo>
                    <a:pt x="432435" y="346710"/>
                  </a:lnTo>
                  <a:cubicBezTo>
                    <a:pt x="442913" y="385763"/>
                    <a:pt x="453390" y="421957"/>
                    <a:pt x="463868" y="458153"/>
                  </a:cubicBezTo>
                  <a:cubicBezTo>
                    <a:pt x="469583" y="478155"/>
                    <a:pt x="470535" y="496253"/>
                    <a:pt x="451485" y="510540"/>
                  </a:cubicBezTo>
                  <a:cubicBezTo>
                    <a:pt x="434340" y="522922"/>
                    <a:pt x="415290" y="521970"/>
                    <a:pt x="397193" y="511493"/>
                  </a:cubicBezTo>
                  <a:lnTo>
                    <a:pt x="12383" y="267653"/>
                  </a:lnTo>
                  <a:cubicBezTo>
                    <a:pt x="8573" y="265747"/>
                    <a:pt x="5715" y="261938"/>
                    <a:pt x="0" y="258128"/>
                  </a:cubicBezTo>
                  <a:lnTo>
                    <a:pt x="167640" y="152400"/>
                  </a:lnTo>
                  <a:lnTo>
                    <a:pt x="392430" y="11430"/>
                  </a:lnTo>
                  <a:cubicBezTo>
                    <a:pt x="402908" y="3810"/>
                    <a:pt x="413385" y="0"/>
                    <a:pt x="422910" y="0"/>
                  </a:cubicBezTo>
                  <a:lnTo>
                    <a:pt x="42291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73775CB-035B-E7F8-E156-549F69BD9469}"/>
              </a:ext>
            </a:extLst>
          </p:cNvPr>
          <p:cNvSpPr txBox="1"/>
          <p:nvPr/>
        </p:nvSpPr>
        <p:spPr>
          <a:xfrm>
            <a:off x="8169644" y="3705267"/>
            <a:ext cx="2888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&amp; Decision Pressure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70A13B-F99B-78F7-CB39-E6F37F8AD040}"/>
              </a:ext>
            </a:extLst>
          </p:cNvPr>
          <p:cNvSpPr txBox="1"/>
          <p:nvPr/>
        </p:nvSpPr>
        <p:spPr>
          <a:xfrm>
            <a:off x="8352832" y="4966853"/>
            <a:ext cx="2888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Addressing the Imbalance</a:t>
            </a:r>
            <a:endParaRPr lang="en-US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EBD32A-2B0A-FED7-1025-A07D0883E4CE}"/>
              </a:ext>
            </a:extLst>
          </p:cNvPr>
          <p:cNvSpPr txBox="1"/>
          <p:nvPr/>
        </p:nvSpPr>
        <p:spPr>
          <a:xfrm>
            <a:off x="2578100" y="3058936"/>
            <a:ext cx="3155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Knowledge &amp; </a:t>
            </a:r>
          </a:p>
          <a:p>
            <a:pPr lvl="0"/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Gaps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1029BB-4D16-71A2-73CD-840BB4A0FB8F}"/>
              </a:ext>
            </a:extLst>
          </p:cNvPr>
          <p:cNvSpPr txBox="1"/>
          <p:nvPr/>
        </p:nvSpPr>
        <p:spPr>
          <a:xfrm>
            <a:off x="1842396" y="4353669"/>
            <a:ext cx="2888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 &amp; </a:t>
            </a:r>
          </a:p>
          <a:p>
            <a:pPr lvl="0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 Context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D77FFF-F578-C77C-AF1A-5CD3EAED1EA2}"/>
              </a:ext>
            </a:extLst>
          </p:cNvPr>
          <p:cNvSpPr txBox="1"/>
          <p:nvPr/>
        </p:nvSpPr>
        <p:spPr>
          <a:xfrm>
            <a:off x="6497309" y="1801073"/>
            <a:ext cx="2888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Unequal Access to Resources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979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80548604-0A99-18B7-F75B-86CDA0BFE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3D609FDE-ECCF-CB26-DB88-7F7EF9078E2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E4439A-1FC1-B993-2A48-3D0D30FE8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2C30FEDD-4B85-0BBD-479B-E974FC5CB7A7}"/>
              </a:ext>
            </a:extLst>
          </p:cNvPr>
          <p:cNvSpPr/>
          <p:nvPr/>
        </p:nvSpPr>
        <p:spPr>
          <a:xfrm>
            <a:off x="2471703" y="895113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Roboto Black"/>
              </a:rPr>
              <a:t>Understanding Power &amp; Stakeholders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C76FC5-1F8F-2C33-B383-5D0AF49CC4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503"/>
          <a:stretch>
            <a:fillRect/>
          </a:stretch>
        </p:blipFill>
        <p:spPr>
          <a:xfrm>
            <a:off x="2471703" y="1876425"/>
            <a:ext cx="6996147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95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7B1A0-563C-AB69-AB59-D91A9EA81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78E3AA-E35E-C8A1-BE9A-69B8D8E2A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5" b="6405"/>
          <a:stretch/>
        </p:blipFill>
        <p:spPr>
          <a:xfrm>
            <a:off x="-100452" y="-277246"/>
            <a:ext cx="12292024" cy="7135246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A0BCF0CB-F24A-EC7F-4186-879AA5D27471}"/>
              </a:ext>
            </a:extLst>
          </p:cNvPr>
          <p:cNvSpPr txBox="1"/>
          <p:nvPr/>
        </p:nvSpPr>
        <p:spPr>
          <a:xfrm>
            <a:off x="-100880" y="2455979"/>
            <a:ext cx="11605915" cy="904701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algn="ctr">
              <a:spcBef>
                <a:spcPts val="70"/>
              </a:spcBef>
            </a:pPr>
            <a:r>
              <a:rPr lang="en-US" sz="5821" b="1" spc="-82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roxima Nova ExCn"/>
                <a:cs typeface="Proxima Nova ExCn"/>
              </a:rPr>
              <a:t>Effective Negotiation Process</a:t>
            </a:r>
            <a:endParaRPr sz="5821" b="1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roxima Nova ExCn"/>
              <a:cs typeface="Proxima Nova ExCn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96317BA5-4B22-4B3C-7426-F9D4C0D2375B}"/>
              </a:ext>
            </a:extLst>
          </p:cNvPr>
          <p:cNvSpPr txBox="1"/>
          <p:nvPr/>
        </p:nvSpPr>
        <p:spPr>
          <a:xfrm>
            <a:off x="10460044" y="669768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11390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1D41EF22-E998-89E7-A3D8-C2DD33FA4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B970E09A-FEEB-7764-A1E1-315D4EDC5F0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79E5CA-C802-9B1C-CFD4-48A78B76A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86EC27E5-AD9C-CA98-D1AC-64395BE21BCE}"/>
              </a:ext>
            </a:extLst>
          </p:cNvPr>
          <p:cNvSpPr/>
          <p:nvPr/>
        </p:nvSpPr>
        <p:spPr>
          <a:xfrm>
            <a:off x="1753671" y="792752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Roboto Black"/>
              </a:rPr>
              <a:t>Principles of Effective Community Negotiation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00AA6D-5B77-15E8-D211-8A3CDD857B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395" b="9861"/>
          <a:stretch>
            <a:fillRect/>
          </a:stretch>
        </p:blipFill>
        <p:spPr>
          <a:xfrm>
            <a:off x="2924174" y="1537624"/>
            <a:ext cx="6133468" cy="532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85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7C1F6940-F5A6-C643-302D-9A7C39F93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DB679FFF-7143-6B8C-C45C-5750C08D32C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05EDAB-C4E7-FF58-BA1C-2C90A1CE4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1F5F5AF4-A855-A809-AD7B-97ED30D75227}"/>
              </a:ext>
            </a:extLst>
          </p:cNvPr>
          <p:cNvSpPr/>
          <p:nvPr/>
        </p:nvSpPr>
        <p:spPr>
          <a:xfrm>
            <a:off x="2810946" y="709833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Roboto Black"/>
              </a:rPr>
              <a:t>Community Negotiations Process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2B2B5BE-FE52-3391-999F-08BCFE6B5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659" y="1817233"/>
            <a:ext cx="10344682" cy="455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10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8005A-5397-2367-B121-57A4610D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D3AF98C-CE35-E9DE-30F6-FBF2179E9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7" b="6417"/>
          <a:stretch/>
        </p:blipFill>
        <p:spPr>
          <a:xfrm>
            <a:off x="-100452" y="-277246"/>
            <a:ext cx="12292024" cy="7135246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2ABE554C-BB15-B3BB-DE00-82AE0BB93D99}"/>
              </a:ext>
            </a:extLst>
          </p:cNvPr>
          <p:cNvSpPr txBox="1"/>
          <p:nvPr/>
        </p:nvSpPr>
        <p:spPr>
          <a:xfrm>
            <a:off x="0" y="2179754"/>
            <a:ext cx="11605915" cy="904701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algn="ctr">
              <a:spcBef>
                <a:spcPts val="70"/>
              </a:spcBef>
            </a:pPr>
            <a:r>
              <a:rPr lang="en-US" sz="5821" b="1" spc="-82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roxima Nova ExCn"/>
                <a:cs typeface="Proxima Nova ExCn"/>
              </a:rPr>
              <a:t>How to Do Negotiations Better</a:t>
            </a:r>
            <a:endParaRPr lang="en-US" sz="5821" b="1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Proxima Nova ExCn"/>
              <a:cs typeface="Proxima Nova ExCn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18615191-547E-B8CC-2C10-B6924CCA052B}"/>
              </a:ext>
            </a:extLst>
          </p:cNvPr>
          <p:cNvSpPr txBox="1"/>
          <p:nvPr/>
        </p:nvSpPr>
        <p:spPr>
          <a:xfrm>
            <a:off x="10460044" y="669768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82800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1E313FE9-142A-CEB3-6937-A8663EAB0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3023F6BD-CB9F-4F58-8F50-60A1F3B914F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6E7AE6-8E62-427B-FC15-965C289C1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30F5F1AA-F0A9-98C6-4DE1-8F0A2E849B13}"/>
              </a:ext>
            </a:extLst>
          </p:cNvPr>
          <p:cNvSpPr/>
          <p:nvPr/>
        </p:nvSpPr>
        <p:spPr>
          <a:xfrm>
            <a:off x="1523710" y="1148306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800" b="1" spc="-15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Roboto Black"/>
              </a:rPr>
              <a:t>Enabling Participation Through Resource Support</a:t>
            </a:r>
            <a:endParaRPr lang="en-GB" sz="4800" b="1" spc="-150" noProof="0" dirty="0">
              <a:solidFill>
                <a:schemeClr val="tx1">
                  <a:lumMod val="65000"/>
                  <a:lumOff val="35000"/>
                </a:schemeClr>
              </a:solidFill>
              <a:latin typeface="Proxima Nova ExCn"/>
              <a:cs typeface="Arial"/>
              <a:sym typeface="Roboto Black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FD4D2C90-3134-7601-667E-9ADE03150C85}"/>
              </a:ext>
            </a:extLst>
          </p:cNvPr>
          <p:cNvSpPr txBox="1"/>
          <p:nvPr/>
        </p:nvSpPr>
        <p:spPr>
          <a:xfrm>
            <a:off x="9930846" y="663395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lang="en-GB" sz="637" noProof="0" dirty="0">
                <a:solidFill>
                  <a:srgbClr val="FFFFFF"/>
                </a:solidFill>
                <a:latin typeface="Tahoma"/>
                <a:cs typeface="Tahoma"/>
              </a:rPr>
              <a:t>©CONSERVATION INTERNATIONAL - GUYANA</a:t>
            </a:r>
            <a:endParaRPr lang="en-GB" sz="637" noProof="0" dirty="0">
              <a:latin typeface="Tahoma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ABE247-88F6-0506-F0E0-EB6B959A5BF1}"/>
              </a:ext>
            </a:extLst>
          </p:cNvPr>
          <p:cNvSpPr txBox="1"/>
          <p:nvPr/>
        </p:nvSpPr>
        <p:spPr>
          <a:xfrm>
            <a:off x="-8799" y="6094608"/>
            <a:ext cx="115833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is a Right, Not a Favour</a:t>
            </a:r>
            <a:br>
              <a:rPr lang="en-GB" i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i="1" noProof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A7D246-386F-B342-DFA0-7E99A41FCCB5}"/>
              </a:ext>
            </a:extLst>
          </p:cNvPr>
          <p:cNvSpPr txBox="1"/>
          <p:nvPr/>
        </p:nvSpPr>
        <p:spPr>
          <a:xfrm>
            <a:off x="298144" y="5699331"/>
            <a:ext cx="11451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b="1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Proponents Should Consider Budgeting for This</a:t>
            </a:r>
            <a:endParaRPr lang="en-GB" noProof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그룹 42">
            <a:extLst>
              <a:ext uri="{FF2B5EF4-FFF2-40B4-BE49-F238E27FC236}">
                <a16:creationId xmlns:a16="http://schemas.microsoft.com/office/drawing/2014/main" id="{9F1178B4-BF92-9865-D0BD-8AA45114FC09}"/>
              </a:ext>
            </a:extLst>
          </p:cNvPr>
          <p:cNvGrpSpPr/>
          <p:nvPr/>
        </p:nvGrpSpPr>
        <p:grpSpPr>
          <a:xfrm>
            <a:off x="772015" y="2669876"/>
            <a:ext cx="8791460" cy="2297785"/>
            <a:chOff x="1540179" y="2723603"/>
            <a:chExt cx="9111642" cy="2468366"/>
          </a:xfrm>
        </p:grpSpPr>
        <p:grpSp>
          <p:nvGrpSpPr>
            <p:cNvPr id="55" name="Group 31">
              <a:extLst>
                <a:ext uri="{FF2B5EF4-FFF2-40B4-BE49-F238E27FC236}">
                  <a16:creationId xmlns:a16="http://schemas.microsoft.com/office/drawing/2014/main" id="{C6327E83-AF4D-F4AC-5B50-BA1F5A723D22}"/>
                </a:ext>
              </a:extLst>
            </p:cNvPr>
            <p:cNvGrpSpPr/>
            <p:nvPr/>
          </p:nvGrpSpPr>
          <p:grpSpPr>
            <a:xfrm>
              <a:off x="1540179" y="3307223"/>
              <a:ext cx="1884746" cy="1884746"/>
              <a:chOff x="1540179" y="3307223"/>
              <a:chExt cx="1884746" cy="1884746"/>
            </a:xfrm>
          </p:grpSpPr>
          <p:sp>
            <p:nvSpPr>
              <p:cNvPr id="68" name="Oval 2">
                <a:extLst>
                  <a:ext uri="{FF2B5EF4-FFF2-40B4-BE49-F238E27FC236}">
                    <a16:creationId xmlns:a16="http://schemas.microsoft.com/office/drawing/2014/main" id="{FB8F8735-98B2-9104-6EFA-414AC935664F}"/>
                  </a:ext>
                </a:extLst>
              </p:cNvPr>
              <p:cNvSpPr/>
              <p:nvPr/>
            </p:nvSpPr>
            <p:spPr>
              <a:xfrm>
                <a:off x="1540179" y="3307223"/>
                <a:ext cx="1884746" cy="1884746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Chord 7">
                <a:extLst>
                  <a:ext uri="{FF2B5EF4-FFF2-40B4-BE49-F238E27FC236}">
                    <a16:creationId xmlns:a16="http://schemas.microsoft.com/office/drawing/2014/main" id="{3C9D899D-AE7E-525D-B16B-7303CCBC1919}"/>
                  </a:ext>
                </a:extLst>
              </p:cNvPr>
              <p:cNvSpPr/>
              <p:nvPr/>
            </p:nvSpPr>
            <p:spPr>
              <a:xfrm>
                <a:off x="1541261" y="3307223"/>
                <a:ext cx="1883664" cy="1883664"/>
              </a:xfrm>
              <a:prstGeom prst="chord">
                <a:avLst>
                  <a:gd name="adj1" fmla="val 11842081"/>
                  <a:gd name="adj2" fmla="val 20554687"/>
                </a:avLst>
              </a:prstGeom>
              <a:solidFill>
                <a:schemeClr val="accent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6" name="Group 32">
              <a:extLst>
                <a:ext uri="{FF2B5EF4-FFF2-40B4-BE49-F238E27FC236}">
                  <a16:creationId xmlns:a16="http://schemas.microsoft.com/office/drawing/2014/main" id="{6E3067B3-6BAB-D488-E8FE-1CF25116E645}"/>
                </a:ext>
              </a:extLst>
            </p:cNvPr>
            <p:cNvGrpSpPr/>
            <p:nvPr/>
          </p:nvGrpSpPr>
          <p:grpSpPr>
            <a:xfrm>
              <a:off x="3346903" y="2723603"/>
              <a:ext cx="1884746" cy="1884746"/>
              <a:chOff x="3346903" y="2723603"/>
              <a:chExt cx="1884746" cy="1884746"/>
            </a:xfrm>
          </p:grpSpPr>
          <p:sp>
            <p:nvSpPr>
              <p:cNvPr id="66" name="Oval 3">
                <a:extLst>
                  <a:ext uri="{FF2B5EF4-FFF2-40B4-BE49-F238E27FC236}">
                    <a16:creationId xmlns:a16="http://schemas.microsoft.com/office/drawing/2014/main" id="{637C4DE4-FA02-E656-28F9-CD182557BB25}"/>
                  </a:ext>
                </a:extLst>
              </p:cNvPr>
              <p:cNvSpPr/>
              <p:nvPr/>
            </p:nvSpPr>
            <p:spPr>
              <a:xfrm>
                <a:off x="3346903" y="2723603"/>
                <a:ext cx="1884746" cy="1884746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Chord 9">
                <a:extLst>
                  <a:ext uri="{FF2B5EF4-FFF2-40B4-BE49-F238E27FC236}">
                    <a16:creationId xmlns:a16="http://schemas.microsoft.com/office/drawing/2014/main" id="{7FD13DA0-0B07-E6B8-DD87-1DBCDCCF90A2}"/>
                  </a:ext>
                </a:extLst>
              </p:cNvPr>
              <p:cNvSpPr/>
              <p:nvPr/>
            </p:nvSpPr>
            <p:spPr>
              <a:xfrm rot="10800000">
                <a:off x="3347985" y="2724684"/>
                <a:ext cx="1883664" cy="1883664"/>
              </a:xfrm>
              <a:prstGeom prst="chord">
                <a:avLst>
                  <a:gd name="adj1" fmla="val 11842081"/>
                  <a:gd name="adj2" fmla="val 20554687"/>
                </a:avLst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7" name="Group 33">
              <a:extLst>
                <a:ext uri="{FF2B5EF4-FFF2-40B4-BE49-F238E27FC236}">
                  <a16:creationId xmlns:a16="http://schemas.microsoft.com/office/drawing/2014/main" id="{0E35B6E7-0C83-1FA7-7038-090D8B631611}"/>
                </a:ext>
              </a:extLst>
            </p:cNvPr>
            <p:cNvGrpSpPr/>
            <p:nvPr/>
          </p:nvGrpSpPr>
          <p:grpSpPr>
            <a:xfrm>
              <a:off x="5153627" y="3306142"/>
              <a:ext cx="1884746" cy="1885827"/>
              <a:chOff x="5153627" y="3306142"/>
              <a:chExt cx="1884746" cy="1885827"/>
            </a:xfrm>
          </p:grpSpPr>
          <p:sp>
            <p:nvSpPr>
              <p:cNvPr id="64" name="Oval 4">
                <a:extLst>
                  <a:ext uri="{FF2B5EF4-FFF2-40B4-BE49-F238E27FC236}">
                    <a16:creationId xmlns:a16="http://schemas.microsoft.com/office/drawing/2014/main" id="{BCD38F18-CEAC-9966-2111-A50F0CE10576}"/>
                  </a:ext>
                </a:extLst>
              </p:cNvPr>
              <p:cNvSpPr/>
              <p:nvPr/>
            </p:nvSpPr>
            <p:spPr>
              <a:xfrm>
                <a:off x="5153627" y="3307223"/>
                <a:ext cx="1884746" cy="1884746"/>
              </a:xfrm>
              <a:prstGeom prst="ellipse">
                <a:avLst/>
              </a:prstGeom>
              <a:noFill/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Chord 64">
                <a:extLst>
                  <a:ext uri="{FF2B5EF4-FFF2-40B4-BE49-F238E27FC236}">
                    <a16:creationId xmlns:a16="http://schemas.microsoft.com/office/drawing/2014/main" id="{435A718C-2234-F99E-C0AE-A6F66D5F6EB2}"/>
                  </a:ext>
                </a:extLst>
              </p:cNvPr>
              <p:cNvSpPr/>
              <p:nvPr/>
            </p:nvSpPr>
            <p:spPr>
              <a:xfrm>
                <a:off x="5154709" y="3306142"/>
                <a:ext cx="1883664" cy="1883664"/>
              </a:xfrm>
              <a:prstGeom prst="chord">
                <a:avLst>
                  <a:gd name="adj1" fmla="val 11842081"/>
                  <a:gd name="adj2" fmla="val 20554687"/>
                </a:avLst>
              </a:prstGeom>
              <a:solidFill>
                <a:schemeClr val="accent3"/>
              </a:solidFill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8" name="Group 34">
              <a:extLst>
                <a:ext uri="{FF2B5EF4-FFF2-40B4-BE49-F238E27FC236}">
                  <a16:creationId xmlns:a16="http://schemas.microsoft.com/office/drawing/2014/main" id="{147FFC07-50BE-26F0-E45A-E2BC7E3B6D82}"/>
                </a:ext>
              </a:extLst>
            </p:cNvPr>
            <p:cNvGrpSpPr/>
            <p:nvPr/>
          </p:nvGrpSpPr>
          <p:grpSpPr>
            <a:xfrm>
              <a:off x="6960351" y="2723603"/>
              <a:ext cx="1884746" cy="1884746"/>
              <a:chOff x="6960351" y="2723603"/>
              <a:chExt cx="1884746" cy="1884746"/>
            </a:xfrm>
          </p:grpSpPr>
          <p:sp>
            <p:nvSpPr>
              <p:cNvPr id="62" name="Oval 5">
                <a:extLst>
                  <a:ext uri="{FF2B5EF4-FFF2-40B4-BE49-F238E27FC236}">
                    <a16:creationId xmlns:a16="http://schemas.microsoft.com/office/drawing/2014/main" id="{D1E43E1A-8542-2A2B-8D85-2895EA70DE3F}"/>
                  </a:ext>
                </a:extLst>
              </p:cNvPr>
              <p:cNvSpPr/>
              <p:nvPr/>
            </p:nvSpPr>
            <p:spPr>
              <a:xfrm>
                <a:off x="6960351" y="2723603"/>
                <a:ext cx="1884746" cy="1884746"/>
              </a:xfrm>
              <a:prstGeom prst="ellipse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Chord 62">
                <a:extLst>
                  <a:ext uri="{FF2B5EF4-FFF2-40B4-BE49-F238E27FC236}">
                    <a16:creationId xmlns:a16="http://schemas.microsoft.com/office/drawing/2014/main" id="{DDDF322B-F800-4E85-DC39-799BBFB48409}"/>
                  </a:ext>
                </a:extLst>
              </p:cNvPr>
              <p:cNvSpPr/>
              <p:nvPr/>
            </p:nvSpPr>
            <p:spPr>
              <a:xfrm rot="10800000">
                <a:off x="6961433" y="2723603"/>
                <a:ext cx="1883664" cy="1883664"/>
              </a:xfrm>
              <a:prstGeom prst="chord">
                <a:avLst>
                  <a:gd name="adj1" fmla="val 11842081"/>
                  <a:gd name="adj2" fmla="val 20554687"/>
                </a:avLst>
              </a:prstGeom>
              <a:solidFill>
                <a:schemeClr val="accent4"/>
              </a:solidFill>
              <a:ln w="190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Group 35">
              <a:extLst>
                <a:ext uri="{FF2B5EF4-FFF2-40B4-BE49-F238E27FC236}">
                  <a16:creationId xmlns:a16="http://schemas.microsoft.com/office/drawing/2014/main" id="{85960706-54EE-97C5-2237-517826580DC1}"/>
                </a:ext>
              </a:extLst>
            </p:cNvPr>
            <p:cNvGrpSpPr/>
            <p:nvPr/>
          </p:nvGrpSpPr>
          <p:grpSpPr>
            <a:xfrm>
              <a:off x="8767075" y="3306142"/>
              <a:ext cx="1884746" cy="1885827"/>
              <a:chOff x="8767075" y="3306142"/>
              <a:chExt cx="1884746" cy="1885827"/>
            </a:xfrm>
          </p:grpSpPr>
          <p:sp>
            <p:nvSpPr>
              <p:cNvPr id="60" name="Oval 6">
                <a:extLst>
                  <a:ext uri="{FF2B5EF4-FFF2-40B4-BE49-F238E27FC236}">
                    <a16:creationId xmlns:a16="http://schemas.microsoft.com/office/drawing/2014/main" id="{DBE0F4A6-F8B3-2EC0-12A3-641002BCA3EA}"/>
                  </a:ext>
                </a:extLst>
              </p:cNvPr>
              <p:cNvSpPr/>
              <p:nvPr/>
            </p:nvSpPr>
            <p:spPr>
              <a:xfrm>
                <a:off x="8767075" y="3307223"/>
                <a:ext cx="1884746" cy="1884746"/>
              </a:xfrm>
              <a:prstGeom prst="ellipse">
                <a:avLst/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Chord 12">
                <a:extLst>
                  <a:ext uri="{FF2B5EF4-FFF2-40B4-BE49-F238E27FC236}">
                    <a16:creationId xmlns:a16="http://schemas.microsoft.com/office/drawing/2014/main" id="{EEC7D4C3-DF80-9458-70E3-07F1FFA705F3}"/>
                  </a:ext>
                </a:extLst>
              </p:cNvPr>
              <p:cNvSpPr/>
              <p:nvPr/>
            </p:nvSpPr>
            <p:spPr>
              <a:xfrm>
                <a:off x="8768157" y="3306142"/>
                <a:ext cx="1883664" cy="1883664"/>
              </a:xfrm>
              <a:prstGeom prst="chord">
                <a:avLst>
                  <a:gd name="adj1" fmla="val 11842081"/>
                  <a:gd name="adj2" fmla="val 20554687"/>
                </a:avLst>
              </a:prstGeom>
              <a:solidFill>
                <a:schemeClr val="accent5"/>
              </a:solidFill>
              <a:ln w="190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0B441167-8D02-43E2-E4F3-A27D7BF4DA50}"/>
              </a:ext>
            </a:extLst>
          </p:cNvPr>
          <p:cNvSpPr txBox="1"/>
          <p:nvPr/>
        </p:nvSpPr>
        <p:spPr>
          <a:xfrm>
            <a:off x="4072854" y="2581926"/>
            <a:ext cx="2286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understand complex project details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663ECA1-B537-ECA0-8E1B-56452584B2DC}"/>
              </a:ext>
            </a:extLst>
          </p:cNvPr>
          <p:cNvSpPr txBox="1"/>
          <p:nvPr/>
        </p:nvSpPr>
        <p:spPr>
          <a:xfrm>
            <a:off x="500152" y="2802580"/>
            <a:ext cx="2286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necessary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121F47B-6DEA-B94D-A14B-31DCC845D7C8}"/>
              </a:ext>
            </a:extLst>
          </p:cNvPr>
          <p:cNvSpPr txBox="1"/>
          <p:nvPr/>
        </p:nvSpPr>
        <p:spPr>
          <a:xfrm>
            <a:off x="7657929" y="2434676"/>
            <a:ext cx="2004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consult internally and make collective decisions</a:t>
            </a:r>
          </a:p>
        </p:txBody>
      </p:sp>
      <p:sp>
        <p:nvSpPr>
          <p:cNvPr id="74" name="Teardrop 1">
            <a:extLst>
              <a:ext uri="{FF2B5EF4-FFF2-40B4-BE49-F238E27FC236}">
                <a16:creationId xmlns:a16="http://schemas.microsoft.com/office/drawing/2014/main" id="{A29190C8-0037-F18F-3700-B1170F530699}"/>
              </a:ext>
            </a:extLst>
          </p:cNvPr>
          <p:cNvSpPr/>
          <p:nvPr/>
        </p:nvSpPr>
        <p:spPr>
          <a:xfrm rot="18756028">
            <a:off x="8488370" y="3325892"/>
            <a:ext cx="389540" cy="39954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ound Same Side Corner Rectangle 36">
            <a:extLst>
              <a:ext uri="{FF2B5EF4-FFF2-40B4-BE49-F238E27FC236}">
                <a16:creationId xmlns:a16="http://schemas.microsoft.com/office/drawing/2014/main" id="{5BDD9559-7949-0403-C101-60173D48124F}"/>
              </a:ext>
            </a:extLst>
          </p:cNvPr>
          <p:cNvSpPr>
            <a:spLocks noChangeAspect="1"/>
          </p:cNvSpPr>
          <p:nvPr/>
        </p:nvSpPr>
        <p:spPr>
          <a:xfrm>
            <a:off x="6768788" y="3865728"/>
            <a:ext cx="359666" cy="304491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00B83E0-DBFE-2F88-93DC-69A275369645}"/>
              </a:ext>
            </a:extLst>
          </p:cNvPr>
          <p:cNvSpPr txBox="1"/>
          <p:nvPr/>
        </p:nvSpPr>
        <p:spPr>
          <a:xfrm>
            <a:off x="8149098" y="4127967"/>
            <a:ext cx="108551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29222BA-0E8B-029E-A50A-09BA6756F253}"/>
              </a:ext>
            </a:extLst>
          </p:cNvPr>
          <p:cNvSpPr txBox="1"/>
          <p:nvPr/>
        </p:nvSpPr>
        <p:spPr>
          <a:xfrm>
            <a:off x="866379" y="3947513"/>
            <a:ext cx="162978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 or interpretation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CC62325-CA7A-61ED-501C-CE4034C2747B}"/>
              </a:ext>
            </a:extLst>
          </p:cNvPr>
          <p:cNvSpPr txBox="1"/>
          <p:nvPr/>
        </p:nvSpPr>
        <p:spPr>
          <a:xfrm>
            <a:off x="4624986" y="4036680"/>
            <a:ext cx="108551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support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49EBA78-59D6-11A9-0369-5C7BB034B985}"/>
              </a:ext>
            </a:extLst>
          </p:cNvPr>
          <p:cNvSpPr txBox="1"/>
          <p:nvPr/>
        </p:nvSpPr>
        <p:spPr>
          <a:xfrm>
            <a:off x="2714730" y="3136830"/>
            <a:ext cx="140803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26C9788-22CF-071E-804E-74B9303A5ACD}"/>
              </a:ext>
            </a:extLst>
          </p:cNvPr>
          <p:cNvSpPr txBox="1"/>
          <p:nvPr/>
        </p:nvSpPr>
        <p:spPr>
          <a:xfrm>
            <a:off x="6382123" y="3043437"/>
            <a:ext cx="108551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advice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ED47E3A-8E74-1B09-C708-DCC7E7E6A3FC}"/>
              </a:ext>
            </a:extLst>
          </p:cNvPr>
          <p:cNvSpPr txBox="1"/>
          <p:nvPr/>
        </p:nvSpPr>
        <p:spPr>
          <a:xfrm>
            <a:off x="6049102" y="4395374"/>
            <a:ext cx="1817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protect rights and interests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43FAD73-B111-0AC5-2104-08555B143F8D}"/>
              </a:ext>
            </a:extLst>
          </p:cNvPr>
          <p:cNvSpPr txBox="1"/>
          <p:nvPr/>
        </p:nvSpPr>
        <p:spPr>
          <a:xfrm>
            <a:off x="2623615" y="4349456"/>
            <a:ext cx="16962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accessible language and formats</a:t>
            </a:r>
          </a:p>
        </p:txBody>
      </p:sp>
      <p:pic>
        <p:nvPicPr>
          <p:cNvPr id="88" name="Graphic 87" descr="Information with solid fill">
            <a:extLst>
              <a:ext uri="{FF2B5EF4-FFF2-40B4-BE49-F238E27FC236}">
                <a16:creationId xmlns:a16="http://schemas.microsoft.com/office/drawing/2014/main" id="{514DA609-2D45-3571-7EF5-1F7FC8835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5476" y="3835020"/>
            <a:ext cx="441694" cy="472967"/>
          </a:xfrm>
          <a:prstGeom prst="rect">
            <a:avLst/>
          </a:prstGeom>
        </p:spPr>
      </p:pic>
      <p:pic>
        <p:nvPicPr>
          <p:cNvPr id="90" name="Graphic 89" descr="Speech with solid fill">
            <a:extLst>
              <a:ext uri="{FF2B5EF4-FFF2-40B4-BE49-F238E27FC236}">
                <a16:creationId xmlns:a16="http://schemas.microsoft.com/office/drawing/2014/main" id="{7AD0A3BB-B512-9997-76A9-4B1300DC3E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09696" y="3272383"/>
            <a:ext cx="487598" cy="522121"/>
          </a:xfrm>
          <a:prstGeom prst="rect">
            <a:avLst/>
          </a:prstGeom>
        </p:spPr>
      </p:pic>
      <p:pic>
        <p:nvPicPr>
          <p:cNvPr id="92" name="Graphic 91" descr="Boardroom with solid fill">
            <a:extLst>
              <a:ext uri="{FF2B5EF4-FFF2-40B4-BE49-F238E27FC236}">
                <a16:creationId xmlns:a16="http://schemas.microsoft.com/office/drawing/2014/main" id="{912DD385-AA8D-26B4-437C-811CB2EA0E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85742" y="3151783"/>
            <a:ext cx="674673" cy="722442"/>
          </a:xfrm>
          <a:prstGeom prst="rect">
            <a:avLst/>
          </a:prstGeom>
        </p:spPr>
      </p:pic>
      <p:sp>
        <p:nvSpPr>
          <p:cNvPr id="124" name="Oval 3">
            <a:extLst>
              <a:ext uri="{FF2B5EF4-FFF2-40B4-BE49-F238E27FC236}">
                <a16:creationId xmlns:a16="http://schemas.microsoft.com/office/drawing/2014/main" id="{48441652-93CB-9F7E-864C-7409A842CDBE}"/>
              </a:ext>
            </a:extLst>
          </p:cNvPr>
          <p:cNvSpPr/>
          <p:nvPr/>
        </p:nvSpPr>
        <p:spPr>
          <a:xfrm>
            <a:off x="9499755" y="2669877"/>
            <a:ext cx="1818516" cy="1754497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hord 124">
            <a:extLst>
              <a:ext uri="{FF2B5EF4-FFF2-40B4-BE49-F238E27FC236}">
                <a16:creationId xmlns:a16="http://schemas.microsoft.com/office/drawing/2014/main" id="{F20C66EC-1C2B-1253-A324-6BDCE174D8F1}"/>
              </a:ext>
            </a:extLst>
          </p:cNvPr>
          <p:cNvSpPr/>
          <p:nvPr/>
        </p:nvSpPr>
        <p:spPr>
          <a:xfrm rot="10800000">
            <a:off x="9488195" y="2685422"/>
            <a:ext cx="1817472" cy="1753489"/>
          </a:xfrm>
          <a:prstGeom prst="chord">
            <a:avLst>
              <a:gd name="adj1" fmla="val 11842081"/>
              <a:gd name="adj2" fmla="val 20554687"/>
            </a:avLst>
          </a:prstGeom>
          <a:solidFill>
            <a:schemeClr val="accent6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7F1A222-7DA2-6B72-E4BB-BD34EA647870}"/>
              </a:ext>
            </a:extLst>
          </p:cNvPr>
          <p:cNvSpPr txBox="1"/>
          <p:nvPr/>
        </p:nvSpPr>
        <p:spPr>
          <a:xfrm>
            <a:off x="9852354" y="3040975"/>
            <a:ext cx="108551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Inclusive support 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94BE10F-56B9-52D0-673A-C2A3BD0460D1}"/>
              </a:ext>
            </a:extLst>
          </p:cNvPr>
          <p:cNvSpPr txBox="1"/>
          <p:nvPr/>
        </p:nvSpPr>
        <p:spPr>
          <a:xfrm>
            <a:off x="9584897" y="4395374"/>
            <a:ext cx="181747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Travel, meeting spaces, childcare, or meals</a:t>
            </a:r>
          </a:p>
        </p:txBody>
      </p:sp>
    </p:spTree>
    <p:extLst>
      <p:ext uri="{BB962C8B-B14F-4D97-AF65-F5344CB8AC3E}">
        <p14:creationId xmlns:p14="http://schemas.microsoft.com/office/powerpoint/2010/main" val="2263385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D0CBCEA9-6109-66B9-8D44-2FFFCF3D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B74BEC61-906F-A338-14FE-C716276B50C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FD2C21-16A4-D1BE-9D48-18B173F03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096B9CA7-1DDD-DAAB-F284-4F92C41D0AEC}"/>
              </a:ext>
            </a:extLst>
          </p:cNvPr>
          <p:cNvSpPr/>
          <p:nvPr/>
        </p:nvSpPr>
        <p:spPr>
          <a:xfrm>
            <a:off x="2911368" y="1037450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Roboto Black"/>
              </a:rPr>
              <a:t>Transparent Information Sharing</a:t>
            </a: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4F3E9656-4533-E3BA-44DA-878359EB4CA9}"/>
              </a:ext>
            </a:extLst>
          </p:cNvPr>
          <p:cNvSpPr txBox="1"/>
          <p:nvPr/>
        </p:nvSpPr>
        <p:spPr>
          <a:xfrm>
            <a:off x="9930846" y="663395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6693F-E8CF-DDA7-D2DC-20820E1C2111}"/>
              </a:ext>
            </a:extLst>
          </p:cNvPr>
          <p:cNvSpPr txBox="1"/>
          <p:nvPr/>
        </p:nvSpPr>
        <p:spPr>
          <a:xfrm>
            <a:off x="1502674" y="5567387"/>
            <a:ext cx="97981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these principles are followed:</a:t>
            </a:r>
          </a:p>
          <a:p>
            <a:pPr>
              <a:buNone/>
            </a:pPr>
            <a:endParaRPr lang="en-US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🤝 Trust and credibility are built     🚫 Confusion, rumors, and conflict are reduced        📜 Supports FPIC</a:t>
            </a:r>
          </a:p>
        </p:txBody>
      </p:sp>
      <p:grpSp>
        <p:nvGrpSpPr>
          <p:cNvPr id="9" name="Google Shape;8093;p38">
            <a:extLst>
              <a:ext uri="{FF2B5EF4-FFF2-40B4-BE49-F238E27FC236}">
                <a16:creationId xmlns:a16="http://schemas.microsoft.com/office/drawing/2014/main" id="{A4EA06AB-C1A2-B79F-D1C3-668B0250D03E}"/>
              </a:ext>
            </a:extLst>
          </p:cNvPr>
          <p:cNvGrpSpPr/>
          <p:nvPr/>
        </p:nvGrpSpPr>
        <p:grpSpPr>
          <a:xfrm>
            <a:off x="4655959" y="3171611"/>
            <a:ext cx="571555" cy="501928"/>
            <a:chOff x="-32174975" y="3192625"/>
            <a:chExt cx="295375" cy="293025"/>
          </a:xfrm>
          <a:solidFill>
            <a:srgbClr val="00B050"/>
          </a:solidFill>
        </p:grpSpPr>
        <p:sp>
          <p:nvSpPr>
            <p:cNvPr id="10" name="Google Shape;8094;p38">
              <a:extLst>
                <a:ext uri="{FF2B5EF4-FFF2-40B4-BE49-F238E27FC236}">
                  <a16:creationId xmlns:a16="http://schemas.microsoft.com/office/drawing/2014/main" id="{19681629-4582-93B4-9F2E-02C284BE87AF}"/>
                </a:ext>
              </a:extLst>
            </p:cNvPr>
            <p:cNvSpPr/>
            <p:nvPr/>
          </p:nvSpPr>
          <p:spPr>
            <a:xfrm>
              <a:off x="-32171050" y="3279250"/>
              <a:ext cx="291450" cy="153625"/>
            </a:xfrm>
            <a:custGeom>
              <a:avLst/>
              <a:gdLst/>
              <a:ahLst/>
              <a:cxnLst/>
              <a:rect l="l" t="t" r="r" b="b"/>
              <a:pathLst>
                <a:path w="11658" h="6145" extrusionOk="0">
                  <a:moveTo>
                    <a:pt x="5829" y="694"/>
                  </a:moveTo>
                  <a:cubicBezTo>
                    <a:pt x="7184" y="694"/>
                    <a:pt x="8255" y="1734"/>
                    <a:pt x="8255" y="3088"/>
                  </a:cubicBezTo>
                  <a:cubicBezTo>
                    <a:pt x="8255" y="4412"/>
                    <a:pt x="7153" y="5483"/>
                    <a:pt x="5829" y="5483"/>
                  </a:cubicBezTo>
                  <a:cubicBezTo>
                    <a:pt x="4506" y="5483"/>
                    <a:pt x="3435" y="4412"/>
                    <a:pt x="3435" y="3088"/>
                  </a:cubicBezTo>
                  <a:cubicBezTo>
                    <a:pt x="3435" y="1734"/>
                    <a:pt x="4506" y="694"/>
                    <a:pt x="5829" y="694"/>
                  </a:cubicBezTo>
                  <a:close/>
                  <a:moveTo>
                    <a:pt x="1" y="1"/>
                  </a:moveTo>
                  <a:lnTo>
                    <a:pt x="1" y="6144"/>
                  </a:lnTo>
                  <a:lnTo>
                    <a:pt x="11658" y="6144"/>
                  </a:lnTo>
                  <a:lnTo>
                    <a:pt x="116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" name="Google Shape;8095;p38">
              <a:extLst>
                <a:ext uri="{FF2B5EF4-FFF2-40B4-BE49-F238E27FC236}">
                  <a16:creationId xmlns:a16="http://schemas.microsoft.com/office/drawing/2014/main" id="{078BBB18-63DF-62A8-2D7A-F256C3557E23}"/>
                </a:ext>
              </a:extLst>
            </p:cNvPr>
            <p:cNvSpPr/>
            <p:nvPr/>
          </p:nvSpPr>
          <p:spPr>
            <a:xfrm>
              <a:off x="-32067075" y="3313925"/>
              <a:ext cx="84300" cy="85075"/>
            </a:xfrm>
            <a:custGeom>
              <a:avLst/>
              <a:gdLst/>
              <a:ahLst/>
              <a:cxnLst/>
              <a:rect l="l" t="t" r="r" b="b"/>
              <a:pathLst>
                <a:path w="3372" h="3403" extrusionOk="0">
                  <a:moveTo>
                    <a:pt x="1670" y="662"/>
                  </a:moveTo>
                  <a:cubicBezTo>
                    <a:pt x="1891" y="662"/>
                    <a:pt x="2048" y="819"/>
                    <a:pt x="2048" y="1040"/>
                  </a:cubicBezTo>
                  <a:lnTo>
                    <a:pt x="2048" y="1386"/>
                  </a:lnTo>
                  <a:lnTo>
                    <a:pt x="2395" y="1386"/>
                  </a:lnTo>
                  <a:cubicBezTo>
                    <a:pt x="2584" y="1386"/>
                    <a:pt x="2741" y="1544"/>
                    <a:pt x="2741" y="1733"/>
                  </a:cubicBezTo>
                  <a:cubicBezTo>
                    <a:pt x="2710" y="1890"/>
                    <a:pt x="2552" y="2048"/>
                    <a:pt x="2363" y="2048"/>
                  </a:cubicBezTo>
                  <a:lnTo>
                    <a:pt x="1670" y="2048"/>
                  </a:lnTo>
                  <a:cubicBezTo>
                    <a:pt x="1481" y="2048"/>
                    <a:pt x="1324" y="1890"/>
                    <a:pt x="1324" y="1701"/>
                  </a:cubicBezTo>
                  <a:lnTo>
                    <a:pt x="1324" y="1040"/>
                  </a:lnTo>
                  <a:cubicBezTo>
                    <a:pt x="1324" y="819"/>
                    <a:pt x="1481" y="662"/>
                    <a:pt x="1670" y="662"/>
                  </a:cubicBezTo>
                  <a:close/>
                  <a:moveTo>
                    <a:pt x="1670" y="0"/>
                  </a:moveTo>
                  <a:cubicBezTo>
                    <a:pt x="725" y="0"/>
                    <a:pt x="1" y="756"/>
                    <a:pt x="1" y="1701"/>
                  </a:cubicBezTo>
                  <a:cubicBezTo>
                    <a:pt x="1" y="2646"/>
                    <a:pt x="725" y="3403"/>
                    <a:pt x="1670" y="3403"/>
                  </a:cubicBezTo>
                  <a:cubicBezTo>
                    <a:pt x="2615" y="3403"/>
                    <a:pt x="3372" y="2646"/>
                    <a:pt x="3372" y="1701"/>
                  </a:cubicBezTo>
                  <a:cubicBezTo>
                    <a:pt x="3372" y="756"/>
                    <a:pt x="2615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2" name="Google Shape;8096;p38">
              <a:extLst>
                <a:ext uri="{FF2B5EF4-FFF2-40B4-BE49-F238E27FC236}">
                  <a16:creationId xmlns:a16="http://schemas.microsoft.com/office/drawing/2014/main" id="{3D611573-7B9E-C87F-B369-CA1D9EC241AF}"/>
                </a:ext>
              </a:extLst>
            </p:cNvPr>
            <p:cNvSpPr/>
            <p:nvPr/>
          </p:nvSpPr>
          <p:spPr>
            <a:xfrm>
              <a:off x="-32171050" y="3450950"/>
              <a:ext cx="291450" cy="34700"/>
            </a:xfrm>
            <a:custGeom>
              <a:avLst/>
              <a:gdLst/>
              <a:ahLst/>
              <a:cxnLst/>
              <a:rect l="l" t="t" r="r" b="b"/>
              <a:pathLst>
                <a:path w="11658" h="1388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915"/>
                    <a:pt x="442" y="1387"/>
                    <a:pt x="1041" y="1387"/>
                  </a:cubicBezTo>
                  <a:lnTo>
                    <a:pt x="10650" y="1387"/>
                  </a:lnTo>
                  <a:cubicBezTo>
                    <a:pt x="11217" y="1387"/>
                    <a:pt x="11658" y="915"/>
                    <a:pt x="11658" y="347"/>
                  </a:cubicBezTo>
                  <a:lnTo>
                    <a:pt x="116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3" name="Google Shape;8097;p38">
              <a:extLst>
                <a:ext uri="{FF2B5EF4-FFF2-40B4-BE49-F238E27FC236}">
                  <a16:creationId xmlns:a16="http://schemas.microsoft.com/office/drawing/2014/main" id="{589BCA42-1626-5B30-9413-A35BB5C5D3F4}"/>
                </a:ext>
              </a:extLst>
            </p:cNvPr>
            <p:cNvSpPr/>
            <p:nvPr/>
          </p:nvSpPr>
          <p:spPr>
            <a:xfrm>
              <a:off x="-32174975" y="3192625"/>
              <a:ext cx="295375" cy="70125"/>
            </a:xfrm>
            <a:custGeom>
              <a:avLst/>
              <a:gdLst/>
              <a:ahLst/>
              <a:cxnLst/>
              <a:rect l="l" t="t" r="r" b="b"/>
              <a:pathLst>
                <a:path w="11815" h="2805" extrusionOk="0">
                  <a:moveTo>
                    <a:pt x="1733" y="0"/>
                  </a:moveTo>
                  <a:cubicBezTo>
                    <a:pt x="1544" y="0"/>
                    <a:pt x="1387" y="158"/>
                    <a:pt x="1387" y="378"/>
                  </a:cubicBezTo>
                  <a:lnTo>
                    <a:pt x="1387" y="725"/>
                  </a:lnTo>
                  <a:lnTo>
                    <a:pt x="1040" y="725"/>
                  </a:lnTo>
                  <a:cubicBezTo>
                    <a:pt x="473" y="725"/>
                    <a:pt x="0" y="1197"/>
                    <a:pt x="0" y="1733"/>
                  </a:cubicBezTo>
                  <a:lnTo>
                    <a:pt x="0" y="2804"/>
                  </a:lnTo>
                  <a:lnTo>
                    <a:pt x="11657" y="2804"/>
                  </a:lnTo>
                  <a:lnTo>
                    <a:pt x="11657" y="1733"/>
                  </a:lnTo>
                  <a:lnTo>
                    <a:pt x="11815" y="1733"/>
                  </a:lnTo>
                  <a:cubicBezTo>
                    <a:pt x="11815" y="1197"/>
                    <a:pt x="11374" y="725"/>
                    <a:pt x="10807" y="725"/>
                  </a:cubicBezTo>
                  <a:lnTo>
                    <a:pt x="10460" y="725"/>
                  </a:lnTo>
                  <a:lnTo>
                    <a:pt x="10460" y="378"/>
                  </a:lnTo>
                  <a:cubicBezTo>
                    <a:pt x="10460" y="158"/>
                    <a:pt x="10303" y="0"/>
                    <a:pt x="10082" y="0"/>
                  </a:cubicBezTo>
                  <a:cubicBezTo>
                    <a:pt x="9893" y="0"/>
                    <a:pt x="9735" y="158"/>
                    <a:pt x="9735" y="378"/>
                  </a:cubicBezTo>
                  <a:lnTo>
                    <a:pt x="9735" y="725"/>
                  </a:lnTo>
                  <a:lnTo>
                    <a:pt x="8349" y="725"/>
                  </a:lnTo>
                  <a:lnTo>
                    <a:pt x="8349" y="378"/>
                  </a:lnTo>
                  <a:cubicBezTo>
                    <a:pt x="8349" y="158"/>
                    <a:pt x="8192" y="0"/>
                    <a:pt x="8003" y="0"/>
                  </a:cubicBezTo>
                  <a:cubicBezTo>
                    <a:pt x="7814" y="0"/>
                    <a:pt x="7656" y="158"/>
                    <a:pt x="7656" y="378"/>
                  </a:cubicBezTo>
                  <a:lnTo>
                    <a:pt x="7656" y="725"/>
                  </a:lnTo>
                  <a:lnTo>
                    <a:pt x="6270" y="725"/>
                  </a:lnTo>
                  <a:lnTo>
                    <a:pt x="6270" y="378"/>
                  </a:lnTo>
                  <a:cubicBezTo>
                    <a:pt x="6270" y="158"/>
                    <a:pt x="6112" y="0"/>
                    <a:pt x="5923" y="0"/>
                  </a:cubicBezTo>
                  <a:cubicBezTo>
                    <a:pt x="5734" y="0"/>
                    <a:pt x="5577" y="158"/>
                    <a:pt x="5577" y="378"/>
                  </a:cubicBezTo>
                  <a:lnTo>
                    <a:pt x="5577" y="725"/>
                  </a:lnTo>
                  <a:lnTo>
                    <a:pt x="4191" y="725"/>
                  </a:lnTo>
                  <a:lnTo>
                    <a:pt x="4191" y="378"/>
                  </a:lnTo>
                  <a:cubicBezTo>
                    <a:pt x="4191" y="158"/>
                    <a:pt x="4033" y="0"/>
                    <a:pt x="3844" y="0"/>
                  </a:cubicBezTo>
                  <a:cubicBezTo>
                    <a:pt x="3623" y="0"/>
                    <a:pt x="3466" y="158"/>
                    <a:pt x="3466" y="378"/>
                  </a:cubicBezTo>
                  <a:lnTo>
                    <a:pt x="3466" y="725"/>
                  </a:lnTo>
                  <a:lnTo>
                    <a:pt x="2111" y="725"/>
                  </a:lnTo>
                  <a:lnTo>
                    <a:pt x="2111" y="378"/>
                  </a:lnTo>
                  <a:cubicBezTo>
                    <a:pt x="2111" y="158"/>
                    <a:pt x="1954" y="0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6" name="Google Shape;7868;p37">
            <a:extLst>
              <a:ext uri="{FF2B5EF4-FFF2-40B4-BE49-F238E27FC236}">
                <a16:creationId xmlns:a16="http://schemas.microsoft.com/office/drawing/2014/main" id="{774531F5-C8CA-4EA0-0640-65BAD95D500A}"/>
              </a:ext>
            </a:extLst>
          </p:cNvPr>
          <p:cNvSpPr/>
          <p:nvPr/>
        </p:nvSpPr>
        <p:spPr>
          <a:xfrm>
            <a:off x="2626045" y="3162931"/>
            <a:ext cx="571556" cy="606070"/>
          </a:xfrm>
          <a:custGeom>
            <a:avLst/>
            <a:gdLst/>
            <a:ahLst/>
            <a:cxnLst/>
            <a:rect l="l" t="t" r="r" b="b"/>
            <a:pathLst>
              <a:path w="10807" h="12666" extrusionOk="0">
                <a:moveTo>
                  <a:pt x="5419" y="851"/>
                </a:moveTo>
                <a:cubicBezTo>
                  <a:pt x="5640" y="851"/>
                  <a:pt x="5797" y="1040"/>
                  <a:pt x="5829" y="1261"/>
                </a:cubicBezTo>
                <a:cubicBezTo>
                  <a:pt x="5829" y="1513"/>
                  <a:pt x="6049" y="1670"/>
                  <a:pt x="6270" y="1670"/>
                </a:cubicBezTo>
                <a:lnTo>
                  <a:pt x="7940" y="1670"/>
                </a:lnTo>
                <a:cubicBezTo>
                  <a:pt x="8160" y="1670"/>
                  <a:pt x="8318" y="1859"/>
                  <a:pt x="8349" y="2048"/>
                </a:cubicBezTo>
                <a:lnTo>
                  <a:pt x="8349" y="2489"/>
                </a:lnTo>
                <a:lnTo>
                  <a:pt x="2615" y="2489"/>
                </a:lnTo>
                <a:lnTo>
                  <a:pt x="2615" y="2048"/>
                </a:lnTo>
                <a:lnTo>
                  <a:pt x="2521" y="2048"/>
                </a:lnTo>
                <a:cubicBezTo>
                  <a:pt x="2521" y="1828"/>
                  <a:pt x="2741" y="1670"/>
                  <a:pt x="2962" y="1670"/>
                </a:cubicBezTo>
                <a:lnTo>
                  <a:pt x="4569" y="1670"/>
                </a:lnTo>
                <a:cubicBezTo>
                  <a:pt x="4821" y="1670"/>
                  <a:pt x="5010" y="1481"/>
                  <a:pt x="5010" y="1261"/>
                </a:cubicBezTo>
                <a:cubicBezTo>
                  <a:pt x="5010" y="1040"/>
                  <a:pt x="5199" y="882"/>
                  <a:pt x="5419" y="851"/>
                </a:cubicBezTo>
                <a:close/>
                <a:moveTo>
                  <a:pt x="8203" y="5651"/>
                </a:moveTo>
                <a:cubicBezTo>
                  <a:pt x="8417" y="5651"/>
                  <a:pt x="8629" y="5730"/>
                  <a:pt x="8790" y="5892"/>
                </a:cubicBezTo>
                <a:lnTo>
                  <a:pt x="8885" y="5955"/>
                </a:lnTo>
                <a:cubicBezTo>
                  <a:pt x="9200" y="6270"/>
                  <a:pt x="9200" y="6805"/>
                  <a:pt x="8885" y="7152"/>
                </a:cubicBezTo>
                <a:lnTo>
                  <a:pt x="5577" y="10428"/>
                </a:lnTo>
                <a:cubicBezTo>
                  <a:pt x="5419" y="10586"/>
                  <a:pt x="5199" y="10665"/>
                  <a:pt x="4978" y="10665"/>
                </a:cubicBezTo>
                <a:cubicBezTo>
                  <a:pt x="4758" y="10665"/>
                  <a:pt x="4537" y="10586"/>
                  <a:pt x="4380" y="10428"/>
                </a:cubicBezTo>
                <a:lnTo>
                  <a:pt x="2773" y="8822"/>
                </a:lnTo>
                <a:cubicBezTo>
                  <a:pt x="2458" y="8507"/>
                  <a:pt x="2458" y="7971"/>
                  <a:pt x="2773" y="7656"/>
                </a:cubicBezTo>
                <a:lnTo>
                  <a:pt x="2836" y="7561"/>
                </a:lnTo>
                <a:cubicBezTo>
                  <a:pt x="2993" y="7404"/>
                  <a:pt x="3214" y="7325"/>
                  <a:pt x="3434" y="7325"/>
                </a:cubicBezTo>
                <a:cubicBezTo>
                  <a:pt x="3655" y="7325"/>
                  <a:pt x="3876" y="7404"/>
                  <a:pt x="4033" y="7561"/>
                </a:cubicBezTo>
                <a:lnTo>
                  <a:pt x="4978" y="8507"/>
                </a:lnTo>
                <a:lnTo>
                  <a:pt x="7625" y="5860"/>
                </a:lnTo>
                <a:cubicBezTo>
                  <a:pt x="7793" y="5722"/>
                  <a:pt x="7999" y="5651"/>
                  <a:pt x="8203" y="5651"/>
                </a:cubicBezTo>
                <a:close/>
                <a:moveTo>
                  <a:pt x="5419" y="0"/>
                </a:moveTo>
                <a:cubicBezTo>
                  <a:pt x="4852" y="0"/>
                  <a:pt x="4411" y="347"/>
                  <a:pt x="4222" y="851"/>
                </a:cubicBezTo>
                <a:lnTo>
                  <a:pt x="2930" y="851"/>
                </a:lnTo>
                <a:cubicBezTo>
                  <a:pt x="2363" y="851"/>
                  <a:pt x="1954" y="1198"/>
                  <a:pt x="1733" y="1670"/>
                </a:cubicBezTo>
                <a:lnTo>
                  <a:pt x="442" y="1670"/>
                </a:lnTo>
                <a:cubicBezTo>
                  <a:pt x="221" y="1670"/>
                  <a:pt x="0" y="1859"/>
                  <a:pt x="0" y="2048"/>
                </a:cubicBezTo>
                <a:lnTo>
                  <a:pt x="0" y="12256"/>
                </a:lnTo>
                <a:cubicBezTo>
                  <a:pt x="0" y="12508"/>
                  <a:pt x="221" y="12665"/>
                  <a:pt x="442" y="12665"/>
                </a:cubicBezTo>
                <a:lnTo>
                  <a:pt x="10366" y="12665"/>
                </a:lnTo>
                <a:cubicBezTo>
                  <a:pt x="10618" y="12665"/>
                  <a:pt x="10807" y="12445"/>
                  <a:pt x="10807" y="12256"/>
                </a:cubicBezTo>
                <a:lnTo>
                  <a:pt x="10807" y="2048"/>
                </a:lnTo>
                <a:cubicBezTo>
                  <a:pt x="10807" y="1828"/>
                  <a:pt x="10618" y="1670"/>
                  <a:pt x="10366" y="1670"/>
                </a:cubicBezTo>
                <a:lnTo>
                  <a:pt x="9074" y="1670"/>
                </a:lnTo>
                <a:cubicBezTo>
                  <a:pt x="8916" y="1198"/>
                  <a:pt x="8444" y="851"/>
                  <a:pt x="7877" y="851"/>
                </a:cubicBezTo>
                <a:lnTo>
                  <a:pt x="6585" y="851"/>
                </a:lnTo>
                <a:cubicBezTo>
                  <a:pt x="6427" y="378"/>
                  <a:pt x="5955" y="0"/>
                  <a:pt x="54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7" name="Google Shape;10016;p42">
            <a:extLst>
              <a:ext uri="{FF2B5EF4-FFF2-40B4-BE49-F238E27FC236}">
                <a16:creationId xmlns:a16="http://schemas.microsoft.com/office/drawing/2014/main" id="{38937BF9-DE1D-9463-E19C-06B61853DD21}"/>
              </a:ext>
            </a:extLst>
          </p:cNvPr>
          <p:cNvGrpSpPr/>
          <p:nvPr/>
        </p:nvGrpSpPr>
        <p:grpSpPr>
          <a:xfrm>
            <a:off x="811642" y="3214156"/>
            <a:ext cx="567086" cy="552171"/>
            <a:chOff x="-778700" y="3612425"/>
            <a:chExt cx="256775" cy="292225"/>
          </a:xfrm>
          <a:solidFill>
            <a:schemeClr val="accent2"/>
          </a:solidFill>
        </p:grpSpPr>
        <p:sp>
          <p:nvSpPr>
            <p:cNvPr id="18" name="Google Shape;10017;p42">
              <a:extLst>
                <a:ext uri="{FF2B5EF4-FFF2-40B4-BE49-F238E27FC236}">
                  <a16:creationId xmlns:a16="http://schemas.microsoft.com/office/drawing/2014/main" id="{AF2F502E-2DF5-8944-5605-35F461ACE527}"/>
                </a:ext>
              </a:extLst>
            </p:cNvPr>
            <p:cNvSpPr/>
            <p:nvPr/>
          </p:nvSpPr>
          <p:spPr>
            <a:xfrm>
              <a:off x="-692850" y="36990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9" name="Google Shape;10018;p42">
              <a:extLst>
                <a:ext uri="{FF2B5EF4-FFF2-40B4-BE49-F238E27FC236}">
                  <a16:creationId xmlns:a16="http://schemas.microsoft.com/office/drawing/2014/main" id="{AD8E8D16-0390-8EAF-CD9F-54017DD2F3E2}"/>
                </a:ext>
              </a:extLst>
            </p:cNvPr>
            <p:cNvSpPr/>
            <p:nvPr/>
          </p:nvSpPr>
          <p:spPr>
            <a:xfrm>
              <a:off x="-777925" y="3612425"/>
              <a:ext cx="204800" cy="34675"/>
            </a:xfrm>
            <a:custGeom>
              <a:avLst/>
              <a:gdLst/>
              <a:ahLst/>
              <a:cxnLst/>
              <a:rect l="l" t="t" r="r" b="b"/>
              <a:pathLst>
                <a:path w="8192" h="1387" extrusionOk="0"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1387"/>
                  </a:lnTo>
                  <a:lnTo>
                    <a:pt x="8192" y="1387"/>
                  </a:lnTo>
                  <a:lnTo>
                    <a:pt x="8192" y="1009"/>
                  </a:lnTo>
                  <a:cubicBezTo>
                    <a:pt x="8192" y="473"/>
                    <a:pt x="7719" y="0"/>
                    <a:pt x="71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0" name="Google Shape;10019;p42">
              <a:extLst>
                <a:ext uri="{FF2B5EF4-FFF2-40B4-BE49-F238E27FC236}">
                  <a16:creationId xmlns:a16="http://schemas.microsoft.com/office/drawing/2014/main" id="{31DD4C5D-59D5-3B83-AE61-463F4D9E23E3}"/>
                </a:ext>
              </a:extLst>
            </p:cNvPr>
            <p:cNvSpPr/>
            <p:nvPr/>
          </p:nvSpPr>
          <p:spPr>
            <a:xfrm>
              <a:off x="-727525" y="3699050"/>
              <a:ext cx="17375" cy="17350"/>
            </a:xfrm>
            <a:custGeom>
              <a:avLst/>
              <a:gdLst/>
              <a:ahLst/>
              <a:cxnLst/>
              <a:rect l="l" t="t" r="r" b="b"/>
              <a:pathLst>
                <a:path w="695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7" y="694"/>
                    <a:pt x="694" y="536"/>
                    <a:pt x="694" y="347"/>
                  </a:cubicBezTo>
                  <a:cubicBezTo>
                    <a:pt x="694" y="158"/>
                    <a:pt x="537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1" name="Google Shape;10020;p42">
              <a:extLst>
                <a:ext uri="{FF2B5EF4-FFF2-40B4-BE49-F238E27FC236}">
                  <a16:creationId xmlns:a16="http://schemas.microsoft.com/office/drawing/2014/main" id="{188B32A0-0DAC-3B00-B50E-70DD58138CA2}"/>
                </a:ext>
              </a:extLst>
            </p:cNvPr>
            <p:cNvSpPr/>
            <p:nvPr/>
          </p:nvSpPr>
          <p:spPr>
            <a:xfrm>
              <a:off x="-778700" y="3664400"/>
              <a:ext cx="205575" cy="102425"/>
            </a:xfrm>
            <a:custGeom>
              <a:avLst/>
              <a:gdLst/>
              <a:ahLst/>
              <a:cxnLst/>
              <a:rect l="l" t="t" r="r" b="b"/>
              <a:pathLst>
                <a:path w="8223" h="4097" extrusionOk="0">
                  <a:moveTo>
                    <a:pt x="3781" y="694"/>
                  </a:moveTo>
                  <a:cubicBezTo>
                    <a:pt x="4316" y="694"/>
                    <a:pt x="4789" y="1166"/>
                    <a:pt x="4789" y="1733"/>
                  </a:cubicBezTo>
                  <a:cubicBezTo>
                    <a:pt x="4789" y="2301"/>
                    <a:pt x="4316" y="2773"/>
                    <a:pt x="3781" y="2773"/>
                  </a:cubicBezTo>
                  <a:cubicBezTo>
                    <a:pt x="3497" y="2773"/>
                    <a:pt x="3245" y="2647"/>
                    <a:pt x="3088" y="2490"/>
                  </a:cubicBezTo>
                  <a:cubicBezTo>
                    <a:pt x="2899" y="2647"/>
                    <a:pt x="2678" y="2773"/>
                    <a:pt x="2426" y="2773"/>
                  </a:cubicBezTo>
                  <a:cubicBezTo>
                    <a:pt x="1890" y="2773"/>
                    <a:pt x="1418" y="2301"/>
                    <a:pt x="1418" y="1733"/>
                  </a:cubicBezTo>
                  <a:cubicBezTo>
                    <a:pt x="1418" y="1198"/>
                    <a:pt x="1890" y="694"/>
                    <a:pt x="2426" y="694"/>
                  </a:cubicBezTo>
                  <a:cubicBezTo>
                    <a:pt x="2710" y="694"/>
                    <a:pt x="2930" y="820"/>
                    <a:pt x="3088" y="977"/>
                  </a:cubicBezTo>
                  <a:cubicBezTo>
                    <a:pt x="3308" y="820"/>
                    <a:pt x="3529" y="694"/>
                    <a:pt x="3781" y="694"/>
                  </a:cubicBezTo>
                  <a:close/>
                  <a:moveTo>
                    <a:pt x="0" y="1"/>
                  </a:moveTo>
                  <a:lnTo>
                    <a:pt x="0" y="3088"/>
                  </a:lnTo>
                  <a:cubicBezTo>
                    <a:pt x="0" y="3624"/>
                    <a:pt x="473" y="4096"/>
                    <a:pt x="1008" y="4096"/>
                  </a:cubicBezTo>
                  <a:lnTo>
                    <a:pt x="6837" y="4096"/>
                  </a:lnTo>
                  <a:lnTo>
                    <a:pt x="6837" y="3498"/>
                  </a:lnTo>
                  <a:lnTo>
                    <a:pt x="5766" y="2458"/>
                  </a:lnTo>
                  <a:cubicBezTo>
                    <a:pt x="5034" y="1726"/>
                    <a:pt x="5756" y="674"/>
                    <a:pt x="6558" y="674"/>
                  </a:cubicBezTo>
                  <a:cubicBezTo>
                    <a:pt x="6792" y="674"/>
                    <a:pt x="7033" y="764"/>
                    <a:pt x="7246" y="977"/>
                  </a:cubicBezTo>
                  <a:lnTo>
                    <a:pt x="8223" y="1985"/>
                  </a:lnTo>
                  <a:lnTo>
                    <a:pt x="82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2" name="Google Shape;10021;p42">
              <a:extLst>
                <a:ext uri="{FF2B5EF4-FFF2-40B4-BE49-F238E27FC236}">
                  <a16:creationId xmlns:a16="http://schemas.microsoft.com/office/drawing/2014/main" id="{E3F8EEFB-E671-D715-0E45-F0F28304C9CD}"/>
                </a:ext>
              </a:extLst>
            </p:cNvPr>
            <p:cNvSpPr/>
            <p:nvPr/>
          </p:nvSpPr>
          <p:spPr>
            <a:xfrm>
              <a:off x="-659775" y="3835325"/>
              <a:ext cx="137850" cy="69325"/>
            </a:xfrm>
            <a:custGeom>
              <a:avLst/>
              <a:gdLst/>
              <a:ahLst/>
              <a:cxnLst/>
              <a:rect l="l" t="t" r="r" b="b"/>
              <a:pathLst>
                <a:path w="5514" h="2773" extrusionOk="0">
                  <a:moveTo>
                    <a:pt x="1733" y="693"/>
                  </a:moveTo>
                  <a:cubicBezTo>
                    <a:pt x="1922" y="693"/>
                    <a:pt x="2080" y="851"/>
                    <a:pt x="2080" y="1040"/>
                  </a:cubicBezTo>
                  <a:cubicBezTo>
                    <a:pt x="2080" y="1229"/>
                    <a:pt x="1922" y="1386"/>
                    <a:pt x="1733" y="1386"/>
                  </a:cubicBezTo>
                  <a:cubicBezTo>
                    <a:pt x="1544" y="1386"/>
                    <a:pt x="1387" y="1229"/>
                    <a:pt x="1387" y="1040"/>
                  </a:cubicBezTo>
                  <a:cubicBezTo>
                    <a:pt x="1387" y="851"/>
                    <a:pt x="1544" y="693"/>
                    <a:pt x="1733" y="693"/>
                  </a:cubicBezTo>
                  <a:close/>
                  <a:moveTo>
                    <a:pt x="63" y="0"/>
                  </a:moveTo>
                  <a:cubicBezTo>
                    <a:pt x="32" y="126"/>
                    <a:pt x="0" y="252"/>
                    <a:pt x="0" y="378"/>
                  </a:cubicBezTo>
                  <a:lnTo>
                    <a:pt x="0" y="2426"/>
                  </a:lnTo>
                  <a:cubicBezTo>
                    <a:pt x="0" y="2615"/>
                    <a:pt x="158" y="2773"/>
                    <a:pt x="347" y="2773"/>
                  </a:cubicBezTo>
                  <a:lnTo>
                    <a:pt x="5167" y="2773"/>
                  </a:lnTo>
                  <a:cubicBezTo>
                    <a:pt x="5356" y="2773"/>
                    <a:pt x="5514" y="2615"/>
                    <a:pt x="5514" y="2426"/>
                  </a:cubicBezTo>
                  <a:lnTo>
                    <a:pt x="5514" y="378"/>
                  </a:lnTo>
                  <a:cubicBezTo>
                    <a:pt x="5514" y="252"/>
                    <a:pt x="5482" y="126"/>
                    <a:pt x="54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" name="Google Shape;10022;p42">
              <a:extLst>
                <a:ext uri="{FF2B5EF4-FFF2-40B4-BE49-F238E27FC236}">
                  <a16:creationId xmlns:a16="http://schemas.microsoft.com/office/drawing/2014/main" id="{4857F7D6-BC73-B862-DCDE-F1A5EB9EA7C2}"/>
                </a:ext>
              </a:extLst>
            </p:cNvPr>
            <p:cNvSpPr/>
            <p:nvPr/>
          </p:nvSpPr>
          <p:spPr>
            <a:xfrm>
              <a:off x="-658200" y="3669925"/>
              <a:ext cx="136275" cy="148875"/>
            </a:xfrm>
            <a:custGeom>
              <a:avLst/>
              <a:gdLst/>
              <a:ahLst/>
              <a:cxnLst/>
              <a:rect l="l" t="t" r="r" b="b"/>
              <a:pathLst>
                <a:path w="5451" h="5955" extrusionOk="0">
                  <a:moveTo>
                    <a:pt x="4064" y="0"/>
                  </a:moveTo>
                  <a:lnTo>
                    <a:pt x="4064" y="2615"/>
                  </a:lnTo>
                  <a:cubicBezTo>
                    <a:pt x="4064" y="2829"/>
                    <a:pt x="3905" y="2970"/>
                    <a:pt x="3734" y="2970"/>
                  </a:cubicBezTo>
                  <a:cubicBezTo>
                    <a:pt x="3652" y="2970"/>
                    <a:pt x="3568" y="2938"/>
                    <a:pt x="3497" y="2867"/>
                  </a:cubicBezTo>
                  <a:lnTo>
                    <a:pt x="1922" y="1292"/>
                  </a:lnTo>
                  <a:cubicBezTo>
                    <a:pt x="1858" y="1228"/>
                    <a:pt x="1780" y="1201"/>
                    <a:pt x="1701" y="1201"/>
                  </a:cubicBezTo>
                  <a:cubicBezTo>
                    <a:pt x="1429" y="1201"/>
                    <a:pt x="1150" y="1520"/>
                    <a:pt x="1418" y="1764"/>
                  </a:cubicBezTo>
                  <a:lnTo>
                    <a:pt x="2615" y="2930"/>
                  </a:lnTo>
                  <a:cubicBezTo>
                    <a:pt x="2710" y="3025"/>
                    <a:pt x="2741" y="3088"/>
                    <a:pt x="2741" y="3182"/>
                  </a:cubicBezTo>
                  <a:lnTo>
                    <a:pt x="2741" y="3970"/>
                  </a:lnTo>
                  <a:cubicBezTo>
                    <a:pt x="2741" y="4222"/>
                    <a:pt x="2804" y="4505"/>
                    <a:pt x="2930" y="4789"/>
                  </a:cubicBezTo>
                  <a:cubicBezTo>
                    <a:pt x="3052" y="5074"/>
                    <a:pt x="2833" y="5280"/>
                    <a:pt x="2611" y="5280"/>
                  </a:cubicBezTo>
                  <a:cubicBezTo>
                    <a:pt x="2490" y="5280"/>
                    <a:pt x="2367" y="5218"/>
                    <a:pt x="2300" y="5072"/>
                  </a:cubicBezTo>
                  <a:cubicBezTo>
                    <a:pt x="2206" y="4915"/>
                    <a:pt x="2174" y="4757"/>
                    <a:pt x="2143" y="4600"/>
                  </a:cubicBezTo>
                  <a:lnTo>
                    <a:pt x="0" y="4600"/>
                  </a:lnTo>
                  <a:lnTo>
                    <a:pt x="0" y="4631"/>
                  </a:lnTo>
                  <a:cubicBezTo>
                    <a:pt x="0" y="5104"/>
                    <a:pt x="126" y="5545"/>
                    <a:pt x="378" y="5923"/>
                  </a:cubicBezTo>
                  <a:lnTo>
                    <a:pt x="5104" y="5923"/>
                  </a:lnTo>
                  <a:lnTo>
                    <a:pt x="5104" y="5955"/>
                  </a:lnTo>
                  <a:cubicBezTo>
                    <a:pt x="5325" y="5577"/>
                    <a:pt x="5451" y="5104"/>
                    <a:pt x="5451" y="4663"/>
                  </a:cubicBezTo>
                  <a:lnTo>
                    <a:pt x="5451" y="2111"/>
                  </a:lnTo>
                  <a:cubicBezTo>
                    <a:pt x="5451" y="1638"/>
                    <a:pt x="5262" y="1197"/>
                    <a:pt x="4947" y="882"/>
                  </a:cubicBezTo>
                  <a:lnTo>
                    <a:pt x="40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4" name="Google Shape;9833;p42">
            <a:extLst>
              <a:ext uri="{FF2B5EF4-FFF2-40B4-BE49-F238E27FC236}">
                <a16:creationId xmlns:a16="http://schemas.microsoft.com/office/drawing/2014/main" id="{7AC76C16-4777-5282-9D4C-5629589FB25E}"/>
              </a:ext>
            </a:extLst>
          </p:cNvPr>
          <p:cNvGrpSpPr/>
          <p:nvPr/>
        </p:nvGrpSpPr>
        <p:grpSpPr>
          <a:xfrm>
            <a:off x="6674426" y="3143860"/>
            <a:ext cx="522682" cy="558474"/>
            <a:chOff x="-6329100" y="3632100"/>
            <a:chExt cx="293025" cy="291450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25" name="Google Shape;9834;p42">
              <a:extLst>
                <a:ext uri="{FF2B5EF4-FFF2-40B4-BE49-F238E27FC236}">
                  <a16:creationId xmlns:a16="http://schemas.microsoft.com/office/drawing/2014/main" id="{C3CF9B33-BEFD-23DA-5E0F-56F07D9F9BBC}"/>
                </a:ext>
              </a:extLst>
            </p:cNvPr>
            <p:cNvSpPr/>
            <p:nvPr/>
          </p:nvSpPr>
          <p:spPr>
            <a:xfrm>
              <a:off x="-6210700" y="3751600"/>
              <a:ext cx="174625" cy="171950"/>
            </a:xfrm>
            <a:custGeom>
              <a:avLst/>
              <a:gdLst/>
              <a:ahLst/>
              <a:cxnLst/>
              <a:rect l="l" t="t" r="r" b="b"/>
              <a:pathLst>
                <a:path w="6985" h="6878" extrusionOk="0">
                  <a:moveTo>
                    <a:pt x="492" y="0"/>
                  </a:moveTo>
                  <a:cubicBezTo>
                    <a:pt x="219" y="0"/>
                    <a:pt x="0" y="235"/>
                    <a:pt x="85" y="545"/>
                  </a:cubicBezTo>
                  <a:lnTo>
                    <a:pt x="1503" y="5712"/>
                  </a:lnTo>
                  <a:cubicBezTo>
                    <a:pt x="1559" y="5882"/>
                    <a:pt x="1707" y="5984"/>
                    <a:pt x="1856" y="5984"/>
                  </a:cubicBezTo>
                  <a:cubicBezTo>
                    <a:pt x="1956" y="5984"/>
                    <a:pt x="2057" y="5939"/>
                    <a:pt x="2133" y="5838"/>
                  </a:cubicBezTo>
                  <a:lnTo>
                    <a:pt x="2889" y="4735"/>
                  </a:lnTo>
                  <a:lnTo>
                    <a:pt x="3739" y="5712"/>
                  </a:lnTo>
                  <a:lnTo>
                    <a:pt x="4622" y="6594"/>
                  </a:lnTo>
                  <a:cubicBezTo>
                    <a:pt x="4811" y="6783"/>
                    <a:pt x="5086" y="6878"/>
                    <a:pt x="5362" y="6878"/>
                  </a:cubicBezTo>
                  <a:cubicBezTo>
                    <a:pt x="5638" y="6878"/>
                    <a:pt x="5913" y="6783"/>
                    <a:pt x="6102" y="6594"/>
                  </a:cubicBezTo>
                  <a:lnTo>
                    <a:pt x="6575" y="6122"/>
                  </a:lnTo>
                  <a:cubicBezTo>
                    <a:pt x="6984" y="5712"/>
                    <a:pt x="6984" y="5113"/>
                    <a:pt x="6575" y="4672"/>
                  </a:cubicBezTo>
                  <a:lnTo>
                    <a:pt x="4811" y="2814"/>
                  </a:lnTo>
                  <a:lnTo>
                    <a:pt x="5913" y="2058"/>
                  </a:lnTo>
                  <a:cubicBezTo>
                    <a:pt x="6134" y="1900"/>
                    <a:pt x="6102" y="1522"/>
                    <a:pt x="5787" y="1427"/>
                  </a:cubicBezTo>
                  <a:lnTo>
                    <a:pt x="589" y="10"/>
                  </a:lnTo>
                  <a:cubicBezTo>
                    <a:pt x="556" y="3"/>
                    <a:pt x="524" y="0"/>
                    <a:pt x="4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" name="Google Shape;9835;p42">
              <a:extLst>
                <a:ext uri="{FF2B5EF4-FFF2-40B4-BE49-F238E27FC236}">
                  <a16:creationId xmlns:a16="http://schemas.microsoft.com/office/drawing/2014/main" id="{32D40FC0-7800-E025-4B1E-90DBE5819B66}"/>
                </a:ext>
              </a:extLst>
            </p:cNvPr>
            <p:cNvSpPr/>
            <p:nvPr/>
          </p:nvSpPr>
          <p:spPr>
            <a:xfrm>
              <a:off x="-6272400" y="3691975"/>
              <a:ext cx="136300" cy="135500"/>
            </a:xfrm>
            <a:custGeom>
              <a:avLst/>
              <a:gdLst/>
              <a:ahLst/>
              <a:cxnLst/>
              <a:rect l="l" t="t" r="r" b="b"/>
              <a:pathLst>
                <a:path w="5452" h="5420" extrusionOk="0">
                  <a:moveTo>
                    <a:pt x="2742" y="0"/>
                  </a:moveTo>
                  <a:cubicBezTo>
                    <a:pt x="1261" y="0"/>
                    <a:pt x="1" y="1229"/>
                    <a:pt x="1" y="2710"/>
                  </a:cubicBezTo>
                  <a:cubicBezTo>
                    <a:pt x="1" y="4127"/>
                    <a:pt x="1041" y="5293"/>
                    <a:pt x="2427" y="5419"/>
                  </a:cubicBezTo>
                  <a:lnTo>
                    <a:pt x="2112" y="4317"/>
                  </a:lnTo>
                  <a:cubicBezTo>
                    <a:pt x="1482" y="4096"/>
                    <a:pt x="1009" y="3466"/>
                    <a:pt x="1009" y="2741"/>
                  </a:cubicBezTo>
                  <a:cubicBezTo>
                    <a:pt x="1041" y="1765"/>
                    <a:pt x="1828" y="1009"/>
                    <a:pt x="2773" y="1009"/>
                  </a:cubicBezTo>
                  <a:cubicBezTo>
                    <a:pt x="3530" y="1009"/>
                    <a:pt x="4128" y="1481"/>
                    <a:pt x="4349" y="2143"/>
                  </a:cubicBezTo>
                  <a:lnTo>
                    <a:pt x="5451" y="2458"/>
                  </a:lnTo>
                  <a:cubicBezTo>
                    <a:pt x="5294" y="1072"/>
                    <a:pt x="4160" y="0"/>
                    <a:pt x="27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7" name="Google Shape;9836;p42">
              <a:extLst>
                <a:ext uri="{FF2B5EF4-FFF2-40B4-BE49-F238E27FC236}">
                  <a16:creationId xmlns:a16="http://schemas.microsoft.com/office/drawing/2014/main" id="{C3ADE611-4889-506E-4AC5-8B982025BB69}"/>
                </a:ext>
              </a:extLst>
            </p:cNvPr>
            <p:cNvSpPr/>
            <p:nvPr/>
          </p:nvSpPr>
          <p:spPr>
            <a:xfrm>
              <a:off x="-6329100" y="3632100"/>
              <a:ext cx="257575" cy="256025"/>
            </a:xfrm>
            <a:custGeom>
              <a:avLst/>
              <a:gdLst/>
              <a:ahLst/>
              <a:cxnLst/>
              <a:rect l="l" t="t" r="r" b="b"/>
              <a:pathLst>
                <a:path w="10303" h="10241" extrusionOk="0">
                  <a:moveTo>
                    <a:pt x="5136" y="1"/>
                  </a:moveTo>
                  <a:cubicBezTo>
                    <a:pt x="2301" y="1"/>
                    <a:pt x="1" y="2269"/>
                    <a:pt x="1" y="5105"/>
                  </a:cubicBezTo>
                  <a:cubicBezTo>
                    <a:pt x="1" y="7972"/>
                    <a:pt x="2332" y="10240"/>
                    <a:pt x="5136" y="10240"/>
                  </a:cubicBezTo>
                  <a:cubicBezTo>
                    <a:pt x="5262" y="10240"/>
                    <a:pt x="5356" y="10240"/>
                    <a:pt x="5451" y="10177"/>
                  </a:cubicBezTo>
                  <a:lnTo>
                    <a:pt x="4978" y="8444"/>
                  </a:lnTo>
                  <a:cubicBezTo>
                    <a:pt x="4959" y="8445"/>
                    <a:pt x="4940" y="8445"/>
                    <a:pt x="4921" y="8445"/>
                  </a:cubicBezTo>
                  <a:cubicBezTo>
                    <a:pt x="3089" y="8445"/>
                    <a:pt x="1639" y="6945"/>
                    <a:pt x="1639" y="5105"/>
                  </a:cubicBezTo>
                  <a:cubicBezTo>
                    <a:pt x="1639" y="3214"/>
                    <a:pt x="3151" y="1702"/>
                    <a:pt x="5073" y="1702"/>
                  </a:cubicBezTo>
                  <a:cubicBezTo>
                    <a:pt x="6900" y="1702"/>
                    <a:pt x="8412" y="3151"/>
                    <a:pt x="8475" y="4979"/>
                  </a:cubicBezTo>
                  <a:lnTo>
                    <a:pt x="10208" y="5451"/>
                  </a:lnTo>
                  <a:cubicBezTo>
                    <a:pt x="10303" y="4002"/>
                    <a:pt x="9799" y="2553"/>
                    <a:pt x="8759" y="1482"/>
                  </a:cubicBezTo>
                  <a:cubicBezTo>
                    <a:pt x="7782" y="505"/>
                    <a:pt x="6522" y="1"/>
                    <a:pt x="51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7" name="Google Shape;10203;p43">
            <a:extLst>
              <a:ext uri="{FF2B5EF4-FFF2-40B4-BE49-F238E27FC236}">
                <a16:creationId xmlns:a16="http://schemas.microsoft.com/office/drawing/2014/main" id="{141CCC43-B085-F410-93AF-53D83C4CB7B0}"/>
              </a:ext>
            </a:extLst>
          </p:cNvPr>
          <p:cNvGrpSpPr/>
          <p:nvPr/>
        </p:nvGrpSpPr>
        <p:grpSpPr>
          <a:xfrm>
            <a:off x="10615023" y="3068354"/>
            <a:ext cx="685795" cy="695890"/>
            <a:chOff x="580725" y="3617925"/>
            <a:chExt cx="299325" cy="297375"/>
          </a:xfrm>
          <a:solidFill>
            <a:schemeClr val="accent1">
              <a:lumMod val="75000"/>
            </a:schemeClr>
          </a:solidFill>
        </p:grpSpPr>
        <p:sp>
          <p:nvSpPr>
            <p:cNvPr id="38" name="Google Shape;10204;p43">
              <a:extLst>
                <a:ext uri="{FF2B5EF4-FFF2-40B4-BE49-F238E27FC236}">
                  <a16:creationId xmlns:a16="http://schemas.microsoft.com/office/drawing/2014/main" id="{41C147C7-4B04-58B6-84D6-E27ACBC92CAC}"/>
                </a:ext>
              </a:extLst>
            </p:cNvPr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9" name="Google Shape;10205;p43">
              <a:extLst>
                <a:ext uri="{FF2B5EF4-FFF2-40B4-BE49-F238E27FC236}">
                  <a16:creationId xmlns:a16="http://schemas.microsoft.com/office/drawing/2014/main" id="{8CEBC0A2-6E49-75CA-FBB6-BDAA27105847}"/>
                </a:ext>
              </a:extLst>
            </p:cNvPr>
            <p:cNvSpPr/>
            <p:nvPr/>
          </p:nvSpPr>
          <p:spPr>
            <a:xfrm>
              <a:off x="668950" y="3617925"/>
              <a:ext cx="122875" cy="104475"/>
            </a:xfrm>
            <a:custGeom>
              <a:avLst/>
              <a:gdLst/>
              <a:ahLst/>
              <a:cxnLst/>
              <a:rect l="l" t="t" r="r" b="b"/>
              <a:pathLst>
                <a:path w="4915" h="4179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0" name="Google Shape;10206;p43">
              <a:extLst>
                <a:ext uri="{FF2B5EF4-FFF2-40B4-BE49-F238E27FC236}">
                  <a16:creationId xmlns:a16="http://schemas.microsoft.com/office/drawing/2014/main" id="{3A577E0B-2279-EDA2-CCC1-8B3F485C3BEB}"/>
                </a:ext>
              </a:extLst>
            </p:cNvPr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1" name="Google Shape;10207;p43">
              <a:extLst>
                <a:ext uri="{FF2B5EF4-FFF2-40B4-BE49-F238E27FC236}">
                  <a16:creationId xmlns:a16="http://schemas.microsoft.com/office/drawing/2014/main" id="{CA1ED67A-09E7-2B0F-D816-A40B1442C20F}"/>
                </a:ext>
              </a:extLst>
            </p:cNvPr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2" name="Google Shape;10208;p43">
              <a:extLst>
                <a:ext uri="{FF2B5EF4-FFF2-40B4-BE49-F238E27FC236}">
                  <a16:creationId xmlns:a16="http://schemas.microsoft.com/office/drawing/2014/main" id="{602F3D20-60ED-DF5C-EAD7-84CE35350F53}"/>
                </a:ext>
              </a:extLst>
            </p:cNvPr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43" name="Google Shape;10319;p43">
            <a:extLst>
              <a:ext uri="{FF2B5EF4-FFF2-40B4-BE49-F238E27FC236}">
                <a16:creationId xmlns:a16="http://schemas.microsoft.com/office/drawing/2014/main" id="{BDA5FE32-4E86-96E5-91FA-7CDB736E0DD6}"/>
              </a:ext>
            </a:extLst>
          </p:cNvPr>
          <p:cNvGrpSpPr/>
          <p:nvPr/>
        </p:nvGrpSpPr>
        <p:grpSpPr>
          <a:xfrm>
            <a:off x="8622296" y="3117657"/>
            <a:ext cx="558091" cy="541781"/>
            <a:chOff x="6143725" y="3582500"/>
            <a:chExt cx="295375" cy="294575"/>
          </a:xfrm>
          <a:solidFill>
            <a:srgbClr val="FFC000"/>
          </a:solidFill>
        </p:grpSpPr>
        <p:sp>
          <p:nvSpPr>
            <p:cNvPr id="44" name="Google Shape;10320;p43">
              <a:extLst>
                <a:ext uri="{FF2B5EF4-FFF2-40B4-BE49-F238E27FC236}">
                  <a16:creationId xmlns:a16="http://schemas.microsoft.com/office/drawing/2014/main" id="{F5932B04-F611-C4F1-B549-5EF744B9A40C}"/>
                </a:ext>
              </a:extLst>
            </p:cNvPr>
            <p:cNvSpPr/>
            <p:nvPr/>
          </p:nvSpPr>
          <p:spPr>
            <a:xfrm>
              <a:off x="6143725" y="3720325"/>
              <a:ext cx="295375" cy="156750"/>
            </a:xfrm>
            <a:custGeom>
              <a:avLst/>
              <a:gdLst/>
              <a:ahLst/>
              <a:cxnLst/>
              <a:rect l="l" t="t" r="r" b="b"/>
              <a:pathLst>
                <a:path w="11815" h="6270" extrusionOk="0">
                  <a:moveTo>
                    <a:pt x="7309" y="1418"/>
                  </a:moveTo>
                  <a:cubicBezTo>
                    <a:pt x="7908" y="1418"/>
                    <a:pt x="8349" y="1891"/>
                    <a:pt x="8349" y="2458"/>
                  </a:cubicBezTo>
                  <a:cubicBezTo>
                    <a:pt x="8349" y="2993"/>
                    <a:pt x="7845" y="3466"/>
                    <a:pt x="7309" y="3466"/>
                  </a:cubicBezTo>
                  <a:lnTo>
                    <a:pt x="4474" y="3466"/>
                  </a:lnTo>
                  <a:cubicBezTo>
                    <a:pt x="3875" y="3466"/>
                    <a:pt x="3434" y="2993"/>
                    <a:pt x="3434" y="2458"/>
                  </a:cubicBezTo>
                  <a:cubicBezTo>
                    <a:pt x="3434" y="1859"/>
                    <a:pt x="3907" y="1418"/>
                    <a:pt x="4474" y="1418"/>
                  </a:cubicBezTo>
                  <a:close/>
                  <a:moveTo>
                    <a:pt x="1008" y="1"/>
                  </a:moveTo>
                  <a:cubicBezTo>
                    <a:pt x="410" y="1"/>
                    <a:pt x="0" y="473"/>
                    <a:pt x="0" y="1040"/>
                  </a:cubicBezTo>
                  <a:lnTo>
                    <a:pt x="0" y="5262"/>
                  </a:lnTo>
                  <a:cubicBezTo>
                    <a:pt x="0" y="5829"/>
                    <a:pt x="473" y="6270"/>
                    <a:pt x="1008" y="6270"/>
                  </a:cubicBezTo>
                  <a:lnTo>
                    <a:pt x="10775" y="6270"/>
                  </a:lnTo>
                  <a:cubicBezTo>
                    <a:pt x="11373" y="6270"/>
                    <a:pt x="11815" y="5797"/>
                    <a:pt x="11815" y="5262"/>
                  </a:cubicBezTo>
                  <a:lnTo>
                    <a:pt x="11815" y="1040"/>
                  </a:lnTo>
                  <a:cubicBezTo>
                    <a:pt x="11783" y="473"/>
                    <a:pt x="11342" y="1"/>
                    <a:pt x="107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5" name="Google Shape;10321;p43">
              <a:extLst>
                <a:ext uri="{FF2B5EF4-FFF2-40B4-BE49-F238E27FC236}">
                  <a16:creationId xmlns:a16="http://schemas.microsoft.com/office/drawing/2014/main" id="{FC9771CF-C82A-889E-D5BD-D66141CBA49A}"/>
                </a:ext>
              </a:extLst>
            </p:cNvPr>
            <p:cNvSpPr/>
            <p:nvPr/>
          </p:nvSpPr>
          <p:spPr>
            <a:xfrm>
              <a:off x="6246900" y="3773100"/>
              <a:ext cx="88225" cy="17350"/>
            </a:xfrm>
            <a:custGeom>
              <a:avLst/>
              <a:gdLst/>
              <a:ahLst/>
              <a:cxnLst/>
              <a:rect l="l" t="t" r="r" b="b"/>
              <a:pathLst>
                <a:path w="3529" h="694" extrusionOk="0">
                  <a:moveTo>
                    <a:pt x="347" y="0"/>
                  </a:moveTo>
                  <a:cubicBezTo>
                    <a:pt x="158" y="0"/>
                    <a:pt x="0" y="126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3182" y="693"/>
                  </a:lnTo>
                  <a:cubicBezTo>
                    <a:pt x="3371" y="693"/>
                    <a:pt x="3529" y="536"/>
                    <a:pt x="3529" y="347"/>
                  </a:cubicBezTo>
                  <a:cubicBezTo>
                    <a:pt x="3529" y="126"/>
                    <a:pt x="3371" y="0"/>
                    <a:pt x="3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6" name="Google Shape;10322;p43">
              <a:extLst>
                <a:ext uri="{FF2B5EF4-FFF2-40B4-BE49-F238E27FC236}">
                  <a16:creationId xmlns:a16="http://schemas.microsoft.com/office/drawing/2014/main" id="{AA7B3ADC-A8DC-051A-DF35-EB366AFCBE0B}"/>
                </a:ext>
              </a:extLst>
            </p:cNvPr>
            <p:cNvSpPr/>
            <p:nvPr/>
          </p:nvSpPr>
          <p:spPr>
            <a:xfrm>
              <a:off x="6161050" y="3582500"/>
              <a:ext cx="86650" cy="34675"/>
            </a:xfrm>
            <a:custGeom>
              <a:avLst/>
              <a:gdLst/>
              <a:ahLst/>
              <a:cxnLst/>
              <a:rect l="l" t="t" r="r" b="b"/>
              <a:pathLst>
                <a:path w="3466" h="1387" extrusionOk="0">
                  <a:moveTo>
                    <a:pt x="1008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1386"/>
                  </a:lnTo>
                  <a:lnTo>
                    <a:pt x="3466" y="1386"/>
                  </a:lnTo>
                  <a:lnTo>
                    <a:pt x="3466" y="1040"/>
                  </a:lnTo>
                  <a:lnTo>
                    <a:pt x="3434" y="1040"/>
                  </a:lnTo>
                  <a:cubicBezTo>
                    <a:pt x="3434" y="441"/>
                    <a:pt x="2962" y="0"/>
                    <a:pt x="23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7" name="Google Shape;10323;p43">
              <a:extLst>
                <a:ext uri="{FF2B5EF4-FFF2-40B4-BE49-F238E27FC236}">
                  <a16:creationId xmlns:a16="http://schemas.microsoft.com/office/drawing/2014/main" id="{0A482903-56C6-A473-DA06-F8DB250B5D47}"/>
                </a:ext>
              </a:extLst>
            </p:cNvPr>
            <p:cNvSpPr/>
            <p:nvPr/>
          </p:nvSpPr>
          <p:spPr>
            <a:xfrm>
              <a:off x="6160250" y="3633675"/>
              <a:ext cx="86675" cy="69350"/>
            </a:xfrm>
            <a:custGeom>
              <a:avLst/>
              <a:gdLst/>
              <a:ahLst/>
              <a:cxnLst/>
              <a:rect l="l" t="t" r="r" b="b"/>
              <a:pathLst>
                <a:path w="3467" h="2774" extrusionOk="0">
                  <a:moveTo>
                    <a:pt x="2112" y="726"/>
                  </a:moveTo>
                  <a:cubicBezTo>
                    <a:pt x="2332" y="726"/>
                    <a:pt x="2458" y="883"/>
                    <a:pt x="2458" y="1072"/>
                  </a:cubicBezTo>
                  <a:cubicBezTo>
                    <a:pt x="2458" y="1261"/>
                    <a:pt x="2332" y="1419"/>
                    <a:pt x="2112" y="1419"/>
                  </a:cubicBezTo>
                  <a:lnTo>
                    <a:pt x="1419" y="1419"/>
                  </a:lnTo>
                  <a:cubicBezTo>
                    <a:pt x="1230" y="1419"/>
                    <a:pt x="1072" y="1261"/>
                    <a:pt x="1072" y="1072"/>
                  </a:cubicBezTo>
                  <a:cubicBezTo>
                    <a:pt x="1072" y="883"/>
                    <a:pt x="1230" y="726"/>
                    <a:pt x="1419" y="726"/>
                  </a:cubicBezTo>
                  <a:close/>
                  <a:moveTo>
                    <a:pt x="1" y="1"/>
                  </a:moveTo>
                  <a:lnTo>
                    <a:pt x="1" y="2773"/>
                  </a:lnTo>
                  <a:lnTo>
                    <a:pt x="3466" y="2773"/>
                  </a:lnTo>
                  <a:lnTo>
                    <a:pt x="34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8" name="Google Shape;10324;p43">
              <a:extLst>
                <a:ext uri="{FF2B5EF4-FFF2-40B4-BE49-F238E27FC236}">
                  <a16:creationId xmlns:a16="http://schemas.microsoft.com/office/drawing/2014/main" id="{7E2B8469-E479-23E3-91CD-9BB1D8020C34}"/>
                </a:ext>
              </a:extLst>
            </p:cNvPr>
            <p:cNvSpPr/>
            <p:nvPr/>
          </p:nvSpPr>
          <p:spPr>
            <a:xfrm>
              <a:off x="6336675" y="3599025"/>
              <a:ext cx="85875" cy="69350"/>
            </a:xfrm>
            <a:custGeom>
              <a:avLst/>
              <a:gdLst/>
              <a:ahLst/>
              <a:cxnLst/>
              <a:rect l="l" t="t" r="r" b="b"/>
              <a:pathLst>
                <a:path w="3435" h="2774" extrusionOk="0">
                  <a:moveTo>
                    <a:pt x="1986" y="1387"/>
                  </a:moveTo>
                  <a:cubicBezTo>
                    <a:pt x="2206" y="1387"/>
                    <a:pt x="2364" y="1545"/>
                    <a:pt x="2364" y="1765"/>
                  </a:cubicBezTo>
                  <a:cubicBezTo>
                    <a:pt x="2364" y="1954"/>
                    <a:pt x="2206" y="2112"/>
                    <a:pt x="1986" y="2112"/>
                  </a:cubicBezTo>
                  <a:lnTo>
                    <a:pt x="1293" y="2112"/>
                  </a:lnTo>
                  <a:cubicBezTo>
                    <a:pt x="1104" y="2112"/>
                    <a:pt x="946" y="1954"/>
                    <a:pt x="946" y="1765"/>
                  </a:cubicBezTo>
                  <a:cubicBezTo>
                    <a:pt x="946" y="1545"/>
                    <a:pt x="1104" y="1387"/>
                    <a:pt x="1293" y="1387"/>
                  </a:cubicBezTo>
                  <a:close/>
                  <a:moveTo>
                    <a:pt x="1009" y="1"/>
                  </a:moveTo>
                  <a:cubicBezTo>
                    <a:pt x="410" y="1"/>
                    <a:pt x="1" y="473"/>
                    <a:pt x="1" y="1040"/>
                  </a:cubicBezTo>
                  <a:lnTo>
                    <a:pt x="1" y="2773"/>
                  </a:lnTo>
                  <a:lnTo>
                    <a:pt x="3435" y="2773"/>
                  </a:lnTo>
                  <a:lnTo>
                    <a:pt x="3435" y="1040"/>
                  </a:lnTo>
                  <a:lnTo>
                    <a:pt x="3403" y="1040"/>
                  </a:lnTo>
                  <a:cubicBezTo>
                    <a:pt x="3403" y="442"/>
                    <a:pt x="2931" y="1"/>
                    <a:pt x="2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9" name="Google Shape;10325;p43">
              <a:extLst>
                <a:ext uri="{FF2B5EF4-FFF2-40B4-BE49-F238E27FC236}">
                  <a16:creationId xmlns:a16="http://schemas.microsoft.com/office/drawing/2014/main" id="{A6628ECE-E33F-D632-45B0-07A8962801AB}"/>
                </a:ext>
              </a:extLst>
            </p:cNvPr>
            <p:cNvSpPr/>
            <p:nvPr/>
          </p:nvSpPr>
          <p:spPr>
            <a:xfrm>
              <a:off x="6335100" y="3686450"/>
              <a:ext cx="86675" cy="17350"/>
            </a:xfrm>
            <a:custGeom>
              <a:avLst/>
              <a:gdLst/>
              <a:ahLst/>
              <a:cxnLst/>
              <a:rect l="l" t="t" r="r" b="b"/>
              <a:pathLst>
                <a:path w="3467" h="694" extrusionOk="0">
                  <a:moveTo>
                    <a:pt x="1" y="1"/>
                  </a:moveTo>
                  <a:lnTo>
                    <a:pt x="1" y="694"/>
                  </a:lnTo>
                  <a:lnTo>
                    <a:pt x="3466" y="694"/>
                  </a:lnTo>
                  <a:lnTo>
                    <a:pt x="34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0" name="Google Shape;10326;p43">
              <a:extLst>
                <a:ext uri="{FF2B5EF4-FFF2-40B4-BE49-F238E27FC236}">
                  <a16:creationId xmlns:a16="http://schemas.microsoft.com/office/drawing/2014/main" id="{198E3560-2223-53A3-5DFE-D51C2E91B544}"/>
                </a:ext>
              </a:extLst>
            </p:cNvPr>
            <p:cNvSpPr/>
            <p:nvPr/>
          </p:nvSpPr>
          <p:spPr>
            <a:xfrm>
              <a:off x="6264225" y="3617150"/>
              <a:ext cx="53575" cy="86650"/>
            </a:xfrm>
            <a:custGeom>
              <a:avLst/>
              <a:gdLst/>
              <a:ahLst/>
              <a:cxnLst/>
              <a:rect l="l" t="t" r="r" b="b"/>
              <a:pathLst>
                <a:path w="2143" h="3466" extrusionOk="0">
                  <a:moveTo>
                    <a:pt x="1072" y="0"/>
                  </a:moveTo>
                  <a:cubicBezTo>
                    <a:pt x="473" y="0"/>
                    <a:pt x="0" y="441"/>
                    <a:pt x="0" y="1040"/>
                  </a:cubicBezTo>
                  <a:lnTo>
                    <a:pt x="0" y="3466"/>
                  </a:lnTo>
                  <a:lnTo>
                    <a:pt x="2143" y="3466"/>
                  </a:lnTo>
                  <a:lnTo>
                    <a:pt x="2143" y="1040"/>
                  </a:lnTo>
                  <a:cubicBezTo>
                    <a:pt x="2143" y="441"/>
                    <a:pt x="1670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787545F-FA3B-0307-93BA-E3CE59743226}"/>
              </a:ext>
            </a:extLst>
          </p:cNvPr>
          <p:cNvSpPr txBox="1"/>
          <p:nvPr/>
        </p:nvSpPr>
        <p:spPr>
          <a:xfrm>
            <a:off x="619476" y="4089428"/>
            <a:ext cx="184413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local languages &amp; formats (visuals, oral, etc.)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BB0BCD-5F2D-233C-C95E-667C769324E6}"/>
              </a:ext>
            </a:extLst>
          </p:cNvPr>
          <p:cNvSpPr txBox="1"/>
          <p:nvPr/>
        </p:nvSpPr>
        <p:spPr>
          <a:xfrm>
            <a:off x="4328370" y="4080603"/>
            <a:ext cx="22458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Timeliness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info </a:t>
            </a:r>
            <a:r>
              <a:rPr lang="en-US" sz="14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decisions are made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BF4B157-5DDD-C8EC-3838-52097BB84B2C}"/>
              </a:ext>
            </a:extLst>
          </p:cNvPr>
          <p:cNvSpPr txBox="1"/>
          <p:nvPr/>
        </p:nvSpPr>
        <p:spPr>
          <a:xfrm>
            <a:off x="2442998" y="4135101"/>
            <a:ext cx="20658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Clarity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plain, non-technical language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F5AB0ED-A95A-06DB-E52D-CC50FCB579C9}"/>
              </a:ext>
            </a:extLst>
          </p:cNvPr>
          <p:cNvSpPr txBox="1"/>
          <p:nvPr/>
        </p:nvSpPr>
        <p:spPr>
          <a:xfrm>
            <a:off x="10434839" y="4022174"/>
            <a:ext cx="173195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space for questions &amp; feedback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7668521-3D1B-36D8-07A8-2A6E19BE4AB1}"/>
              </a:ext>
            </a:extLst>
          </p:cNvPr>
          <p:cNvSpPr txBox="1"/>
          <p:nvPr/>
        </p:nvSpPr>
        <p:spPr>
          <a:xfrm>
            <a:off x="6497293" y="4002692"/>
            <a:ext cx="198228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Relevance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impacts, benefits, risks, timelines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8E2F33-AB24-6DCA-6AE1-912A4D06C7F9}"/>
              </a:ext>
            </a:extLst>
          </p:cNvPr>
          <p:cNvSpPr txBox="1"/>
          <p:nvPr/>
        </p:nvSpPr>
        <p:spPr>
          <a:xfrm>
            <a:off x="8329924" y="4018823"/>
            <a:ext cx="19932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Consistency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everyone gets the </a:t>
            </a:r>
            <a:r>
              <a:rPr lang="en-US" sz="14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message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E1751E1-260F-FDA5-9E41-5B46167A8A35}"/>
              </a:ext>
            </a:extLst>
          </p:cNvPr>
          <p:cNvSpPr txBox="1"/>
          <p:nvPr/>
        </p:nvSpPr>
        <p:spPr>
          <a:xfrm>
            <a:off x="-658514" y="2252665"/>
            <a:ext cx="6842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Principles for Sharing Information: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57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95554" y="3871955"/>
            <a:ext cx="294999" cy="29499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5EAB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66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72980" y="3802061"/>
            <a:ext cx="6000106" cy="434787"/>
            <a:chOff x="0" y="0"/>
            <a:chExt cx="2407649" cy="1582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07649" cy="158203"/>
            </a:xfrm>
            <a:custGeom>
              <a:avLst/>
              <a:gdLst/>
              <a:ahLst/>
              <a:cxnLst/>
              <a:rect l="l" t="t" r="r" b="b"/>
              <a:pathLst>
                <a:path w="2407649" h="158203">
                  <a:moveTo>
                    <a:pt x="0" y="0"/>
                  </a:moveTo>
                  <a:lnTo>
                    <a:pt x="2407649" y="0"/>
                  </a:lnTo>
                  <a:lnTo>
                    <a:pt x="2407649" y="158203"/>
                  </a:lnTo>
                  <a:lnTo>
                    <a:pt x="0" y="158203"/>
                  </a:lnTo>
                  <a:close/>
                </a:path>
              </a:pathLst>
            </a:custGeom>
            <a:solidFill>
              <a:srgbClr val="1A5EAB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07649" cy="1963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66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714466" y="5235972"/>
            <a:ext cx="294999" cy="29499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66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191894" y="5166078"/>
            <a:ext cx="6000106" cy="434787"/>
            <a:chOff x="0" y="0"/>
            <a:chExt cx="2243465" cy="1582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43465" cy="158203"/>
            </a:xfrm>
            <a:custGeom>
              <a:avLst/>
              <a:gdLst/>
              <a:ahLst/>
              <a:cxnLst/>
              <a:rect l="l" t="t" r="r" b="b"/>
              <a:pathLst>
                <a:path w="2243465" h="158203">
                  <a:moveTo>
                    <a:pt x="0" y="0"/>
                  </a:moveTo>
                  <a:lnTo>
                    <a:pt x="2243465" y="0"/>
                  </a:lnTo>
                  <a:lnTo>
                    <a:pt x="2243465" y="158203"/>
                  </a:lnTo>
                  <a:lnTo>
                    <a:pt x="0" y="158203"/>
                  </a:ln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243465" cy="1963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66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0"/>
            <a:ext cx="5163713" cy="6858000"/>
            <a:chOff x="0" y="0"/>
            <a:chExt cx="1199992" cy="15937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99992" cy="1593725"/>
            </a:xfrm>
            <a:custGeom>
              <a:avLst/>
              <a:gdLst/>
              <a:ahLst/>
              <a:cxnLst/>
              <a:rect l="l" t="t" r="r" b="b"/>
              <a:pathLst>
                <a:path w="1199992" h="1593725">
                  <a:moveTo>
                    <a:pt x="0" y="0"/>
                  </a:moveTo>
                  <a:lnTo>
                    <a:pt x="1199992" y="0"/>
                  </a:lnTo>
                  <a:lnTo>
                    <a:pt x="1199992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3124" r="-3124"/>
              </a:stretch>
            </a:blipFill>
          </p:spPr>
          <p:txBody>
            <a:bodyPr/>
            <a:lstStyle/>
            <a:p>
              <a:endParaRPr lang="en-US" sz="1200" dirty="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700963" y="4413876"/>
            <a:ext cx="5732691" cy="251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1"/>
              </a:lnSpc>
            </a:pPr>
            <a:r>
              <a:rPr lang="en-US" sz="1684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Provide the greatest possible control over project benefits.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515223" y="3868834"/>
            <a:ext cx="4268983" cy="30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5"/>
              </a:lnSpc>
            </a:pPr>
            <a:r>
              <a:rPr lang="en-US" sz="2027" b="1">
                <a:solidFill>
                  <a:srgbClr val="FFFFFF"/>
                </a:solidFill>
                <a:latin typeface="Arial" panose="020B0604020202020204" pitchFamily="34" charset="0"/>
                <a:ea typeface="Proxima Nova Bold"/>
                <a:cs typeface="Arial" panose="020B0604020202020204" pitchFamily="34" charset="0"/>
                <a:sym typeface="Proxima Nova Bold"/>
              </a:rPr>
              <a:t>Benefits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719875" y="5777893"/>
            <a:ext cx="5732691" cy="520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1"/>
              </a:lnSpc>
            </a:pPr>
            <a:r>
              <a:rPr lang="en-US" sz="1684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Minimize or reduce negative project impacts e.g. environmental, social, cultural and economical.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34135" y="5232852"/>
            <a:ext cx="5131885" cy="30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5"/>
              </a:lnSpc>
            </a:pPr>
            <a:r>
              <a:rPr lang="en-US" sz="2027" b="1" dirty="0">
                <a:solidFill>
                  <a:srgbClr val="FFFFFF"/>
                </a:solidFill>
                <a:latin typeface="Arial" panose="020B0604020202020204" pitchFamily="34" charset="0"/>
                <a:ea typeface="Proxima Nova Bold"/>
                <a:cs typeface="Arial" panose="020B0604020202020204" pitchFamily="34" charset="0"/>
                <a:sym typeface="Proxima Nova Bold"/>
              </a:rPr>
              <a:t>Reduce negative impacts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742122" y="1300864"/>
            <a:ext cx="5946145" cy="139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14"/>
              </a:lnSpc>
              <a:spcBef>
                <a:spcPct val="0"/>
              </a:spcBef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Proxima Nova Bold"/>
              </a:rPr>
              <a:t>WHAT DO GOOD AGREEMENTS SATISFY?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0" y="6718690"/>
            <a:ext cx="1464010" cy="13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(c)Marcelle Chan-A-Sue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700963" y="2876101"/>
            <a:ext cx="5732691" cy="593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3"/>
              </a:lnSpc>
            </a:pPr>
            <a:r>
              <a:rPr lang="en-US" sz="1884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Good agreements satisfy two principal interests of Indigenous people.</a:t>
            </a:r>
          </a:p>
        </p:txBody>
      </p:sp>
      <p:pic>
        <p:nvPicPr>
          <p:cNvPr id="27" name="Google Shape;207;p33">
            <a:extLst>
              <a:ext uri="{FF2B5EF4-FFF2-40B4-BE49-F238E27FC236}">
                <a16:creationId xmlns:a16="http://schemas.microsoft.com/office/drawing/2014/main" id="{568E457E-162C-0F50-3F32-3AB0A57417C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2739" y="225028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25E79DC-9491-B9CB-FF12-C60D61AA8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894" y="171232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3C6386-570B-743C-8E3B-A03481421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7" b="6417"/>
          <a:stretch/>
        </p:blipFill>
        <p:spPr>
          <a:xfrm>
            <a:off x="-100452" y="-277246"/>
            <a:ext cx="12292024" cy="713524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93042" y="2560068"/>
            <a:ext cx="11605915" cy="18004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algn="ctr">
              <a:spcBef>
                <a:spcPts val="70"/>
              </a:spcBef>
            </a:pPr>
            <a:r>
              <a:rPr lang="en-US" sz="5821" b="1" spc="-82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Proxima Nova ExCn"/>
              </a:rPr>
              <a:t>Global Coordination, Knowledge Management and Outreach </a:t>
            </a:r>
            <a:endParaRPr sz="5821" b="1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Proxima Nova ExC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43481" y="5957660"/>
            <a:ext cx="1648091" cy="89985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0" y="666901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  <p:pic>
        <p:nvPicPr>
          <p:cNvPr id="2" name="Google Shape;189;p1">
            <a:extLst>
              <a:ext uri="{FF2B5EF4-FFF2-40B4-BE49-F238E27FC236}">
                <a16:creationId xmlns:a16="http://schemas.microsoft.com/office/drawing/2014/main" id="{97C4D66A-DEC2-3FE9-B9C9-E393CECC4D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0451" y="-451444"/>
            <a:ext cx="3529452" cy="159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6;p1">
            <a:extLst>
              <a:ext uri="{FF2B5EF4-FFF2-40B4-BE49-F238E27FC236}">
                <a16:creationId xmlns:a16="http://schemas.microsoft.com/office/drawing/2014/main" id="{92338ACF-F048-7ACC-83E3-D5BCEAD7DC9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80488" y="6224785"/>
            <a:ext cx="287064" cy="38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7;p1">
            <a:extLst>
              <a:ext uri="{FF2B5EF4-FFF2-40B4-BE49-F238E27FC236}">
                <a16:creationId xmlns:a16="http://schemas.microsoft.com/office/drawing/2014/main" id="{25DF3B7C-9C63-50F4-084D-4949C4D30D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16783" y="6162401"/>
            <a:ext cx="221410" cy="44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8;p1">
            <a:extLst>
              <a:ext uri="{FF2B5EF4-FFF2-40B4-BE49-F238E27FC236}">
                <a16:creationId xmlns:a16="http://schemas.microsoft.com/office/drawing/2014/main" id="{C9413636-E226-4EBC-27DE-451BB1E67BF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69686" y="6201005"/>
            <a:ext cx="1006038" cy="41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9;p1">
            <a:extLst>
              <a:ext uri="{FF2B5EF4-FFF2-40B4-BE49-F238E27FC236}">
                <a16:creationId xmlns:a16="http://schemas.microsoft.com/office/drawing/2014/main" id="{6029BEBB-0606-E0B1-DDE4-613A623DA7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62232" y="6216011"/>
            <a:ext cx="937814" cy="300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00;p1">
            <a:extLst>
              <a:ext uri="{FF2B5EF4-FFF2-40B4-BE49-F238E27FC236}">
                <a16:creationId xmlns:a16="http://schemas.microsoft.com/office/drawing/2014/main" id="{951220AB-B0B2-7C02-D873-B89B1C3A88F3}"/>
              </a:ext>
            </a:extLst>
          </p:cNvPr>
          <p:cNvSpPr txBox="1"/>
          <p:nvPr/>
        </p:nvSpPr>
        <p:spPr>
          <a:xfrm>
            <a:off x="7879320" y="6005077"/>
            <a:ext cx="754582" cy="29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Supported by:</a:t>
            </a:r>
            <a:endParaRPr/>
          </a:p>
        </p:txBody>
      </p:sp>
      <p:sp>
        <p:nvSpPr>
          <p:cNvPr id="15" name="Google Shape;201;p1">
            <a:extLst>
              <a:ext uri="{FF2B5EF4-FFF2-40B4-BE49-F238E27FC236}">
                <a16:creationId xmlns:a16="http://schemas.microsoft.com/office/drawing/2014/main" id="{1225E84B-690C-1620-87F9-7EE3E1EFEFBE}"/>
              </a:ext>
            </a:extLst>
          </p:cNvPr>
          <p:cNvSpPr txBox="1"/>
          <p:nvPr/>
        </p:nvSpPr>
        <p:spPr>
          <a:xfrm>
            <a:off x="8754072" y="6005076"/>
            <a:ext cx="1049475" cy="29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Led by: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02;p1">
            <a:extLst>
              <a:ext uri="{FF2B5EF4-FFF2-40B4-BE49-F238E27FC236}">
                <a16:creationId xmlns:a16="http://schemas.microsoft.com/office/drawing/2014/main" id="{9F005A36-F96A-3F6A-8465-C9D8D1D5A494}"/>
              </a:ext>
            </a:extLst>
          </p:cNvPr>
          <p:cNvSpPr txBox="1"/>
          <p:nvPr/>
        </p:nvSpPr>
        <p:spPr>
          <a:xfrm>
            <a:off x="9511898" y="6005076"/>
            <a:ext cx="1049475" cy="29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partnership with: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203;p1">
            <a:extLst>
              <a:ext uri="{FF2B5EF4-FFF2-40B4-BE49-F238E27FC236}">
                <a16:creationId xmlns:a16="http://schemas.microsoft.com/office/drawing/2014/main" id="{8569E9EF-DE3F-E8D1-250B-7A01C732673E}"/>
              </a:ext>
            </a:extLst>
          </p:cNvPr>
          <p:cNvCxnSpPr/>
          <p:nvPr/>
        </p:nvCxnSpPr>
        <p:spPr>
          <a:xfrm>
            <a:off x="8584384" y="6103229"/>
            <a:ext cx="0" cy="56043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204;p1">
            <a:extLst>
              <a:ext uri="{FF2B5EF4-FFF2-40B4-BE49-F238E27FC236}">
                <a16:creationId xmlns:a16="http://schemas.microsoft.com/office/drawing/2014/main" id="{465D8A0A-95EB-F060-0E1E-0444BF232597}"/>
              </a:ext>
            </a:extLst>
          </p:cNvPr>
          <p:cNvCxnSpPr/>
          <p:nvPr/>
        </p:nvCxnSpPr>
        <p:spPr>
          <a:xfrm>
            <a:off x="9413571" y="6103229"/>
            <a:ext cx="0" cy="56043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" name="Google Shape;205;p1">
            <a:extLst>
              <a:ext uri="{FF2B5EF4-FFF2-40B4-BE49-F238E27FC236}">
                <a16:creationId xmlns:a16="http://schemas.microsoft.com/office/drawing/2014/main" id="{CE99ED32-26D5-5B63-8158-28CC4A7310E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55745" y="6093703"/>
            <a:ext cx="682296" cy="682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742508"/>
            <a:ext cx="12192000" cy="2272602"/>
            <a:chOff x="0" y="0"/>
            <a:chExt cx="4816593" cy="897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97818"/>
            </a:xfrm>
            <a:custGeom>
              <a:avLst/>
              <a:gdLst/>
              <a:ahLst/>
              <a:cxnLst/>
              <a:rect l="l" t="t" r="r" b="b"/>
              <a:pathLst>
                <a:path w="4816592" h="897818">
                  <a:moveTo>
                    <a:pt x="0" y="0"/>
                  </a:moveTo>
                  <a:lnTo>
                    <a:pt x="4816592" y="0"/>
                  </a:lnTo>
                  <a:lnTo>
                    <a:pt x="4816592" y="897818"/>
                  </a:lnTo>
                  <a:lnTo>
                    <a:pt x="0" y="897818"/>
                  </a:lnTo>
                  <a:close/>
                </a:path>
              </a:pathLst>
            </a:custGeom>
            <a:solidFill>
              <a:srgbClr val="1A5EA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359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H="1" flipV="1">
            <a:off x="4086482" y="4059213"/>
            <a:ext cx="0" cy="163919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6"/>
          <p:cNvSpPr/>
          <p:nvPr/>
        </p:nvSpPr>
        <p:spPr>
          <a:xfrm flipH="1" flipV="1">
            <a:off x="8137765" y="4059213"/>
            <a:ext cx="0" cy="1639191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35853" y="2057400"/>
            <a:ext cx="1114425" cy="1371600"/>
          </a:xfrm>
          <a:custGeom>
            <a:avLst/>
            <a:gdLst/>
            <a:ahLst/>
            <a:cxnLst/>
            <a:rect l="l" t="t" r="r" b="b"/>
            <a:pathLst>
              <a:path w="1671637" h="2057400">
                <a:moveTo>
                  <a:pt x="0" y="0"/>
                </a:moveTo>
                <a:lnTo>
                  <a:pt x="1671637" y="0"/>
                </a:lnTo>
                <a:lnTo>
                  <a:pt x="167163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5260513" y="2136871"/>
            <a:ext cx="1300439" cy="1212659"/>
          </a:xfrm>
          <a:custGeom>
            <a:avLst/>
            <a:gdLst/>
            <a:ahLst/>
            <a:cxnLst/>
            <a:rect l="l" t="t" r="r" b="b"/>
            <a:pathLst>
              <a:path w="1950659" h="1818989">
                <a:moveTo>
                  <a:pt x="0" y="0"/>
                </a:moveTo>
                <a:lnTo>
                  <a:pt x="1950659" y="0"/>
                </a:lnTo>
                <a:lnTo>
                  <a:pt x="1950659" y="1818990"/>
                </a:lnTo>
                <a:lnTo>
                  <a:pt x="0" y="1818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9427175" y="2222654"/>
            <a:ext cx="1525411" cy="1041093"/>
          </a:xfrm>
          <a:custGeom>
            <a:avLst/>
            <a:gdLst/>
            <a:ahLst/>
            <a:cxnLst/>
            <a:rect l="l" t="t" r="r" b="b"/>
            <a:pathLst>
              <a:path w="2288116" h="1561639">
                <a:moveTo>
                  <a:pt x="0" y="0"/>
                </a:moveTo>
                <a:lnTo>
                  <a:pt x="2288116" y="0"/>
                </a:lnTo>
                <a:lnTo>
                  <a:pt x="2288116" y="1561640"/>
                </a:lnTo>
                <a:lnTo>
                  <a:pt x="0" y="1561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73195" y="1022195"/>
            <a:ext cx="10445605" cy="767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  <a:spcBef>
                <a:spcPct val="0"/>
              </a:spcBef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Proxima Nova Bold"/>
              </a:rPr>
              <a:t>BASIC PRINCIPLES OF AGREEMENTS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6555" y="4523208"/>
            <a:ext cx="2953019" cy="686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Agreement provisions vary, no single template.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86284" y="4523208"/>
            <a:ext cx="3219433" cy="686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FFFFFF"/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Various agreements may apply to the same project.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34641" y="4523208"/>
            <a:ext cx="3059099" cy="686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  <a:sym typeface="Inter"/>
              </a:rPr>
              <a:t>Agreements can be good or bad.</a:t>
            </a:r>
          </a:p>
        </p:txBody>
      </p:sp>
      <p:pic>
        <p:nvPicPr>
          <p:cNvPr id="38" name="Google Shape;207;p33">
            <a:extLst>
              <a:ext uri="{FF2B5EF4-FFF2-40B4-BE49-F238E27FC236}">
                <a16:creationId xmlns:a16="http://schemas.microsoft.com/office/drawing/2014/main" id="{FF876659-3F68-9966-BE0D-484F5AB5646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05A0617-2B87-159F-C8DB-664448779D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373324" cy="6858000"/>
            <a:chOff x="0" y="0"/>
            <a:chExt cx="812800" cy="10373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037381"/>
            </a:xfrm>
            <a:custGeom>
              <a:avLst/>
              <a:gdLst/>
              <a:ahLst/>
              <a:cxnLst/>
              <a:rect l="l" t="t" r="r" b="b"/>
              <a:pathLst>
                <a:path w="812800" h="1037381">
                  <a:moveTo>
                    <a:pt x="0" y="0"/>
                  </a:moveTo>
                  <a:lnTo>
                    <a:pt x="812800" y="0"/>
                  </a:lnTo>
                  <a:lnTo>
                    <a:pt x="812800" y="1037381"/>
                  </a:lnTo>
                  <a:lnTo>
                    <a:pt x="0" y="1037381"/>
                  </a:lnTo>
                  <a:close/>
                </a:path>
              </a:pathLst>
            </a:custGeom>
            <a:blipFill>
              <a:blip r:embed="rId2"/>
              <a:stretch>
                <a:fillRect t="-34856" b="-3485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" name="Freeform 4"/>
          <p:cNvSpPr/>
          <p:nvPr/>
        </p:nvSpPr>
        <p:spPr>
          <a:xfrm>
            <a:off x="9340703" y="5215493"/>
            <a:ext cx="1028895" cy="1028895"/>
          </a:xfrm>
          <a:custGeom>
            <a:avLst/>
            <a:gdLst/>
            <a:ahLst/>
            <a:cxnLst/>
            <a:rect l="l" t="t" r="r" b="b"/>
            <a:pathLst>
              <a:path w="1543343" h="1543343">
                <a:moveTo>
                  <a:pt x="0" y="0"/>
                </a:moveTo>
                <a:lnTo>
                  <a:pt x="1543343" y="0"/>
                </a:lnTo>
                <a:lnTo>
                  <a:pt x="1543343" y="1543343"/>
                </a:lnTo>
                <a:lnTo>
                  <a:pt x="0" y="15433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567021" y="2436897"/>
            <a:ext cx="6253398" cy="2282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83" lvl="1" indent="-259092">
              <a:lnSpc>
                <a:spcPts val="3023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Legally binding</a:t>
            </a:r>
          </a:p>
          <a:p>
            <a:pPr marL="518183" lvl="1" indent="-259092">
              <a:lnSpc>
                <a:spcPts val="3023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Based on community consent </a:t>
            </a:r>
          </a:p>
          <a:p>
            <a:pPr marL="518183" lvl="1" indent="-259092">
              <a:lnSpc>
                <a:spcPts val="3023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Community shares in project benefit</a:t>
            </a:r>
          </a:p>
          <a:p>
            <a:pPr marL="518183" lvl="1" indent="-259092">
              <a:lnSpc>
                <a:spcPts val="3023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Negative impacts are avoided or mitigated</a:t>
            </a:r>
          </a:p>
          <a:p>
            <a:pPr marL="518183" lvl="1" indent="-259092">
              <a:lnSpc>
                <a:spcPts val="3023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Covers entire life of the project</a:t>
            </a:r>
          </a:p>
          <a:p>
            <a:pPr marL="518183" lvl="1" indent="-259092">
              <a:lnSpc>
                <a:spcPts val="3023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Adaptable mechanism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67021" y="1401321"/>
            <a:ext cx="6253398" cy="66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Proxima Nova Bold"/>
              </a:rPr>
              <a:t>WHAT ARE GOOD AGREEMENTS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6718690"/>
            <a:ext cx="1464010" cy="13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(c)Marcelle Chan-A-Sue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39957" y="5154950"/>
            <a:ext cx="2583603" cy="1128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</a:pPr>
            <a:r>
              <a:rPr lang="en-US" sz="2417" b="1" i="1" dirty="0">
                <a:solidFill>
                  <a:srgbClr val="018E60"/>
                </a:solidFill>
                <a:latin typeface="Arial" panose="020B0604020202020204" pitchFamily="34" charset="0"/>
                <a:ea typeface="Proxima Nova Bold Italics"/>
                <a:cs typeface="Arial" panose="020B0604020202020204" pitchFamily="34" charset="0"/>
                <a:sym typeface="Proxima Nova Bold Italics"/>
              </a:rPr>
              <a:t>A Good Agreement never gives up rights!</a:t>
            </a:r>
          </a:p>
        </p:txBody>
      </p:sp>
      <p:pic>
        <p:nvPicPr>
          <p:cNvPr id="9" name="Google Shape;207;p33">
            <a:extLst>
              <a:ext uri="{FF2B5EF4-FFF2-40B4-BE49-F238E27FC236}">
                <a16:creationId xmlns:a16="http://schemas.microsoft.com/office/drawing/2014/main" id="{6C6BF4C1-FD4E-4467-0E3D-BF53A42108A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72739" y="225028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FCF630-804C-7C7C-51E6-F8201B1ED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894" y="171232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80308" y="2921226"/>
            <a:ext cx="8711692" cy="2618451"/>
            <a:chOff x="0" y="0"/>
            <a:chExt cx="3441656" cy="10344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1656" cy="1034450"/>
            </a:xfrm>
            <a:custGeom>
              <a:avLst/>
              <a:gdLst/>
              <a:ahLst/>
              <a:cxnLst/>
              <a:rect l="l" t="t" r="r" b="b"/>
              <a:pathLst>
                <a:path w="3441656" h="1034450">
                  <a:moveTo>
                    <a:pt x="0" y="0"/>
                  </a:moveTo>
                  <a:lnTo>
                    <a:pt x="3441656" y="0"/>
                  </a:lnTo>
                  <a:lnTo>
                    <a:pt x="3441656" y="1034450"/>
                  </a:lnTo>
                  <a:lnTo>
                    <a:pt x="0" y="1034450"/>
                  </a:lnTo>
                  <a:close/>
                </a:path>
              </a:pathLst>
            </a:custGeom>
            <a:solidFill>
              <a:srgbClr val="1A5EAB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41656" cy="1072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74329" y="2242532"/>
            <a:ext cx="3079950" cy="3130826"/>
          </a:xfrm>
          <a:custGeom>
            <a:avLst/>
            <a:gdLst/>
            <a:ahLst/>
            <a:cxnLst/>
            <a:rect l="l" t="t" r="r" b="b"/>
            <a:pathLst>
              <a:path w="4619925" h="4696239">
                <a:moveTo>
                  <a:pt x="0" y="0"/>
                </a:moveTo>
                <a:lnTo>
                  <a:pt x="4619925" y="0"/>
                </a:lnTo>
                <a:lnTo>
                  <a:pt x="4619925" y="4696239"/>
                </a:lnTo>
                <a:lnTo>
                  <a:pt x="0" y="46962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550109" y="1653342"/>
            <a:ext cx="2328389" cy="2743200"/>
          </a:xfrm>
          <a:custGeom>
            <a:avLst/>
            <a:gdLst/>
            <a:ahLst/>
            <a:cxnLst/>
            <a:rect l="l" t="t" r="r" b="b"/>
            <a:pathLst>
              <a:path w="3492584" h="4114800">
                <a:moveTo>
                  <a:pt x="0" y="0"/>
                </a:moveTo>
                <a:lnTo>
                  <a:pt x="3492585" y="0"/>
                </a:lnTo>
                <a:lnTo>
                  <a:pt x="34925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3799698" y="3108199"/>
            <a:ext cx="8163019" cy="2204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55"/>
              </a:lnSpc>
            </a:pPr>
            <a:r>
              <a:rPr lang="en-US" sz="2266" dirty="0">
                <a:solidFill>
                  <a:srgbClr val="FFFFFF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As an example, in one agreement, there was a clause that stated ​an Aboriginal group must not:​</a:t>
            </a:r>
          </a:p>
          <a:p>
            <a:pPr marL="489395" lvl="1" indent="-244698">
              <a:lnSpc>
                <a:spcPts val="2855"/>
              </a:lnSpc>
              <a:buFont typeface="Arial"/>
              <a:buChar char="•"/>
            </a:pPr>
            <a:r>
              <a:rPr lang="en-US" sz="2266" dirty="0">
                <a:solidFill>
                  <a:srgbClr val="FFFFFF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lodge any objections, claims or appeals to any Government authority … under any [state] or Commonwealth legislation, including any Environmental Legislation …’.   </a:t>
            </a:r>
          </a:p>
          <a:p>
            <a:pPr>
              <a:lnSpc>
                <a:spcPts val="2855"/>
              </a:lnSpc>
            </a:pPr>
            <a:r>
              <a:rPr lang="en-US" sz="2266" dirty="0">
                <a:solidFill>
                  <a:srgbClr val="FFFFFF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29520" y="882437"/>
            <a:ext cx="8332960" cy="66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Proxima Nova Bold"/>
              </a:rPr>
              <a:t>WHAT IS A BAD AGREEMENT?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99697" y="2136584"/>
            <a:ext cx="8013571" cy="404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666" b="1" i="1">
                <a:solidFill>
                  <a:srgbClr val="FF4041"/>
                </a:solidFill>
                <a:latin typeface="Arial" panose="020B0604020202020204" pitchFamily="34" charset="0"/>
                <a:ea typeface="Proxima Nova Bold Italics"/>
                <a:cs typeface="Arial" panose="020B0604020202020204" pitchFamily="34" charset="0"/>
                <a:sym typeface="Proxima Nova Bold Italics"/>
              </a:rPr>
              <a:t>A bad agreement LIMITS EXISTING RIGHTS!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82739" y="5823024"/>
            <a:ext cx="85092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45"/>
              </a:lnSpc>
            </a:pPr>
            <a:r>
              <a:rPr lang="en-US" sz="2417" b="1" i="1" dirty="0">
                <a:solidFill>
                  <a:srgbClr val="F79421"/>
                </a:solidFill>
                <a:latin typeface="Arial" panose="020B0604020202020204" pitchFamily="34" charset="0"/>
                <a:ea typeface="Proxima Nova Bold Italics"/>
                <a:cs typeface="Arial" panose="020B0604020202020204" pitchFamily="34" charset="0"/>
                <a:sym typeface="Proxima Nova Bold Italics"/>
              </a:rPr>
              <a:t>Do you know of a local example of a bad agreement?</a:t>
            </a:r>
          </a:p>
        </p:txBody>
      </p:sp>
      <p:pic>
        <p:nvPicPr>
          <p:cNvPr id="11" name="Google Shape;207;p33">
            <a:extLst>
              <a:ext uri="{FF2B5EF4-FFF2-40B4-BE49-F238E27FC236}">
                <a16:creationId xmlns:a16="http://schemas.microsoft.com/office/drawing/2014/main" id="{A930176A-088B-C7E9-9000-1FC1D73F45E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2C5EA-CA16-92AE-AECA-0C9E00C43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98025" y="2612177"/>
            <a:ext cx="6826416" cy="3885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2577" lvl="1" indent="-266288">
              <a:lnSpc>
                <a:spcPts val="3107"/>
              </a:lnSpc>
              <a:buFont typeface="Arial"/>
              <a:buChar char="•"/>
            </a:pPr>
            <a:r>
              <a:rPr lang="en-US" sz="2466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Are existing rights protected?​​​</a:t>
            </a:r>
          </a:p>
          <a:p>
            <a:pPr marL="532577" lvl="1" indent="-266288">
              <a:lnSpc>
                <a:spcPts val="3107"/>
              </a:lnSpc>
              <a:buFont typeface="Arial"/>
              <a:buChar char="•"/>
            </a:pPr>
            <a:r>
              <a:rPr lang="en-US" sz="2466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Does it satisfy what the community wants most?​​​</a:t>
            </a:r>
          </a:p>
          <a:p>
            <a:pPr marL="532577" lvl="1" indent="-266288">
              <a:lnSpc>
                <a:spcPts val="3107"/>
              </a:lnSpc>
              <a:buFont typeface="Arial"/>
              <a:buChar char="•"/>
            </a:pPr>
            <a:r>
              <a:rPr lang="en-US" sz="2466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What are the costs and who pays?​​​</a:t>
            </a:r>
          </a:p>
          <a:p>
            <a:pPr marL="532577" lvl="1" indent="-266288">
              <a:lnSpc>
                <a:spcPts val="3107"/>
              </a:lnSpc>
              <a:buFont typeface="Arial"/>
              <a:buChar char="•"/>
            </a:pPr>
            <a:r>
              <a:rPr lang="en-US" sz="2466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Is it enforceable?​</a:t>
            </a:r>
          </a:p>
          <a:p>
            <a:pPr>
              <a:lnSpc>
                <a:spcPts val="3023"/>
              </a:lnSpc>
            </a:pPr>
            <a:endParaRPr lang="en-US" sz="2466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>
              <a:lnSpc>
                <a:spcPts val="3023"/>
              </a:lnSpc>
            </a:pPr>
            <a:endParaRPr lang="en-US" sz="2466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  <a:p>
            <a:pPr algn="ctr">
              <a:lnSpc>
                <a:spcPts val="3023"/>
              </a:lnSpc>
            </a:pPr>
            <a:r>
              <a:rPr lang="en-US" sz="2399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​</a:t>
            </a:r>
            <a:r>
              <a:rPr lang="en-US" sz="2399" b="1" i="1" dirty="0">
                <a:solidFill>
                  <a:srgbClr val="EA9423"/>
                </a:solidFill>
                <a:latin typeface="Arial" panose="020B0604020202020204" pitchFamily="34" charset="0"/>
                <a:ea typeface="Proxima Nova Bold Italics"/>
                <a:cs typeface="Arial" panose="020B0604020202020204" pitchFamily="34" charset="0"/>
                <a:sym typeface="Proxima Nova Bold Italics"/>
              </a:rPr>
              <a:t>Have these issues come up in your experiences with Negotiated Agreements?</a:t>
            </a:r>
          </a:p>
          <a:p>
            <a:pPr>
              <a:lnSpc>
                <a:spcPts val="3023"/>
              </a:lnSpc>
            </a:pPr>
            <a:endParaRPr lang="en-US" sz="2399" b="1" i="1" dirty="0">
              <a:solidFill>
                <a:srgbClr val="EA9423"/>
              </a:solidFill>
              <a:latin typeface="Arial" panose="020B0604020202020204" pitchFamily="34" charset="0"/>
              <a:ea typeface="Proxima Nova Bold Italics"/>
              <a:cs typeface="Arial" panose="020B0604020202020204" pitchFamily="34" charset="0"/>
              <a:sym typeface="Proxima Nova Bold Itali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4513038" cy="6858000"/>
          </a:xfrm>
          <a:custGeom>
            <a:avLst/>
            <a:gdLst/>
            <a:ahLst/>
            <a:cxnLst/>
            <a:rect l="l" t="t" r="r" b="b"/>
            <a:pathLst>
              <a:path w="6769557" h="10287000">
                <a:moveTo>
                  <a:pt x="0" y="0"/>
                </a:moveTo>
                <a:lnTo>
                  <a:pt x="6769557" y="0"/>
                </a:lnTo>
                <a:lnTo>
                  <a:pt x="676955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3883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4"/>
          <p:cNvSpPr txBox="1"/>
          <p:nvPr/>
        </p:nvSpPr>
        <p:spPr>
          <a:xfrm>
            <a:off x="4440834" y="1400807"/>
            <a:ext cx="7751166" cy="661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Proxima Nova Bold"/>
              </a:rPr>
              <a:t>CRITICAL QUESTIONS TO ASK YOURSELF</a:t>
            </a:r>
          </a:p>
        </p:txBody>
      </p:sp>
      <p:pic>
        <p:nvPicPr>
          <p:cNvPr id="5" name="Google Shape;207;p33">
            <a:extLst>
              <a:ext uri="{FF2B5EF4-FFF2-40B4-BE49-F238E27FC236}">
                <a16:creationId xmlns:a16="http://schemas.microsoft.com/office/drawing/2014/main" id="{505ED355-3FAA-2CE6-0C57-DF87B9AD088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72739" y="225028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D2C848-1A02-1219-0E52-5BA5AF0A5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1258" y="171232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421"/>
            <a:ext cx="5494042" cy="6850579"/>
            <a:chOff x="0" y="0"/>
            <a:chExt cx="2170486" cy="27064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486" cy="2706401"/>
            </a:xfrm>
            <a:custGeom>
              <a:avLst/>
              <a:gdLst/>
              <a:ahLst/>
              <a:cxnLst/>
              <a:rect l="l" t="t" r="r" b="b"/>
              <a:pathLst>
                <a:path w="2170486" h="2706401">
                  <a:moveTo>
                    <a:pt x="0" y="0"/>
                  </a:moveTo>
                  <a:lnTo>
                    <a:pt x="2170486" y="0"/>
                  </a:lnTo>
                  <a:lnTo>
                    <a:pt x="2170486" y="2706401"/>
                  </a:lnTo>
                  <a:lnTo>
                    <a:pt x="0" y="2706401"/>
                  </a:lnTo>
                  <a:close/>
                </a:path>
              </a:pathLst>
            </a:custGeom>
            <a:solidFill>
              <a:srgbClr val="5C5C6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70486" cy="27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>
            <a:off x="685800" y="2608991"/>
            <a:ext cx="42605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6"/>
          <p:cNvSpPr/>
          <p:nvPr/>
        </p:nvSpPr>
        <p:spPr>
          <a:xfrm flipV="1">
            <a:off x="685800" y="3567799"/>
            <a:ext cx="42605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85801" y="3876515"/>
            <a:ext cx="488907" cy="488907"/>
            <a:chOff x="0" y="0"/>
            <a:chExt cx="193149" cy="193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0193D7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7388" y="2878867"/>
            <a:ext cx="488907" cy="488907"/>
            <a:chOff x="0" y="0"/>
            <a:chExt cx="193149" cy="1931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0193D7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5801" y="1920060"/>
            <a:ext cx="488907" cy="488907"/>
            <a:chOff x="0" y="0"/>
            <a:chExt cx="193149" cy="19314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0193D7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85801" y="4959402"/>
            <a:ext cx="488907" cy="488907"/>
            <a:chOff x="0" y="0"/>
            <a:chExt cx="193149" cy="1931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0193D7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685800" y="4689527"/>
            <a:ext cx="42605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30254" y="782871"/>
            <a:ext cx="5108155" cy="636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54"/>
              </a:lnSpc>
              <a:spcBef>
                <a:spcPct val="0"/>
              </a:spcBef>
            </a:pPr>
            <a:r>
              <a:rPr lang="en-US" sz="4400" b="1" spc="-150" dirty="0">
                <a:solidFill>
                  <a:schemeClr val="bg1"/>
                </a:solidFill>
                <a:latin typeface="Proxima Nova ExCn"/>
                <a:cs typeface="Arial"/>
                <a:sym typeface="Proxima Nova Bold"/>
              </a:rPr>
              <a:t>SUBSTANTIVE ISSUES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05769" y="1875610"/>
            <a:ext cx="3254539" cy="362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Communication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05769" y="2856548"/>
            <a:ext cx="3254539" cy="362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Access to sacred sites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05769" y="3832065"/>
            <a:ext cx="3254539" cy="362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Unforeseen event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07388" y="2033068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8975" y="2991876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07388" y="3989524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727990" y="6718690"/>
            <a:ext cx="1464010" cy="13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14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(c)Jeremy Melville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05769" y="4914952"/>
            <a:ext cx="3254539" cy="362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Community goals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07388" y="5072410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04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984892" y="479034"/>
            <a:ext cx="5521308" cy="973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44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Proxima Nova Bold"/>
              </a:rPr>
              <a:t>FPIC IN AGREEMENTS SHOULD ADDRESS KEY QUESTIONS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781938" y="1662187"/>
            <a:ext cx="6087344" cy="443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8974" lvl="1" indent="-244699">
              <a:lnSpc>
                <a:spcPts val="2855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What are the full range of project costs and who pays for these costs?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8974" lvl="1" indent="-244699">
              <a:lnSpc>
                <a:spcPts val="2855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What are the full range of benefits, and who is entitled to share in these benefits?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</a:endParaRPr>
          </a:p>
          <a:p>
            <a:pPr marL="488974" lvl="1" indent="-244699">
              <a:lnSpc>
                <a:spcPts val="2855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How is the agreement between investor and community related to other agreements (power purchase agreement etc.)?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</a:endParaRPr>
          </a:p>
          <a:p>
            <a:pPr marL="488974" lvl="1" indent="-244699">
              <a:lnSpc>
                <a:spcPts val="2855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What level of certainty is there about the estimates of costs and benefits?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</a:endParaRPr>
          </a:p>
          <a:p>
            <a:pPr marL="488974" lvl="1" indent="-244699">
              <a:lnSpc>
                <a:spcPts val="2855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Do these estimates seem fair?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</a:endParaRPr>
          </a:p>
          <a:p>
            <a:pPr marL="488974" lvl="1" indent="-244699">
              <a:lnSpc>
                <a:spcPts val="2855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What are the alternatives of a proposed cost and benefit sharing arrangement. 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421"/>
            <a:ext cx="5494042" cy="6850579"/>
            <a:chOff x="0" y="0"/>
            <a:chExt cx="2170486" cy="27064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486" cy="2706401"/>
            </a:xfrm>
            <a:custGeom>
              <a:avLst/>
              <a:gdLst/>
              <a:ahLst/>
              <a:cxnLst/>
              <a:rect l="l" t="t" r="r" b="b"/>
              <a:pathLst>
                <a:path w="2170486" h="2706401">
                  <a:moveTo>
                    <a:pt x="0" y="0"/>
                  </a:moveTo>
                  <a:lnTo>
                    <a:pt x="2170486" y="0"/>
                  </a:lnTo>
                  <a:lnTo>
                    <a:pt x="2170486" y="2706401"/>
                  </a:lnTo>
                  <a:lnTo>
                    <a:pt x="0" y="2706401"/>
                  </a:lnTo>
                  <a:close/>
                </a:path>
              </a:pathLst>
            </a:custGeom>
            <a:solidFill>
              <a:srgbClr val="5C5C61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70486" cy="27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>
            <a:off x="685800" y="2608991"/>
            <a:ext cx="42605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6"/>
          <p:cNvSpPr/>
          <p:nvPr/>
        </p:nvSpPr>
        <p:spPr>
          <a:xfrm flipV="1">
            <a:off x="685800" y="3567799"/>
            <a:ext cx="42605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85801" y="3876515"/>
            <a:ext cx="488907" cy="488907"/>
            <a:chOff x="0" y="0"/>
            <a:chExt cx="193149" cy="193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7388" y="2878867"/>
            <a:ext cx="488907" cy="488907"/>
            <a:chOff x="0" y="0"/>
            <a:chExt cx="193149" cy="1931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5801" y="1920060"/>
            <a:ext cx="488907" cy="488907"/>
            <a:chOff x="0" y="0"/>
            <a:chExt cx="193149" cy="19314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85801" y="4959402"/>
            <a:ext cx="488907" cy="488907"/>
            <a:chOff x="0" y="0"/>
            <a:chExt cx="193149" cy="1931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685800" y="4689527"/>
            <a:ext cx="42605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20"/>
          <p:cNvSpPr/>
          <p:nvPr/>
        </p:nvSpPr>
        <p:spPr>
          <a:xfrm flipV="1">
            <a:off x="685800" y="5772413"/>
            <a:ext cx="42605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685801" y="6026914"/>
            <a:ext cx="488907" cy="488907"/>
            <a:chOff x="0" y="0"/>
            <a:chExt cx="193149" cy="19314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4946302" y="2614067"/>
            <a:ext cx="1671273" cy="1910027"/>
          </a:xfrm>
          <a:custGeom>
            <a:avLst/>
            <a:gdLst/>
            <a:ahLst/>
            <a:cxnLst/>
            <a:rect l="l" t="t" r="r" b="b"/>
            <a:pathLst>
              <a:path w="2506910" h="2865040">
                <a:moveTo>
                  <a:pt x="0" y="0"/>
                </a:moveTo>
                <a:lnTo>
                  <a:pt x="2506910" y="0"/>
                </a:lnTo>
                <a:lnTo>
                  <a:pt x="2506910" y="2865040"/>
                </a:lnTo>
                <a:lnTo>
                  <a:pt x="0" y="2865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TextBox 25"/>
          <p:cNvSpPr txBox="1"/>
          <p:nvPr/>
        </p:nvSpPr>
        <p:spPr>
          <a:xfrm>
            <a:off x="463305" y="310823"/>
            <a:ext cx="4567432" cy="124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4400" b="1" spc="-150" dirty="0">
                <a:solidFill>
                  <a:schemeClr val="bg1"/>
                </a:solidFill>
                <a:latin typeface="Proxima Nova ExCn"/>
                <a:cs typeface="Arial"/>
                <a:sym typeface="Proxima Nova Bold"/>
              </a:rPr>
              <a:t>STANDARD PARTS OF AN AGREEMENT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05769" y="1881959"/>
            <a:ext cx="3254539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  <a:spcBef>
                <a:spcPct val="0"/>
              </a:spcBef>
            </a:pPr>
            <a:r>
              <a:rPr lang="en-US" sz="2133">
                <a:solidFill>
                  <a:srgbClr val="FFFFFF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Terms and Conditions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05769" y="2862897"/>
            <a:ext cx="3254539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  <a:spcBef>
                <a:spcPct val="0"/>
              </a:spcBef>
            </a:pPr>
            <a:r>
              <a:rPr lang="en-US" sz="2133">
                <a:solidFill>
                  <a:srgbClr val="FFFFFF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Project Scope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05769" y="3838415"/>
            <a:ext cx="3254539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  <a:spcBef>
                <a:spcPct val="0"/>
              </a:spcBef>
            </a:pPr>
            <a:r>
              <a:rPr lang="en-US" sz="2133">
                <a:solidFill>
                  <a:srgbClr val="FFFFFF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Review and Amendment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07388" y="2033068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28975" y="2991876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07388" y="3989524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803481" y="616103"/>
            <a:ext cx="4399515" cy="6520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Background information or recitals ore preamble or objectives</a:t>
            </a: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Parties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Definitions and interpretation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Definition of project area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Principles and goals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Consent and Consultation 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Independent legal advice 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Liability for expenses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Commencement and expiry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Warranties and authorities and succession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Dispute resolution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Confidentiality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Enforceability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Assignment: sale or transfer of project or company 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What happens if no mining occurs?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Unforeseen circumstances and force </a:t>
            </a:r>
            <a:r>
              <a:rPr lang="en-US" sz="1200" dirty="0" err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majeur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Suspension of agreement or operations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Notice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Amendment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Change in law</a:t>
            </a: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Waiver 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Severability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Indemnity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Non-employment or relationship of parties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Attorneys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Counterparts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Execution of agreement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Further action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  <a:p>
            <a:pPr marL="259093" lvl="1" indent="-129546">
              <a:lnSpc>
                <a:spcPts val="1680"/>
              </a:lnSpc>
              <a:spcBef>
                <a:spcPct val="0"/>
              </a:spcBef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Review</a:t>
            </a:r>
            <a:endParaRPr lang="en-US" sz="120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727990" y="6718690"/>
            <a:ext cx="1464010" cy="13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14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(c)Jeremy Melville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605769" y="4921301"/>
            <a:ext cx="3254539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  <a:spcBef>
                <a:spcPct val="0"/>
              </a:spcBef>
            </a:pPr>
            <a:r>
              <a:rPr lang="en-US" sz="2133">
                <a:solidFill>
                  <a:srgbClr val="FFFFFF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Confidentiality Clauses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07388" y="5072410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04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5768" y="5988813"/>
            <a:ext cx="3888275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  <a:spcBef>
                <a:spcPct val="0"/>
              </a:spcBef>
            </a:pPr>
            <a:r>
              <a:rPr lang="en-US" sz="2133">
                <a:solidFill>
                  <a:srgbClr val="FFFFFF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Implementation  Enforceability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07388" y="6139922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05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096000" y="133396"/>
            <a:ext cx="6490773" cy="527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44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Proxima Nova Bold"/>
              </a:rPr>
              <a:t>CHECKLIST OF LEGAL PROVISIONS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634391" y="1205531"/>
            <a:ext cx="478283" cy="434123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9063235" y="4761859"/>
            <a:ext cx="478285" cy="434121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2634391" y="2652514"/>
            <a:ext cx="478283" cy="434123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9063235" y="3314877"/>
            <a:ext cx="478285" cy="434121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2634391" y="1867896"/>
            <a:ext cx="478283" cy="434123"/>
            <a:chOff x="0" y="0"/>
            <a:chExt cx="812800" cy="7112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9063235" y="4099495"/>
            <a:ext cx="478285" cy="434121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2634391" y="3314878"/>
            <a:ext cx="478283" cy="434123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3" name="Group 23"/>
          <p:cNvGrpSpPr/>
          <p:nvPr/>
        </p:nvGrpSpPr>
        <p:grpSpPr>
          <a:xfrm rot="-5400000">
            <a:off x="9063235" y="2652513"/>
            <a:ext cx="478285" cy="434121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242839" y="1263375"/>
            <a:ext cx="3760674" cy="980234"/>
            <a:chOff x="0" y="0"/>
            <a:chExt cx="1598597" cy="43223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598597" cy="432237"/>
            </a:xfrm>
            <a:custGeom>
              <a:avLst/>
              <a:gdLst/>
              <a:ahLst/>
              <a:cxnLst/>
              <a:rect l="l" t="t" r="r" b="b"/>
              <a:pathLst>
                <a:path w="1598597" h="432237">
                  <a:moveTo>
                    <a:pt x="0" y="0"/>
                  </a:moveTo>
                  <a:lnTo>
                    <a:pt x="1598597" y="0"/>
                  </a:lnTo>
                  <a:lnTo>
                    <a:pt x="1598597" y="432237"/>
                  </a:lnTo>
                  <a:lnTo>
                    <a:pt x="0" y="432237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1598597" cy="4798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9" name="Group 29"/>
          <p:cNvGrpSpPr/>
          <p:nvPr/>
        </p:nvGrpSpPr>
        <p:grpSpPr>
          <a:xfrm rot="-10800000">
            <a:off x="6049078" y="4156408"/>
            <a:ext cx="3760674" cy="982095"/>
            <a:chOff x="0" y="0"/>
            <a:chExt cx="1598597" cy="43305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598597" cy="433058"/>
            </a:xfrm>
            <a:custGeom>
              <a:avLst/>
              <a:gdLst/>
              <a:ahLst/>
              <a:cxnLst/>
              <a:rect l="l" t="t" r="r" b="b"/>
              <a:pathLst>
                <a:path w="1598597" h="433058">
                  <a:moveTo>
                    <a:pt x="0" y="0"/>
                  </a:moveTo>
                  <a:lnTo>
                    <a:pt x="1598597" y="0"/>
                  </a:lnTo>
                  <a:lnTo>
                    <a:pt x="1598597" y="433058"/>
                  </a:lnTo>
                  <a:lnTo>
                    <a:pt x="0" y="433058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1598597" cy="4806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242839" y="2710357"/>
            <a:ext cx="3760674" cy="980234"/>
            <a:chOff x="0" y="0"/>
            <a:chExt cx="1598597" cy="43223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598597" cy="432237"/>
            </a:xfrm>
            <a:custGeom>
              <a:avLst/>
              <a:gdLst/>
              <a:ahLst/>
              <a:cxnLst/>
              <a:rect l="l" t="t" r="r" b="b"/>
              <a:pathLst>
                <a:path w="1598597" h="432237">
                  <a:moveTo>
                    <a:pt x="0" y="0"/>
                  </a:moveTo>
                  <a:lnTo>
                    <a:pt x="1598597" y="0"/>
                  </a:lnTo>
                  <a:lnTo>
                    <a:pt x="1598597" y="432237"/>
                  </a:lnTo>
                  <a:lnTo>
                    <a:pt x="0" y="432237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1598597" cy="4798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5" name="Group 35"/>
          <p:cNvGrpSpPr/>
          <p:nvPr/>
        </p:nvGrpSpPr>
        <p:grpSpPr>
          <a:xfrm rot="-10800000">
            <a:off x="6049078" y="2710357"/>
            <a:ext cx="3760674" cy="980234"/>
            <a:chOff x="0" y="0"/>
            <a:chExt cx="1598597" cy="43223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598597" cy="432237"/>
            </a:xfrm>
            <a:custGeom>
              <a:avLst/>
              <a:gdLst/>
              <a:ahLst/>
              <a:cxnLst/>
              <a:rect l="l" t="t" r="r" b="b"/>
              <a:pathLst>
                <a:path w="1598597" h="432237">
                  <a:moveTo>
                    <a:pt x="0" y="0"/>
                  </a:moveTo>
                  <a:lnTo>
                    <a:pt x="1598597" y="0"/>
                  </a:lnTo>
                  <a:lnTo>
                    <a:pt x="1598597" y="432237"/>
                  </a:lnTo>
                  <a:lnTo>
                    <a:pt x="0" y="432237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1598597" cy="4798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488558" y="1182707"/>
            <a:ext cx="1184005" cy="1141392"/>
            <a:chOff x="0" y="0"/>
            <a:chExt cx="503300" cy="5033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03300" cy="503300"/>
            </a:xfrm>
            <a:custGeom>
              <a:avLst/>
              <a:gdLst/>
              <a:ahLst/>
              <a:cxnLst/>
              <a:rect l="l" t="t" r="r" b="b"/>
              <a:pathLst>
                <a:path w="503300" h="503300">
                  <a:moveTo>
                    <a:pt x="0" y="0"/>
                  </a:moveTo>
                  <a:lnTo>
                    <a:pt x="503300" y="0"/>
                  </a:lnTo>
                  <a:lnTo>
                    <a:pt x="503300" y="503300"/>
                  </a:lnTo>
                  <a:lnTo>
                    <a:pt x="0" y="503300"/>
                  </a:lnTo>
                  <a:close/>
                </a:path>
              </a:pathLst>
            </a:custGeom>
            <a:solidFill>
              <a:srgbClr val="5F0F4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503300" cy="550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41" name="Group 41"/>
          <p:cNvGrpSpPr/>
          <p:nvPr/>
        </p:nvGrpSpPr>
        <p:grpSpPr>
          <a:xfrm rot="-10800000">
            <a:off x="9475545" y="4076671"/>
            <a:ext cx="1184005" cy="1141392"/>
            <a:chOff x="0" y="0"/>
            <a:chExt cx="503300" cy="5033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503300" cy="503300"/>
            </a:xfrm>
            <a:custGeom>
              <a:avLst/>
              <a:gdLst/>
              <a:ahLst/>
              <a:cxnLst/>
              <a:rect l="l" t="t" r="r" b="b"/>
              <a:pathLst>
                <a:path w="503300" h="503300">
                  <a:moveTo>
                    <a:pt x="0" y="0"/>
                  </a:moveTo>
                  <a:lnTo>
                    <a:pt x="503300" y="0"/>
                  </a:lnTo>
                  <a:lnTo>
                    <a:pt x="503300" y="503300"/>
                  </a:lnTo>
                  <a:lnTo>
                    <a:pt x="0" y="503300"/>
                  </a:lnTo>
                  <a:close/>
                </a:path>
              </a:pathLst>
            </a:custGeom>
            <a:solidFill>
              <a:srgbClr val="1A5EA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503300" cy="550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488558" y="2629690"/>
            <a:ext cx="1184005" cy="1141392"/>
            <a:chOff x="0" y="0"/>
            <a:chExt cx="503300" cy="5033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503300" cy="503300"/>
            </a:xfrm>
            <a:custGeom>
              <a:avLst/>
              <a:gdLst/>
              <a:ahLst/>
              <a:cxnLst/>
              <a:rect l="l" t="t" r="r" b="b"/>
              <a:pathLst>
                <a:path w="503300" h="503300">
                  <a:moveTo>
                    <a:pt x="0" y="0"/>
                  </a:moveTo>
                  <a:lnTo>
                    <a:pt x="503300" y="0"/>
                  </a:lnTo>
                  <a:lnTo>
                    <a:pt x="503300" y="503300"/>
                  </a:lnTo>
                  <a:lnTo>
                    <a:pt x="0" y="503300"/>
                  </a:lnTo>
                  <a:close/>
                </a:path>
              </a:pathLst>
            </a:custGeom>
            <a:solidFill>
              <a:srgbClr val="9A031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503300" cy="550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47" name="Group 47"/>
          <p:cNvGrpSpPr/>
          <p:nvPr/>
        </p:nvGrpSpPr>
        <p:grpSpPr>
          <a:xfrm rot="-10800000">
            <a:off x="9475545" y="2629689"/>
            <a:ext cx="1184005" cy="1141392"/>
            <a:chOff x="0" y="0"/>
            <a:chExt cx="503300" cy="5033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503300" cy="503300"/>
            </a:xfrm>
            <a:custGeom>
              <a:avLst/>
              <a:gdLst/>
              <a:ahLst/>
              <a:cxnLst/>
              <a:rect l="l" t="t" r="r" b="b"/>
              <a:pathLst>
                <a:path w="503300" h="503300">
                  <a:moveTo>
                    <a:pt x="0" y="0"/>
                  </a:moveTo>
                  <a:lnTo>
                    <a:pt x="503300" y="0"/>
                  </a:lnTo>
                  <a:lnTo>
                    <a:pt x="503300" y="503300"/>
                  </a:lnTo>
                  <a:lnTo>
                    <a:pt x="0" y="503300"/>
                  </a:lnTo>
                  <a:close/>
                </a:path>
              </a:pathLst>
            </a:custGeom>
            <a:solidFill>
              <a:srgbClr val="0F4C5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503300" cy="550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0" name="Group 50"/>
          <p:cNvGrpSpPr/>
          <p:nvPr/>
        </p:nvGrpSpPr>
        <p:grpSpPr>
          <a:xfrm rot="5400000">
            <a:off x="2634391" y="4099496"/>
            <a:ext cx="478283" cy="434123"/>
            <a:chOff x="0" y="0"/>
            <a:chExt cx="812800" cy="7112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3" name="Group 53"/>
          <p:cNvGrpSpPr/>
          <p:nvPr/>
        </p:nvGrpSpPr>
        <p:grpSpPr>
          <a:xfrm rot="-5400000">
            <a:off x="9063235" y="1867895"/>
            <a:ext cx="478285" cy="434121"/>
            <a:chOff x="0" y="0"/>
            <a:chExt cx="812800" cy="7112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6" name="Group 56"/>
          <p:cNvGrpSpPr/>
          <p:nvPr/>
        </p:nvGrpSpPr>
        <p:grpSpPr>
          <a:xfrm rot="5400000">
            <a:off x="2634391" y="4761860"/>
            <a:ext cx="478283" cy="434123"/>
            <a:chOff x="0" y="0"/>
            <a:chExt cx="812800" cy="7112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9" name="Group 59"/>
          <p:cNvGrpSpPr/>
          <p:nvPr/>
        </p:nvGrpSpPr>
        <p:grpSpPr>
          <a:xfrm rot="-5400000">
            <a:off x="9063235" y="1205530"/>
            <a:ext cx="478285" cy="434121"/>
            <a:chOff x="0" y="0"/>
            <a:chExt cx="812800" cy="7112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2242839" y="4156409"/>
            <a:ext cx="3760674" cy="982095"/>
            <a:chOff x="0" y="0"/>
            <a:chExt cx="1598597" cy="433058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598597" cy="433058"/>
            </a:xfrm>
            <a:custGeom>
              <a:avLst/>
              <a:gdLst/>
              <a:ahLst/>
              <a:cxnLst/>
              <a:rect l="l" t="t" r="r" b="b"/>
              <a:pathLst>
                <a:path w="1598597" h="433058">
                  <a:moveTo>
                    <a:pt x="0" y="0"/>
                  </a:moveTo>
                  <a:lnTo>
                    <a:pt x="1598597" y="0"/>
                  </a:lnTo>
                  <a:lnTo>
                    <a:pt x="1598597" y="433058"/>
                  </a:lnTo>
                  <a:lnTo>
                    <a:pt x="0" y="433058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47625"/>
              <a:ext cx="1598597" cy="4806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5" name="Group 65"/>
          <p:cNvGrpSpPr/>
          <p:nvPr/>
        </p:nvGrpSpPr>
        <p:grpSpPr>
          <a:xfrm rot="-10800000">
            <a:off x="6049078" y="1263375"/>
            <a:ext cx="3760674" cy="980234"/>
            <a:chOff x="0" y="0"/>
            <a:chExt cx="1598597" cy="432237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598597" cy="432237"/>
            </a:xfrm>
            <a:custGeom>
              <a:avLst/>
              <a:gdLst/>
              <a:ahLst/>
              <a:cxnLst/>
              <a:rect l="l" t="t" r="r" b="b"/>
              <a:pathLst>
                <a:path w="1598597" h="432237">
                  <a:moveTo>
                    <a:pt x="0" y="0"/>
                  </a:moveTo>
                  <a:lnTo>
                    <a:pt x="1598597" y="0"/>
                  </a:lnTo>
                  <a:lnTo>
                    <a:pt x="1598597" y="432237"/>
                  </a:lnTo>
                  <a:lnTo>
                    <a:pt x="0" y="432237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47625"/>
              <a:ext cx="1598597" cy="4798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dirty="0"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488558" y="4076672"/>
            <a:ext cx="1184005" cy="1141392"/>
            <a:chOff x="0" y="0"/>
            <a:chExt cx="503300" cy="5033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3300" cy="503300"/>
            </a:xfrm>
            <a:custGeom>
              <a:avLst/>
              <a:gdLst/>
              <a:ahLst/>
              <a:cxnLst/>
              <a:rect l="l" t="t" r="r" b="b"/>
              <a:pathLst>
                <a:path w="503300" h="503300">
                  <a:moveTo>
                    <a:pt x="0" y="0"/>
                  </a:moveTo>
                  <a:lnTo>
                    <a:pt x="503300" y="0"/>
                  </a:lnTo>
                  <a:lnTo>
                    <a:pt x="503300" y="503300"/>
                  </a:lnTo>
                  <a:lnTo>
                    <a:pt x="0" y="503300"/>
                  </a:lnTo>
                  <a:close/>
                </a:path>
              </a:pathLst>
            </a:custGeom>
            <a:solidFill>
              <a:srgbClr val="8C8E3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47625"/>
              <a:ext cx="503300" cy="550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71" name="Group 71"/>
          <p:cNvGrpSpPr/>
          <p:nvPr/>
        </p:nvGrpSpPr>
        <p:grpSpPr>
          <a:xfrm rot="-10800000">
            <a:off x="9475545" y="1182706"/>
            <a:ext cx="1184005" cy="1141392"/>
            <a:chOff x="0" y="0"/>
            <a:chExt cx="503300" cy="5033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503300" cy="503300"/>
            </a:xfrm>
            <a:custGeom>
              <a:avLst/>
              <a:gdLst/>
              <a:ahLst/>
              <a:cxnLst/>
              <a:rect l="l" t="t" r="r" b="b"/>
              <a:pathLst>
                <a:path w="503300" h="503300">
                  <a:moveTo>
                    <a:pt x="0" y="0"/>
                  </a:moveTo>
                  <a:lnTo>
                    <a:pt x="503300" y="0"/>
                  </a:lnTo>
                  <a:lnTo>
                    <a:pt x="503300" y="503300"/>
                  </a:lnTo>
                  <a:lnTo>
                    <a:pt x="0" y="503300"/>
                  </a:lnTo>
                  <a:close/>
                </a:path>
              </a:pathLst>
            </a:custGeom>
            <a:solidFill>
              <a:srgbClr val="E3641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-47625"/>
              <a:ext cx="503300" cy="550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74" name="Group 74"/>
          <p:cNvGrpSpPr/>
          <p:nvPr/>
        </p:nvGrpSpPr>
        <p:grpSpPr>
          <a:xfrm rot="-5400000">
            <a:off x="9063235" y="6206772"/>
            <a:ext cx="478285" cy="434121"/>
            <a:chOff x="0" y="0"/>
            <a:chExt cx="812800" cy="7112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77" name="Group 77"/>
          <p:cNvGrpSpPr/>
          <p:nvPr/>
        </p:nvGrpSpPr>
        <p:grpSpPr>
          <a:xfrm rot="-5400000">
            <a:off x="9063235" y="5544408"/>
            <a:ext cx="478285" cy="434121"/>
            <a:chOff x="0" y="0"/>
            <a:chExt cx="812800" cy="71120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0" name="Group 80"/>
          <p:cNvGrpSpPr/>
          <p:nvPr/>
        </p:nvGrpSpPr>
        <p:grpSpPr>
          <a:xfrm rot="-10800000">
            <a:off x="6049078" y="5601321"/>
            <a:ext cx="3760674" cy="982095"/>
            <a:chOff x="0" y="0"/>
            <a:chExt cx="1598597" cy="433058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1598597" cy="433058"/>
            </a:xfrm>
            <a:custGeom>
              <a:avLst/>
              <a:gdLst/>
              <a:ahLst/>
              <a:cxnLst/>
              <a:rect l="l" t="t" r="r" b="b"/>
              <a:pathLst>
                <a:path w="1598597" h="433058">
                  <a:moveTo>
                    <a:pt x="0" y="0"/>
                  </a:moveTo>
                  <a:lnTo>
                    <a:pt x="1598597" y="0"/>
                  </a:lnTo>
                  <a:lnTo>
                    <a:pt x="1598597" y="433058"/>
                  </a:lnTo>
                  <a:lnTo>
                    <a:pt x="0" y="433058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-47625"/>
              <a:ext cx="1598597" cy="4806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3" name="Group 83"/>
          <p:cNvGrpSpPr/>
          <p:nvPr/>
        </p:nvGrpSpPr>
        <p:grpSpPr>
          <a:xfrm rot="-10800000">
            <a:off x="9475545" y="5521584"/>
            <a:ext cx="1184005" cy="1141392"/>
            <a:chOff x="0" y="0"/>
            <a:chExt cx="503300" cy="503300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503300" cy="503300"/>
            </a:xfrm>
            <a:custGeom>
              <a:avLst/>
              <a:gdLst/>
              <a:ahLst/>
              <a:cxnLst/>
              <a:rect l="l" t="t" r="r" b="b"/>
              <a:pathLst>
                <a:path w="503300" h="503300">
                  <a:moveTo>
                    <a:pt x="0" y="0"/>
                  </a:moveTo>
                  <a:lnTo>
                    <a:pt x="503300" y="0"/>
                  </a:lnTo>
                  <a:lnTo>
                    <a:pt x="503300" y="503300"/>
                  </a:lnTo>
                  <a:lnTo>
                    <a:pt x="0" y="503300"/>
                  </a:lnTo>
                  <a:close/>
                </a:path>
              </a:pathLst>
            </a:custGeom>
            <a:solidFill>
              <a:srgbClr val="FFC6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0" y="-47625"/>
              <a:ext cx="503300" cy="550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6" name="Group 86"/>
          <p:cNvGrpSpPr/>
          <p:nvPr/>
        </p:nvGrpSpPr>
        <p:grpSpPr>
          <a:xfrm rot="5400000">
            <a:off x="2634391" y="5544409"/>
            <a:ext cx="478283" cy="434123"/>
            <a:chOff x="0" y="0"/>
            <a:chExt cx="812800" cy="71120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9" name="Group 89"/>
          <p:cNvGrpSpPr/>
          <p:nvPr/>
        </p:nvGrpSpPr>
        <p:grpSpPr>
          <a:xfrm rot="5400000">
            <a:off x="2634391" y="6206773"/>
            <a:ext cx="478283" cy="434123"/>
            <a:chOff x="0" y="0"/>
            <a:chExt cx="812800" cy="711200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E93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2242839" y="5601322"/>
            <a:ext cx="3760674" cy="982095"/>
            <a:chOff x="0" y="0"/>
            <a:chExt cx="1598597" cy="433058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1598597" cy="433058"/>
            </a:xfrm>
            <a:custGeom>
              <a:avLst/>
              <a:gdLst/>
              <a:ahLst/>
              <a:cxnLst/>
              <a:rect l="l" t="t" r="r" b="b"/>
              <a:pathLst>
                <a:path w="1598597" h="433058">
                  <a:moveTo>
                    <a:pt x="0" y="0"/>
                  </a:moveTo>
                  <a:lnTo>
                    <a:pt x="1598597" y="0"/>
                  </a:lnTo>
                  <a:lnTo>
                    <a:pt x="1598597" y="433058"/>
                  </a:lnTo>
                  <a:lnTo>
                    <a:pt x="0" y="433058"/>
                  </a:ln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0" y="-47625"/>
              <a:ext cx="1598597" cy="4806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1488558" y="5521585"/>
            <a:ext cx="1184005" cy="1141392"/>
            <a:chOff x="0" y="0"/>
            <a:chExt cx="503300" cy="503300"/>
          </a:xfrm>
        </p:grpSpPr>
        <p:sp>
          <p:nvSpPr>
            <p:cNvPr id="96" name="Freeform 96"/>
            <p:cNvSpPr/>
            <p:nvPr/>
          </p:nvSpPr>
          <p:spPr>
            <a:xfrm>
              <a:off x="0" y="0"/>
              <a:ext cx="503300" cy="503300"/>
            </a:xfrm>
            <a:custGeom>
              <a:avLst/>
              <a:gdLst/>
              <a:ahLst/>
              <a:cxnLst/>
              <a:rect l="l" t="t" r="r" b="b"/>
              <a:pathLst>
                <a:path w="503300" h="503300">
                  <a:moveTo>
                    <a:pt x="0" y="0"/>
                  </a:moveTo>
                  <a:lnTo>
                    <a:pt x="503300" y="0"/>
                  </a:lnTo>
                  <a:lnTo>
                    <a:pt x="503300" y="503300"/>
                  </a:lnTo>
                  <a:lnTo>
                    <a:pt x="0" y="503300"/>
                  </a:lnTo>
                  <a:close/>
                </a:path>
              </a:pathLst>
            </a:custGeom>
            <a:solidFill>
              <a:srgbClr val="5C5C6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7" name="TextBox 97"/>
            <p:cNvSpPr txBox="1"/>
            <p:nvPr/>
          </p:nvSpPr>
          <p:spPr>
            <a:xfrm>
              <a:off x="0" y="-47625"/>
              <a:ext cx="503300" cy="550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98" name="Freeform 98"/>
          <p:cNvSpPr/>
          <p:nvPr/>
        </p:nvSpPr>
        <p:spPr>
          <a:xfrm>
            <a:off x="1688655" y="1389159"/>
            <a:ext cx="798115" cy="769390"/>
          </a:xfrm>
          <a:custGeom>
            <a:avLst/>
            <a:gdLst/>
            <a:ahLst/>
            <a:cxnLst/>
            <a:rect l="l" t="t" r="r" b="b"/>
            <a:pathLst>
              <a:path w="1152792" h="1152792">
                <a:moveTo>
                  <a:pt x="0" y="0"/>
                </a:moveTo>
                <a:lnTo>
                  <a:pt x="1152792" y="0"/>
                </a:lnTo>
                <a:lnTo>
                  <a:pt x="1152792" y="1152792"/>
                </a:lnTo>
                <a:lnTo>
                  <a:pt x="0" y="1152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9" name="Freeform 99"/>
          <p:cNvSpPr/>
          <p:nvPr/>
        </p:nvSpPr>
        <p:spPr>
          <a:xfrm>
            <a:off x="1663685" y="2802870"/>
            <a:ext cx="846271" cy="795418"/>
          </a:xfrm>
          <a:custGeom>
            <a:avLst/>
            <a:gdLst/>
            <a:ahLst/>
            <a:cxnLst/>
            <a:rect l="l" t="t" r="r" b="b"/>
            <a:pathLst>
              <a:path w="1222349" h="1191790">
                <a:moveTo>
                  <a:pt x="0" y="0"/>
                </a:moveTo>
                <a:lnTo>
                  <a:pt x="1222349" y="0"/>
                </a:lnTo>
                <a:lnTo>
                  <a:pt x="1222349" y="1191791"/>
                </a:lnTo>
                <a:lnTo>
                  <a:pt x="0" y="1191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0" name="Freeform 100"/>
          <p:cNvSpPr/>
          <p:nvPr/>
        </p:nvSpPr>
        <p:spPr>
          <a:xfrm>
            <a:off x="1622002" y="4234898"/>
            <a:ext cx="926658" cy="895546"/>
          </a:xfrm>
          <a:custGeom>
            <a:avLst/>
            <a:gdLst/>
            <a:ahLst/>
            <a:cxnLst/>
            <a:rect l="l" t="t" r="r" b="b"/>
            <a:pathLst>
              <a:path w="1338459" h="1341813">
                <a:moveTo>
                  <a:pt x="0" y="0"/>
                </a:moveTo>
                <a:lnTo>
                  <a:pt x="1338458" y="0"/>
                </a:lnTo>
                <a:lnTo>
                  <a:pt x="1338458" y="1341814"/>
                </a:lnTo>
                <a:lnTo>
                  <a:pt x="0" y="1341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1" name="Freeform 101"/>
          <p:cNvSpPr/>
          <p:nvPr/>
        </p:nvSpPr>
        <p:spPr>
          <a:xfrm>
            <a:off x="1564661" y="5682496"/>
            <a:ext cx="1037242" cy="819928"/>
          </a:xfrm>
          <a:custGeom>
            <a:avLst/>
            <a:gdLst/>
            <a:ahLst/>
            <a:cxnLst/>
            <a:rect l="l" t="t" r="r" b="b"/>
            <a:pathLst>
              <a:path w="1498187" h="1228514">
                <a:moveTo>
                  <a:pt x="0" y="0"/>
                </a:moveTo>
                <a:lnTo>
                  <a:pt x="1498188" y="0"/>
                </a:lnTo>
                <a:lnTo>
                  <a:pt x="1498188" y="1228514"/>
                </a:lnTo>
                <a:lnTo>
                  <a:pt x="0" y="12285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2" name="Freeform 102"/>
          <p:cNvSpPr/>
          <p:nvPr/>
        </p:nvSpPr>
        <p:spPr>
          <a:xfrm>
            <a:off x="9596465" y="1295232"/>
            <a:ext cx="950811" cy="916591"/>
          </a:xfrm>
          <a:custGeom>
            <a:avLst/>
            <a:gdLst/>
            <a:ahLst/>
            <a:cxnLst/>
            <a:rect l="l" t="t" r="r" b="b"/>
            <a:pathLst>
              <a:path w="1373346" h="1373346">
                <a:moveTo>
                  <a:pt x="0" y="0"/>
                </a:moveTo>
                <a:lnTo>
                  <a:pt x="1373346" y="0"/>
                </a:lnTo>
                <a:lnTo>
                  <a:pt x="1373346" y="1373346"/>
                </a:lnTo>
                <a:lnTo>
                  <a:pt x="0" y="1373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3" name="Freeform 103"/>
          <p:cNvSpPr/>
          <p:nvPr/>
        </p:nvSpPr>
        <p:spPr>
          <a:xfrm>
            <a:off x="9704382" y="2802910"/>
            <a:ext cx="742694" cy="758933"/>
          </a:xfrm>
          <a:custGeom>
            <a:avLst/>
            <a:gdLst/>
            <a:ahLst/>
            <a:cxnLst/>
            <a:rect l="l" t="t" r="r" b="b"/>
            <a:pathLst>
              <a:path w="1072743" h="1137124">
                <a:moveTo>
                  <a:pt x="0" y="0"/>
                </a:moveTo>
                <a:lnTo>
                  <a:pt x="1072743" y="0"/>
                </a:lnTo>
                <a:lnTo>
                  <a:pt x="1072743" y="1137124"/>
                </a:lnTo>
                <a:lnTo>
                  <a:pt x="0" y="11371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4" name="Freeform 104"/>
          <p:cNvSpPr/>
          <p:nvPr/>
        </p:nvSpPr>
        <p:spPr>
          <a:xfrm>
            <a:off x="9611552" y="4234447"/>
            <a:ext cx="941102" cy="877747"/>
          </a:xfrm>
          <a:custGeom>
            <a:avLst/>
            <a:gdLst/>
            <a:ahLst/>
            <a:cxnLst/>
            <a:rect l="l" t="t" r="r" b="b"/>
            <a:pathLst>
              <a:path w="1359323" h="1315145">
                <a:moveTo>
                  <a:pt x="0" y="0"/>
                </a:moveTo>
                <a:lnTo>
                  <a:pt x="1359324" y="0"/>
                </a:lnTo>
                <a:lnTo>
                  <a:pt x="1359324" y="1315146"/>
                </a:lnTo>
                <a:lnTo>
                  <a:pt x="0" y="13151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5" name="Freeform 105"/>
          <p:cNvSpPr/>
          <p:nvPr/>
        </p:nvSpPr>
        <p:spPr>
          <a:xfrm>
            <a:off x="9610700" y="5674249"/>
            <a:ext cx="964025" cy="906096"/>
          </a:xfrm>
          <a:custGeom>
            <a:avLst/>
            <a:gdLst/>
            <a:ahLst/>
            <a:cxnLst/>
            <a:rect l="l" t="t" r="r" b="b"/>
            <a:pathLst>
              <a:path w="1392432" h="1357621">
                <a:moveTo>
                  <a:pt x="0" y="0"/>
                </a:moveTo>
                <a:lnTo>
                  <a:pt x="1392432" y="0"/>
                </a:lnTo>
                <a:lnTo>
                  <a:pt x="1392432" y="1357621"/>
                </a:lnTo>
                <a:lnTo>
                  <a:pt x="0" y="135762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6" name="TextBox 106"/>
          <p:cNvSpPr txBox="1"/>
          <p:nvPr/>
        </p:nvSpPr>
        <p:spPr>
          <a:xfrm>
            <a:off x="752479" y="434488"/>
            <a:ext cx="10687041" cy="74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Proxima Nova Bold"/>
              </a:rPr>
              <a:t>ELEMENTS OF A GOOD AGREEMENT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2996811" y="1678525"/>
            <a:ext cx="2529838" cy="282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78"/>
              </a:lnSpc>
            </a:pPr>
            <a:r>
              <a:rPr lang="en-US" sz="1898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Compensation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6571571" y="1432443"/>
            <a:ext cx="2529838" cy="577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78"/>
              </a:lnSpc>
            </a:pPr>
            <a:r>
              <a:rPr lang="en-US" sz="1898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Protection of  Cultural Heritage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2996811" y="2889177"/>
            <a:ext cx="2529838" cy="577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78"/>
              </a:lnSpc>
            </a:pPr>
            <a:r>
              <a:rPr lang="en-US" sz="1898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Employment and Job Training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6318949" y="2812303"/>
            <a:ext cx="2781924" cy="808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118"/>
              </a:lnSpc>
            </a:pPr>
            <a:r>
              <a:rPr lang="en-US" sz="1765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Avoidance or reduction in negative environmental  impacts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2996811" y="4346240"/>
            <a:ext cx="2529838" cy="282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78"/>
              </a:lnSpc>
            </a:pPr>
            <a:r>
              <a:rPr lang="en-US" sz="1898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Business contracts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6571571" y="4228144"/>
            <a:ext cx="2529838" cy="835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198"/>
              </a:lnSpc>
            </a:pPr>
            <a:r>
              <a:rPr lang="en-US" sz="1831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Role in agreement compliance monitoring and corrective action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2996811" y="5791153"/>
            <a:ext cx="2529838" cy="282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78"/>
              </a:lnSpc>
            </a:pPr>
            <a:r>
              <a:rPr lang="en-US" sz="1898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Land Tenure Security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6571571" y="5661585"/>
            <a:ext cx="2529838" cy="87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78"/>
              </a:lnSpc>
            </a:pPr>
            <a:r>
              <a:rPr lang="en-US" sz="1898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Access to health, education, housing services</a:t>
            </a:r>
          </a:p>
        </p:txBody>
      </p:sp>
      <p:pic>
        <p:nvPicPr>
          <p:cNvPr id="115" name="Google Shape;207;p33">
            <a:extLst>
              <a:ext uri="{FF2B5EF4-FFF2-40B4-BE49-F238E27FC236}">
                <a16:creationId xmlns:a16="http://schemas.microsoft.com/office/drawing/2014/main" id="{8DB20BC3-EABB-D290-E8BD-D69464E45C4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092712" y="174848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43308605-B1EC-4F26-D399-70CB942C4B5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287" y="18893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061497" cy="6858000"/>
            <a:chOff x="0" y="0"/>
            <a:chExt cx="614365" cy="10373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4365" cy="1037381"/>
            </a:xfrm>
            <a:custGeom>
              <a:avLst/>
              <a:gdLst/>
              <a:ahLst/>
              <a:cxnLst/>
              <a:rect l="l" t="t" r="r" b="b"/>
              <a:pathLst>
                <a:path w="614365" h="1037381">
                  <a:moveTo>
                    <a:pt x="0" y="0"/>
                  </a:moveTo>
                  <a:lnTo>
                    <a:pt x="614365" y="0"/>
                  </a:lnTo>
                  <a:lnTo>
                    <a:pt x="614365" y="1037381"/>
                  </a:lnTo>
                  <a:lnTo>
                    <a:pt x="0" y="1037381"/>
                  </a:lnTo>
                  <a:close/>
                </a:path>
              </a:pathLst>
            </a:custGeom>
            <a:blipFill>
              <a:blip r:embed="rId2"/>
              <a:stretch>
                <a:fillRect l="-100092" r="-100092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281470" y="2068613"/>
            <a:ext cx="7707330" cy="3436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83" lvl="1" indent="-259092">
              <a:lnSpc>
                <a:spcPts val="3023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Good agreements should include a component to work in the steps under which, review and re-negotiation of the agreement can take place. Before </a:t>
            </a:r>
            <a:r>
              <a:rPr lang="en-US" sz="2399" dirty="0" err="1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finalising</a:t>
            </a:r>
            <a:r>
              <a:rPr lang="en-US" sz="2399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 the agreement, communities should be sure it:</a:t>
            </a:r>
          </a:p>
          <a:p>
            <a:pPr marL="1036365" lvl="2" indent="-345455">
              <a:lnSpc>
                <a:spcPts val="3023"/>
              </a:lnSpc>
              <a:buFont typeface="Arial"/>
              <a:buChar char="⚬"/>
            </a:pPr>
            <a:r>
              <a:rPr lang="en-US" sz="2399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Ensures there is funding set aside for the review. </a:t>
            </a:r>
          </a:p>
          <a:p>
            <a:pPr marL="1036365" lvl="2" indent="-345455">
              <a:lnSpc>
                <a:spcPts val="3023"/>
              </a:lnSpc>
              <a:buFont typeface="Arial"/>
              <a:buChar char="⚬"/>
            </a:pPr>
            <a:r>
              <a:rPr lang="en-US" sz="2399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Has a conduit for dispute resolution.</a:t>
            </a:r>
          </a:p>
          <a:p>
            <a:pPr marL="1036365" lvl="2" indent="-345455">
              <a:lnSpc>
                <a:spcPts val="3023"/>
              </a:lnSpc>
              <a:buFont typeface="Arial"/>
              <a:buChar char="⚬"/>
            </a:pPr>
            <a:r>
              <a:rPr lang="en-US" sz="2399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Specifies who is responsible for what in the review.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64130" y="1179330"/>
            <a:ext cx="7332749" cy="66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Proxima Nova Bold"/>
              </a:rPr>
              <a:t>RE-NEGOTIATING BAD AGREEMENTS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6718690"/>
            <a:ext cx="1464010" cy="13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(c)Marcelle Chan-A-Sue</a:t>
            </a:r>
          </a:p>
        </p:txBody>
      </p:sp>
      <p:pic>
        <p:nvPicPr>
          <p:cNvPr id="7" name="Google Shape;207;p33">
            <a:extLst>
              <a:ext uri="{FF2B5EF4-FFF2-40B4-BE49-F238E27FC236}">
                <a16:creationId xmlns:a16="http://schemas.microsoft.com/office/drawing/2014/main" id="{742256B9-509A-4690-189F-F6F896A6DD7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2739" y="225028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A8B77D-C146-6C8D-2273-F9B1B889D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470" y="207232"/>
            <a:ext cx="2429483" cy="7336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811F7E-4A7E-066E-C1F9-535DE476CCB2}"/>
              </a:ext>
            </a:extLst>
          </p:cNvPr>
          <p:cNvSpPr txBox="1"/>
          <p:nvPr/>
        </p:nvSpPr>
        <p:spPr>
          <a:xfrm>
            <a:off x="4823239" y="5865199"/>
            <a:ext cx="7165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Often, re-negotiating an agreement is not in the interest of the company (i.e. the agreement is in their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favour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). 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4959491" cy="6858000"/>
            <a:chOff x="0" y="0"/>
            <a:chExt cx="1152532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2532" cy="1593725"/>
            </a:xfrm>
            <a:custGeom>
              <a:avLst/>
              <a:gdLst/>
              <a:ahLst/>
              <a:cxnLst/>
              <a:rect l="l" t="t" r="r" b="b"/>
              <a:pathLst>
                <a:path w="1152532" h="1593725">
                  <a:moveTo>
                    <a:pt x="0" y="0"/>
                  </a:moveTo>
                  <a:lnTo>
                    <a:pt x="1152532" y="0"/>
                  </a:lnTo>
                  <a:lnTo>
                    <a:pt x="1152532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28286" b="-2828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597921" y="3014310"/>
            <a:ext cx="5909540" cy="392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5002" lvl="1" indent="-237501">
              <a:lnSpc>
                <a:spcPts val="2771"/>
              </a:lnSpc>
              <a:buFont typeface="Arial"/>
              <a:buChar char="•"/>
            </a:pP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Corporate Policy mandated GRMs ​</a:t>
            </a:r>
          </a:p>
          <a:p>
            <a:pPr marL="475002" lvl="1" indent="-237501">
              <a:lnSpc>
                <a:spcPts val="2771"/>
              </a:lnSpc>
              <a:buFont typeface="Arial"/>
              <a:buChar char="•"/>
            </a:pP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Negotiated project impact –benefit agreement GRMs ​</a:t>
            </a:r>
          </a:p>
          <a:p>
            <a:pPr marL="475002" lvl="1" indent="-237501">
              <a:lnSpc>
                <a:spcPts val="2771"/>
              </a:lnSpc>
              <a:buFont typeface="Arial"/>
              <a:buChar char="•"/>
            </a:pP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Community driven grievance mechanisms</a:t>
            </a:r>
          </a:p>
          <a:p>
            <a:pPr marL="475002" lvl="1" indent="-237501">
              <a:lnSpc>
                <a:spcPts val="2771"/>
              </a:lnSpc>
              <a:buFont typeface="Arial"/>
              <a:buChar char="•"/>
            </a:pP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Traditional &amp; Customary dispute resolution systems​</a:t>
            </a:r>
          </a:p>
          <a:p>
            <a:pPr marL="950003" lvl="2" indent="-316668">
              <a:lnSpc>
                <a:spcPts val="2771"/>
              </a:lnSpc>
              <a:buFont typeface="Arial"/>
              <a:buChar char="⚬"/>
            </a:pP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Preferred option for many​</a:t>
            </a:r>
          </a:p>
          <a:p>
            <a:pPr marL="950003" lvl="2" indent="-316668">
              <a:lnSpc>
                <a:spcPts val="2771"/>
              </a:lnSpc>
              <a:buFont typeface="Arial"/>
              <a:buChar char="⚬"/>
            </a:pP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Viewed as most legitimate​</a:t>
            </a:r>
          </a:p>
          <a:p>
            <a:pPr marL="950003" lvl="2" indent="-316668">
              <a:lnSpc>
                <a:spcPts val="2771"/>
              </a:lnSpc>
              <a:buFont typeface="Arial"/>
              <a:buChar char="⚬"/>
            </a:pPr>
            <a:r>
              <a:rPr lang="en-US" sz="2199" dirty="0">
                <a:solidFill>
                  <a:srgbClr val="000000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Often faster results</a:t>
            </a:r>
          </a:p>
          <a:p>
            <a:pPr>
              <a:lnSpc>
                <a:spcPts val="2771"/>
              </a:lnSpc>
            </a:pPr>
            <a:endParaRPr lang="en-US" sz="2199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lnSpc>
                <a:spcPts val="2771"/>
              </a:lnSpc>
            </a:pPr>
            <a:endParaRPr lang="en-US" sz="2199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383618" y="1270830"/>
            <a:ext cx="6338145" cy="1309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Proxima Nova Bold"/>
              </a:rPr>
              <a:t>DISPUTE RESOLUTION AND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Proxima Nova Bold"/>
              </a:rPr>
              <a:t>GRIEVANCE REDRESS MECHANISM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6718690"/>
            <a:ext cx="1464010" cy="13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(c)Marcelle Chan-A-Sue</a:t>
            </a:r>
          </a:p>
        </p:txBody>
      </p:sp>
      <p:pic>
        <p:nvPicPr>
          <p:cNvPr id="7" name="Google Shape;207;p33">
            <a:extLst>
              <a:ext uri="{FF2B5EF4-FFF2-40B4-BE49-F238E27FC236}">
                <a16:creationId xmlns:a16="http://schemas.microsoft.com/office/drawing/2014/main" id="{08982274-F342-B6AD-BF1F-8F9B726FF7A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64125" y="210299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6A2933-090B-AB0A-21BB-879CD58F4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042" y="156503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2E1D4-B36E-4D19-E7A7-A82483686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DA0343B-325E-6C31-63A0-B998889BB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5" b="6405"/>
          <a:stretch/>
        </p:blipFill>
        <p:spPr>
          <a:xfrm>
            <a:off x="-100452" y="-277246"/>
            <a:ext cx="12292024" cy="7135246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9CEBBEA0-587B-B737-A065-82973BFE064A}"/>
              </a:ext>
            </a:extLst>
          </p:cNvPr>
          <p:cNvSpPr txBox="1"/>
          <p:nvPr/>
        </p:nvSpPr>
        <p:spPr>
          <a:xfrm>
            <a:off x="166974" y="2228493"/>
            <a:ext cx="11605915" cy="18132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algn="ctr">
              <a:spcBef>
                <a:spcPts val="70"/>
              </a:spcBef>
            </a:pPr>
            <a:r>
              <a:rPr lang="en-US" sz="5821" b="1" spc="-82" dirty="0">
                <a:solidFill>
                  <a:srgbClr val="FFFFFF"/>
                </a:solidFill>
                <a:latin typeface="Proxima Nova ExCn"/>
                <a:cs typeface="Proxima Nova ExCn"/>
              </a:rPr>
              <a:t>CASE STUDY </a:t>
            </a:r>
          </a:p>
          <a:p>
            <a:pPr marL="7701" algn="ctr">
              <a:spcBef>
                <a:spcPts val="70"/>
              </a:spcBef>
            </a:pPr>
            <a:r>
              <a:rPr lang="en-US" sz="5821" b="1" spc="-82" dirty="0">
                <a:solidFill>
                  <a:srgbClr val="FFFFFF"/>
                </a:solidFill>
                <a:latin typeface="Proxima Nova ExCn"/>
                <a:cs typeface="Proxima Nova ExCn"/>
              </a:rPr>
              <a:t>Karrau Village</a:t>
            </a:r>
            <a:endParaRPr sz="5821" b="1" dirty="0">
              <a:latin typeface="Proxima Nova ExCn"/>
              <a:cs typeface="Proxima Nova ExCn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8439B64B-2744-DB1B-A437-774F7CD3DCDA}"/>
              </a:ext>
            </a:extLst>
          </p:cNvPr>
          <p:cNvSpPr txBox="1"/>
          <p:nvPr/>
        </p:nvSpPr>
        <p:spPr>
          <a:xfrm>
            <a:off x="10460044" y="669768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48201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"/>
          <p:cNvSpPr txBox="1">
            <a:spLocks noGrp="1"/>
          </p:cNvSpPr>
          <p:nvPr>
            <p:ph type="title"/>
          </p:nvPr>
        </p:nvSpPr>
        <p:spPr>
          <a:xfrm>
            <a:off x="838199" y="852900"/>
            <a:ext cx="1118391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Welcome to the Phase 2 Webinar Series – Introductions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9" name="Google Shape;219;p3"/>
          <p:cNvSpPr txBox="1">
            <a:spLocks noGrp="1"/>
          </p:cNvSpPr>
          <p:nvPr>
            <p:ph type="body" idx="1"/>
          </p:nvPr>
        </p:nvSpPr>
        <p:spPr>
          <a:xfrm>
            <a:off x="1167245" y="2012750"/>
            <a:ext cx="9857509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3450" lvl="0" indent="-28345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Participant Introductions</a:t>
            </a:r>
            <a:endParaRPr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Let’s get to know each other!</a:t>
            </a:r>
            <a:b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Please share in the chat or open your microphone:</a:t>
            </a:r>
            <a:endParaRPr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endParaRPr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3450" lvl="0" indent="-283450" algn="l" rtl="0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Your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Name</a:t>
            </a:r>
            <a:endParaRPr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3450" lvl="0" indent="-283450" algn="l" rtl="0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Your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Country</a:t>
            </a:r>
            <a:endParaRPr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3450" lvl="0" indent="-283450" algn="l" rtl="0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Your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Role or Position</a:t>
            </a:r>
            <a:endParaRPr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3450" lvl="0" indent="-283450" algn="l" rtl="0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And one point you’d like to share (e.g., your interest in the topic, your expectations for the session, or a connection to ASGM)</a:t>
            </a:r>
            <a:endParaRPr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0" indent="0" algn="l" rtl="0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endParaRPr dirty="0"/>
          </a:p>
        </p:txBody>
      </p:sp>
      <p:pic>
        <p:nvPicPr>
          <p:cNvPr id="220" name="Google Shape;220;p3" descr="Picture 6"/>
          <p:cNvPicPr preferRelativeResize="0"/>
          <p:nvPr/>
        </p:nvPicPr>
        <p:blipFill rotWithShape="1">
          <a:blip r:embed="rId3">
            <a:alphaModFix amt="30231"/>
          </a:blip>
          <a:srcRect/>
          <a:stretch/>
        </p:blipFill>
        <p:spPr>
          <a:xfrm>
            <a:off x="10748594" y="5487470"/>
            <a:ext cx="1117440" cy="1117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9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</a:pPr>
            <a:r>
              <a:rPr lang="en-US"/>
              <a:t>Mini break</a:t>
            </a:r>
            <a:endParaRPr/>
          </a:p>
        </p:txBody>
      </p:sp>
      <p:sp>
        <p:nvSpPr>
          <p:cNvPr id="679" name="Google Shape;679;p39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</a:pPr>
            <a:r>
              <a:rPr lang="en-US"/>
              <a:t>5 minutes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0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</a:pPr>
            <a:r>
              <a:rPr lang="en-US" dirty="0"/>
              <a:t>Discussion</a:t>
            </a:r>
            <a:endParaRPr dirty="0"/>
          </a:p>
        </p:txBody>
      </p:sp>
      <p:sp>
        <p:nvSpPr>
          <p:cNvPr id="685" name="Google Shape;685;p40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57"/>
          <p:cNvSpPr txBox="1">
            <a:spLocks noGrp="1"/>
          </p:cNvSpPr>
          <p:nvPr>
            <p:ph type="title"/>
          </p:nvPr>
        </p:nvSpPr>
        <p:spPr>
          <a:xfrm>
            <a:off x="475355" y="3154680"/>
            <a:ext cx="301752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526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</a:pPr>
            <a:r>
              <a:rPr lang="en-US"/>
              <a:t>Thank you.</a:t>
            </a:r>
            <a:endParaRPr/>
          </a:p>
        </p:txBody>
      </p:sp>
      <p:pic>
        <p:nvPicPr>
          <p:cNvPr id="821" name="Google Shape;82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1824" y="4685702"/>
            <a:ext cx="1297850" cy="106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AC61CF1A-B621-4A8E-DB2B-A8BD489E6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795" y="1036795"/>
            <a:ext cx="5179269" cy="4834238"/>
          </a:xfr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A72CD5D3-7D2C-0A32-5EE9-C0D1D7F4D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505" y="1036795"/>
            <a:ext cx="5180264" cy="4834238"/>
          </a:xfrm>
          <a:prstGeom prst="rect">
            <a:avLst/>
          </a:prstGeom>
        </p:spPr>
      </p:pic>
      <p:pic>
        <p:nvPicPr>
          <p:cNvPr id="22" name="Picture 2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1F2A190-4D74-8635-C8D4-6F51D15F9E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210" y="1036795"/>
            <a:ext cx="5180264" cy="4834238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ED996F2-E872-6AB5-7145-9483D89A27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1036795"/>
            <a:ext cx="5180264" cy="4834238"/>
          </a:xfrm>
          <a:prstGeom prst="rect">
            <a:avLst/>
          </a:prstGeom>
        </p:spPr>
      </p:pic>
      <p:pic>
        <p:nvPicPr>
          <p:cNvPr id="5" name="Google Shape;207;p33">
            <a:extLst>
              <a:ext uri="{FF2B5EF4-FFF2-40B4-BE49-F238E27FC236}">
                <a16:creationId xmlns:a16="http://schemas.microsoft.com/office/drawing/2014/main" id="{A81E749F-E7DC-E451-D214-FB6AEE6AAA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37036" y="389370"/>
            <a:ext cx="1780291" cy="58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F2C5D0-5F5C-274D-D62C-167B0A773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124" y="289621"/>
            <a:ext cx="2252420" cy="6801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B9D90-5588-8F4E-70A4-3C63F84F5B78}"/>
              </a:ext>
            </a:extLst>
          </p:cNvPr>
          <p:cNvSpPr txBox="1"/>
          <p:nvPr/>
        </p:nvSpPr>
        <p:spPr>
          <a:xfrm>
            <a:off x="519713" y="2048759"/>
            <a:ext cx="3347437" cy="1015663"/>
          </a:xfrm>
          <a:prstGeom prst="rect">
            <a:avLst/>
          </a:prstGeom>
          <a:solidFill>
            <a:srgbClr val="357D57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Proxima Nova ExCn Medium" panose="020B0608030502060204" pitchFamily="34" charset="0"/>
              </a:rPr>
              <a:t>Area-based Conservation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Proxima Nova ExCn Medium" panose="020B0608030502060204" pitchFamily="34" charset="0"/>
              </a:rPr>
              <a:t>Building with Nature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Proxima Nova ExCn Medium" panose="020B0608030502060204" pitchFamily="34" charset="0"/>
              </a:rPr>
              <a:t>REDD+, Forest Carbon and other PES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FE295-D45B-14C0-FF66-9D6027C92EE8}"/>
              </a:ext>
            </a:extLst>
          </p:cNvPr>
          <p:cNvSpPr txBox="1"/>
          <p:nvPr/>
        </p:nvSpPr>
        <p:spPr>
          <a:xfrm>
            <a:off x="8940495" y="2051786"/>
            <a:ext cx="2417604" cy="1323439"/>
          </a:xfrm>
          <a:prstGeom prst="rect">
            <a:avLst/>
          </a:prstGeom>
          <a:solidFill>
            <a:srgbClr val="1A5EAB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Proxima Nova ExCn Medium" panose="020B0608030502060204" pitchFamily="34" charset="0"/>
              </a:rPr>
              <a:t>Sustainable Rupununi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Proxima Nova ExCn Medium" panose="020B0608030502060204" pitchFamily="34" charset="0"/>
              </a:rPr>
              <a:t>Sustainable Villages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Proxima Nova ExCn Medium" panose="020B0608030502060204" pitchFamily="34" charset="0"/>
              </a:rPr>
              <a:t>Sustainable Sectors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Proxima Nova ExCn Medium" panose="020B0608030502060204" pitchFamily="34" charset="0"/>
              </a:rPr>
              <a:t>Responsible Mining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0CBC63-D817-E287-BEA8-8094DC7A5CC8}"/>
              </a:ext>
            </a:extLst>
          </p:cNvPr>
          <p:cNvSpPr txBox="1"/>
          <p:nvPr/>
        </p:nvSpPr>
        <p:spPr>
          <a:xfrm>
            <a:off x="4588675" y="5740762"/>
            <a:ext cx="3898100" cy="964838"/>
          </a:xfrm>
          <a:prstGeom prst="rect">
            <a:avLst/>
          </a:prstGeom>
          <a:solidFill>
            <a:srgbClr val="E6673E"/>
          </a:solidFill>
          <a:effectLst>
            <a:softEdge rad="0"/>
          </a:effectLst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Proxima Nova ExCn Medium" panose="020B0608030502060204" pitchFamily="34" charset="0"/>
              </a:rPr>
              <a:t>Stronger Partners for Lasting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Proxima Nova ExCn Medium" panose="020B0608030502060204" pitchFamily="34" charset="0"/>
              </a:rPr>
              <a:t>Working Together for a Sustainable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Proxima Nova ExCn Medium" panose="020B0608030502060204" pitchFamily="34" charset="0"/>
              </a:rPr>
              <a:t>Information for Improved Decision</a:t>
            </a:r>
          </a:p>
        </p:txBody>
      </p:sp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D268AEB3-8620-7757-4802-CADEFC495B5A}"/>
              </a:ext>
            </a:extLst>
          </p:cNvPr>
          <p:cNvSpPr/>
          <p:nvPr/>
        </p:nvSpPr>
        <p:spPr>
          <a:xfrm>
            <a:off x="5083597" y="508107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Roboto Black"/>
              </a:rPr>
              <a:t>Who We Are</a:t>
            </a:r>
            <a:endParaRPr sz="4800" b="1" spc="-150" dirty="0">
              <a:solidFill>
                <a:schemeClr val="tx1">
                  <a:lumMod val="65000"/>
                  <a:lumOff val="35000"/>
                </a:schemeClr>
              </a:solidFill>
              <a:latin typeface="Proxima Nova ExCn"/>
              <a:cs typeface="Arial"/>
              <a:sym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79066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5A14418E-1848-33CF-C060-E3FA909B6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0254B9B8-B02E-D502-D925-B80A5E8ACC5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D09BD-4286-1A9B-CD29-8E678FB1F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3" name="Google Shape;271;p38">
            <a:extLst>
              <a:ext uri="{FF2B5EF4-FFF2-40B4-BE49-F238E27FC236}">
                <a16:creationId xmlns:a16="http://schemas.microsoft.com/office/drawing/2014/main" id="{F28B931C-4CAD-21FD-C144-97664E430AE1}"/>
              </a:ext>
            </a:extLst>
          </p:cNvPr>
          <p:cNvSpPr txBox="1"/>
          <p:nvPr/>
        </p:nvSpPr>
        <p:spPr>
          <a:xfrm>
            <a:off x="2379231" y="1233913"/>
            <a:ext cx="10342193" cy="557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&amp; Objectives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 RMI (Responsible Mining Initiative)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 CI Guyana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FPIC: Beyond the Checkbox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legal &amp; moral right, not just a formality.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Imbalances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Companies/governments often have more resources &amp; influence.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Meaningful Participation =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Communities need support, time, info, and capacity to engage.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Transparent Information Sharing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accessible, culturally relevant communication.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Inclusive Agreements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all voices (women, youth, elders) are included.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 of Getting It Wrong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Legal, reputational, and community trust consequences.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Practice Case Studies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examples from RMI and CI Guyana showing what works.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633E78-52B7-9647-C477-388389C120A0}"/>
              </a:ext>
            </a:extLst>
          </p:cNvPr>
          <p:cNvSpPr txBox="1"/>
          <p:nvPr/>
        </p:nvSpPr>
        <p:spPr>
          <a:xfrm>
            <a:off x="620486" y="1775018"/>
            <a:ext cx="1109684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</a:rPr>
              <a:t>What is Responsible Mining?</a:t>
            </a:r>
          </a:p>
          <a:p>
            <a:pPr algn="just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mining is commonly defined as mining that involves and respects all stakeholders,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minimises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takes account of its environmental impact, and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prioritises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fair division of economic and financial benefits. There is a strong focus on stakeholder engagement, involving governments and the affected communities.</a:t>
            </a:r>
          </a:p>
          <a:p>
            <a:pPr algn="just"/>
            <a:endParaRPr lang="en-US" sz="2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3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</a:rPr>
              <a:t>Responsible Mining Initiative (RMI)</a:t>
            </a:r>
          </a:p>
          <a:p>
            <a:pPr algn="just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foster greater responsibility and sustainability in Guyana’s Artisanal Small-scale Gold Mining sector by reducing the negative effects of the sector – impacts on forests and the use of mercury – and improving productivity and profitability.</a:t>
            </a:r>
          </a:p>
          <a:p>
            <a:pPr marL="457200" indent="-457200">
              <a:buFont typeface="+mj-lt"/>
              <a:buAutoNum type="arabicPeriod"/>
            </a:pPr>
            <a:endParaRPr lang="en-US" sz="44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4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9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01169B56-37B7-885C-45F4-203729443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0C6453A3-8AB6-D001-1C33-CE5B63C14DF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1B237B-041C-0F67-E080-0CBC2FB3C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3" name="Google Shape;271;p38">
            <a:extLst>
              <a:ext uri="{FF2B5EF4-FFF2-40B4-BE49-F238E27FC236}">
                <a16:creationId xmlns:a16="http://schemas.microsoft.com/office/drawing/2014/main" id="{6222887F-3378-21EB-0A32-7FB07BE6F836}"/>
              </a:ext>
            </a:extLst>
          </p:cNvPr>
          <p:cNvSpPr txBox="1"/>
          <p:nvPr/>
        </p:nvSpPr>
        <p:spPr>
          <a:xfrm>
            <a:off x="2379231" y="1233913"/>
            <a:ext cx="10342193" cy="557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&amp; Objectives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 RMI (Responsible Mining Initiative)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 CI Guyana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FPIC: Beyond the Checkbox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legal &amp; moral right, not just a formality.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Imbalances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Companies/governments often have more resources &amp; influence.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Meaningful Participation =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Communities need support, time, info, and capacity to engage.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Transparent Information Sharing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accessible, culturally relevant communication.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Inclusive Agreements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all voices (women, youth, elders) are included.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 of Getting It Wrong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Legal, reputational, and community trust consequences.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Practice Case Studies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examples from RMI and CI Guyana showing what works.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54D191-D214-5B52-6833-F94725830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92" y="1023602"/>
            <a:ext cx="10751295" cy="56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87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FBAE7-8090-2D9E-7BAD-34D53A2BF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00F7029-8822-5611-93D4-3BA9F05AB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" r="1549"/>
          <a:stretch/>
        </p:blipFill>
        <p:spPr>
          <a:xfrm>
            <a:off x="-100452" y="-277246"/>
            <a:ext cx="12292024" cy="7135246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1E1E18A5-06A7-97DF-3E73-B20C40295D55}"/>
              </a:ext>
            </a:extLst>
          </p:cNvPr>
          <p:cNvSpPr txBox="1"/>
          <p:nvPr/>
        </p:nvSpPr>
        <p:spPr>
          <a:xfrm>
            <a:off x="-279893" y="2757870"/>
            <a:ext cx="11605915" cy="904701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algn="ctr">
              <a:spcBef>
                <a:spcPts val="70"/>
              </a:spcBef>
            </a:pPr>
            <a:r>
              <a:rPr lang="en-US" sz="5821" b="1" spc="-82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Proxima Nova ExCn"/>
                <a:cs typeface="Proxima Nova ExCn"/>
              </a:rPr>
              <a:t>Why Negotiations Matter</a:t>
            </a: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890310E8-3842-E629-C043-B120698D319E}"/>
              </a:ext>
            </a:extLst>
          </p:cNvPr>
          <p:cNvSpPr txBox="1"/>
          <p:nvPr/>
        </p:nvSpPr>
        <p:spPr>
          <a:xfrm>
            <a:off x="10460044" y="669768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06492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1EBE848B-7A99-5881-1F41-48BE70BBC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58F66A5F-2C31-4052-CFE6-4162FF00B70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597D9E-8FEB-05E8-6D6E-743A7D0D5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5573A392-CC21-0142-25A1-98706541F3DC}"/>
              </a:ext>
            </a:extLst>
          </p:cNvPr>
          <p:cNvSpPr/>
          <p:nvPr/>
        </p:nvSpPr>
        <p:spPr>
          <a:xfrm>
            <a:off x="2552872" y="903042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Roboto Black"/>
              </a:rPr>
              <a:t>Why Good Faith Negotiations Matter</a:t>
            </a: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1D01D0BB-5AB2-0420-EC03-3C485D6B66AF}"/>
              </a:ext>
            </a:extLst>
          </p:cNvPr>
          <p:cNvSpPr txBox="1"/>
          <p:nvPr/>
        </p:nvSpPr>
        <p:spPr>
          <a:xfrm>
            <a:off x="9930846" y="663395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  <p:grpSp>
        <p:nvGrpSpPr>
          <p:cNvPr id="20" name="Google Shape;10209;p43">
            <a:extLst>
              <a:ext uri="{FF2B5EF4-FFF2-40B4-BE49-F238E27FC236}">
                <a16:creationId xmlns:a16="http://schemas.microsoft.com/office/drawing/2014/main" id="{43CC4C43-73D5-62BF-7E8C-8F65AD03EA1D}"/>
              </a:ext>
            </a:extLst>
          </p:cNvPr>
          <p:cNvGrpSpPr/>
          <p:nvPr/>
        </p:nvGrpSpPr>
        <p:grpSpPr>
          <a:xfrm>
            <a:off x="9725805" y="2867112"/>
            <a:ext cx="777640" cy="768135"/>
            <a:chOff x="583100" y="3982600"/>
            <a:chExt cx="296175" cy="296175"/>
          </a:xfrm>
          <a:solidFill>
            <a:srgbClr val="00B0F0"/>
          </a:solidFill>
        </p:grpSpPr>
        <p:sp>
          <p:nvSpPr>
            <p:cNvPr id="21" name="Google Shape;10210;p43">
              <a:extLst>
                <a:ext uri="{FF2B5EF4-FFF2-40B4-BE49-F238E27FC236}">
                  <a16:creationId xmlns:a16="http://schemas.microsoft.com/office/drawing/2014/main" id="{B281EFB6-7C98-3BC3-0898-B8291AC77F09}"/>
                </a:ext>
              </a:extLst>
            </p:cNvPr>
            <p:cNvSpPr/>
            <p:nvPr/>
          </p:nvSpPr>
          <p:spPr>
            <a:xfrm>
              <a:off x="694925" y="3982600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211;p43">
              <a:extLst>
                <a:ext uri="{FF2B5EF4-FFF2-40B4-BE49-F238E27FC236}">
                  <a16:creationId xmlns:a16="http://schemas.microsoft.com/office/drawing/2014/main" id="{5CBE27B9-0213-3796-CD54-383503876516}"/>
                </a:ext>
              </a:extLst>
            </p:cNvPr>
            <p:cNvSpPr/>
            <p:nvPr/>
          </p:nvSpPr>
          <p:spPr>
            <a:xfrm>
              <a:off x="609075" y="4139350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212;p43">
              <a:extLst>
                <a:ext uri="{FF2B5EF4-FFF2-40B4-BE49-F238E27FC236}">
                  <a16:creationId xmlns:a16="http://schemas.microsoft.com/office/drawing/2014/main" id="{669BFCFE-2B6E-EA25-ACE7-3A3BFB8F3A47}"/>
                </a:ext>
              </a:extLst>
            </p:cNvPr>
            <p:cNvSpPr/>
            <p:nvPr/>
          </p:nvSpPr>
          <p:spPr>
            <a:xfrm>
              <a:off x="783925" y="41401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213;p43">
              <a:extLst>
                <a:ext uri="{FF2B5EF4-FFF2-40B4-BE49-F238E27FC236}">
                  <a16:creationId xmlns:a16="http://schemas.microsoft.com/office/drawing/2014/main" id="{7B39E775-F187-9E21-70BD-E1FE8135F22C}"/>
                </a:ext>
              </a:extLst>
            </p:cNvPr>
            <p:cNvSpPr/>
            <p:nvPr/>
          </p:nvSpPr>
          <p:spPr>
            <a:xfrm>
              <a:off x="583100" y="4207075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214;p43">
              <a:extLst>
                <a:ext uri="{FF2B5EF4-FFF2-40B4-BE49-F238E27FC236}">
                  <a16:creationId xmlns:a16="http://schemas.microsoft.com/office/drawing/2014/main" id="{484B2382-A56D-98E0-BC9F-86E82F97CEFC}"/>
                </a:ext>
              </a:extLst>
            </p:cNvPr>
            <p:cNvSpPr/>
            <p:nvPr/>
          </p:nvSpPr>
          <p:spPr>
            <a:xfrm>
              <a:off x="669725" y="4049550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215;p43">
              <a:extLst>
                <a:ext uri="{FF2B5EF4-FFF2-40B4-BE49-F238E27FC236}">
                  <a16:creationId xmlns:a16="http://schemas.microsoft.com/office/drawing/2014/main" id="{66830C08-76F4-84D7-3F7F-5807557BC575}"/>
                </a:ext>
              </a:extLst>
            </p:cNvPr>
            <p:cNvSpPr/>
            <p:nvPr/>
          </p:nvSpPr>
          <p:spPr>
            <a:xfrm>
              <a:off x="757150" y="42070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216;p43">
              <a:extLst>
                <a:ext uri="{FF2B5EF4-FFF2-40B4-BE49-F238E27FC236}">
                  <a16:creationId xmlns:a16="http://schemas.microsoft.com/office/drawing/2014/main" id="{3DF06CA7-914B-4CC4-2C38-4679A72157E9}"/>
                </a:ext>
              </a:extLst>
            </p:cNvPr>
            <p:cNvSpPr/>
            <p:nvPr/>
          </p:nvSpPr>
          <p:spPr>
            <a:xfrm>
              <a:off x="691775" y="4139350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612F2EA-CEC9-B9F7-07DE-3D638C4C3194}"/>
              </a:ext>
            </a:extLst>
          </p:cNvPr>
          <p:cNvSpPr txBox="1"/>
          <p:nvPr/>
        </p:nvSpPr>
        <p:spPr>
          <a:xfrm>
            <a:off x="8714745" y="3781550"/>
            <a:ext cx="312237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Community Trust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resentment and resistance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Conflict, protests, and breakdown of relationships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Harder to work in the area again in the future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9EE07A-81ED-0B26-A179-65826E7F6E08}"/>
              </a:ext>
            </a:extLst>
          </p:cNvPr>
          <p:cNvSpPr txBox="1"/>
          <p:nvPr/>
        </p:nvSpPr>
        <p:spPr>
          <a:xfrm>
            <a:off x="107358" y="5827316"/>
            <a:ext cx="117297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Respecting FPIC and engaging communities properly isn't just the right thing to do:</a:t>
            </a:r>
          </a:p>
          <a:p>
            <a:pPr algn="ctr"/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smart risk management</a:t>
            </a:r>
            <a:endParaRPr lang="en-US" b="1" dirty="0">
              <a:solidFill>
                <a:srgbClr val="0070C0"/>
              </a:solidFill>
            </a:endParaRPr>
          </a:p>
        </p:txBody>
      </p:sp>
      <p:grpSp>
        <p:nvGrpSpPr>
          <p:cNvPr id="39" name="Google Shape;8149;p38">
            <a:extLst>
              <a:ext uri="{FF2B5EF4-FFF2-40B4-BE49-F238E27FC236}">
                <a16:creationId xmlns:a16="http://schemas.microsoft.com/office/drawing/2014/main" id="{E2A11B2F-A912-805A-74AF-B3D395ADD183}"/>
              </a:ext>
            </a:extLst>
          </p:cNvPr>
          <p:cNvGrpSpPr/>
          <p:nvPr/>
        </p:nvGrpSpPr>
        <p:grpSpPr>
          <a:xfrm>
            <a:off x="4056389" y="2896952"/>
            <a:ext cx="782319" cy="718633"/>
            <a:chOff x="-31809525" y="3192625"/>
            <a:chExt cx="290650" cy="292875"/>
          </a:xfrm>
          <a:solidFill>
            <a:schemeClr val="accent6"/>
          </a:solidFill>
        </p:grpSpPr>
        <p:sp>
          <p:nvSpPr>
            <p:cNvPr id="40" name="Google Shape;8150;p38">
              <a:extLst>
                <a:ext uri="{FF2B5EF4-FFF2-40B4-BE49-F238E27FC236}">
                  <a16:creationId xmlns:a16="http://schemas.microsoft.com/office/drawing/2014/main" id="{9F2A4F2C-67E1-E4BA-50B2-386FF59A45BB}"/>
                </a:ext>
              </a:extLst>
            </p:cNvPr>
            <p:cNvSpPr/>
            <p:nvPr/>
          </p:nvSpPr>
          <p:spPr>
            <a:xfrm>
              <a:off x="-31767775" y="3192625"/>
              <a:ext cx="204800" cy="153600"/>
            </a:xfrm>
            <a:custGeom>
              <a:avLst/>
              <a:gdLst/>
              <a:ahLst/>
              <a:cxnLst/>
              <a:rect l="l" t="t" r="r" b="b"/>
              <a:pathLst>
                <a:path w="8192" h="6144" extrusionOk="0">
                  <a:moveTo>
                    <a:pt x="4096" y="0"/>
                  </a:moveTo>
                  <a:cubicBezTo>
                    <a:pt x="2206" y="0"/>
                    <a:pt x="662" y="1544"/>
                    <a:pt x="662" y="3434"/>
                  </a:cubicBezTo>
                  <a:lnTo>
                    <a:pt x="662" y="3497"/>
                  </a:lnTo>
                  <a:cubicBezTo>
                    <a:pt x="252" y="3655"/>
                    <a:pt x="0" y="4033"/>
                    <a:pt x="0" y="4442"/>
                  </a:cubicBezTo>
                  <a:lnTo>
                    <a:pt x="0" y="5136"/>
                  </a:lnTo>
                  <a:cubicBezTo>
                    <a:pt x="0" y="5671"/>
                    <a:pt x="473" y="6144"/>
                    <a:pt x="1009" y="6144"/>
                  </a:cubicBezTo>
                  <a:cubicBezTo>
                    <a:pt x="1135" y="6144"/>
                    <a:pt x="1261" y="6112"/>
                    <a:pt x="1387" y="6081"/>
                  </a:cubicBezTo>
                  <a:lnTo>
                    <a:pt x="1387" y="3403"/>
                  </a:lnTo>
                  <a:cubicBezTo>
                    <a:pt x="1387" y="1891"/>
                    <a:pt x="2584" y="630"/>
                    <a:pt x="4096" y="630"/>
                  </a:cubicBezTo>
                  <a:cubicBezTo>
                    <a:pt x="5577" y="630"/>
                    <a:pt x="6806" y="1891"/>
                    <a:pt x="6806" y="3403"/>
                  </a:cubicBezTo>
                  <a:lnTo>
                    <a:pt x="6806" y="6081"/>
                  </a:lnTo>
                  <a:cubicBezTo>
                    <a:pt x="6932" y="6112"/>
                    <a:pt x="7058" y="6144"/>
                    <a:pt x="7152" y="6144"/>
                  </a:cubicBezTo>
                  <a:cubicBezTo>
                    <a:pt x="7719" y="6144"/>
                    <a:pt x="8192" y="5671"/>
                    <a:pt x="8192" y="5136"/>
                  </a:cubicBezTo>
                  <a:lnTo>
                    <a:pt x="8192" y="4442"/>
                  </a:lnTo>
                  <a:cubicBezTo>
                    <a:pt x="8192" y="4033"/>
                    <a:pt x="7908" y="3623"/>
                    <a:pt x="7530" y="3497"/>
                  </a:cubicBezTo>
                  <a:lnTo>
                    <a:pt x="7530" y="3434"/>
                  </a:lnTo>
                  <a:cubicBezTo>
                    <a:pt x="7467" y="1576"/>
                    <a:pt x="5986" y="0"/>
                    <a:pt x="4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151;p38">
              <a:extLst>
                <a:ext uri="{FF2B5EF4-FFF2-40B4-BE49-F238E27FC236}">
                  <a16:creationId xmlns:a16="http://schemas.microsoft.com/office/drawing/2014/main" id="{B4448B23-7247-CD4C-B307-5B0F83375B55}"/>
                </a:ext>
              </a:extLst>
            </p:cNvPr>
            <p:cNvSpPr/>
            <p:nvPr/>
          </p:nvSpPr>
          <p:spPr>
            <a:xfrm>
              <a:off x="-31715000" y="3244600"/>
              <a:ext cx="101625" cy="52450"/>
            </a:xfrm>
            <a:custGeom>
              <a:avLst/>
              <a:gdLst/>
              <a:ahLst/>
              <a:cxnLst/>
              <a:rect l="l" t="t" r="r" b="b"/>
              <a:pathLst>
                <a:path w="4065" h="2098" extrusionOk="0">
                  <a:moveTo>
                    <a:pt x="1702" y="1"/>
                  </a:moveTo>
                  <a:cubicBezTo>
                    <a:pt x="756" y="1"/>
                    <a:pt x="0" y="757"/>
                    <a:pt x="0" y="1702"/>
                  </a:cubicBezTo>
                  <a:lnTo>
                    <a:pt x="0" y="2080"/>
                  </a:lnTo>
                  <a:lnTo>
                    <a:pt x="1229" y="2080"/>
                  </a:lnTo>
                  <a:cubicBezTo>
                    <a:pt x="1418" y="2080"/>
                    <a:pt x="1765" y="2080"/>
                    <a:pt x="1891" y="1985"/>
                  </a:cubicBezTo>
                  <a:cubicBezTo>
                    <a:pt x="1922" y="1954"/>
                    <a:pt x="1985" y="1828"/>
                    <a:pt x="1985" y="1765"/>
                  </a:cubicBezTo>
                  <a:cubicBezTo>
                    <a:pt x="1985" y="1544"/>
                    <a:pt x="2143" y="1387"/>
                    <a:pt x="2332" y="1387"/>
                  </a:cubicBezTo>
                  <a:cubicBezTo>
                    <a:pt x="2521" y="1387"/>
                    <a:pt x="2678" y="1544"/>
                    <a:pt x="2678" y="1765"/>
                  </a:cubicBezTo>
                  <a:cubicBezTo>
                    <a:pt x="2678" y="1828"/>
                    <a:pt x="2678" y="1954"/>
                    <a:pt x="2773" y="1985"/>
                  </a:cubicBezTo>
                  <a:cubicBezTo>
                    <a:pt x="2836" y="2069"/>
                    <a:pt x="3025" y="2097"/>
                    <a:pt x="3237" y="2097"/>
                  </a:cubicBezTo>
                  <a:cubicBezTo>
                    <a:pt x="3343" y="2097"/>
                    <a:pt x="3455" y="2090"/>
                    <a:pt x="3560" y="2080"/>
                  </a:cubicBezTo>
                  <a:lnTo>
                    <a:pt x="4064" y="2080"/>
                  </a:lnTo>
                  <a:lnTo>
                    <a:pt x="4064" y="1702"/>
                  </a:lnTo>
                  <a:cubicBezTo>
                    <a:pt x="4064" y="757"/>
                    <a:pt x="3308" y="1"/>
                    <a:pt x="23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152;p38">
              <a:extLst>
                <a:ext uri="{FF2B5EF4-FFF2-40B4-BE49-F238E27FC236}">
                  <a16:creationId xmlns:a16="http://schemas.microsoft.com/office/drawing/2014/main" id="{12E6FF4E-B4CF-25F5-EA75-7701EA5B3740}"/>
                </a:ext>
              </a:extLst>
            </p:cNvPr>
            <p:cNvSpPr/>
            <p:nvPr/>
          </p:nvSpPr>
          <p:spPr>
            <a:xfrm>
              <a:off x="-31716575" y="3308400"/>
              <a:ext cx="102400" cy="73275"/>
            </a:xfrm>
            <a:custGeom>
              <a:avLst/>
              <a:gdLst/>
              <a:ahLst/>
              <a:cxnLst/>
              <a:rect l="l" t="t" r="r" b="b"/>
              <a:pathLst>
                <a:path w="4096" h="2931" extrusionOk="0">
                  <a:moveTo>
                    <a:pt x="2395" y="1"/>
                  </a:moveTo>
                  <a:cubicBezTo>
                    <a:pt x="2080" y="221"/>
                    <a:pt x="1639" y="221"/>
                    <a:pt x="1197" y="221"/>
                  </a:cubicBezTo>
                  <a:lnTo>
                    <a:pt x="0" y="221"/>
                  </a:lnTo>
                  <a:lnTo>
                    <a:pt x="0" y="883"/>
                  </a:lnTo>
                  <a:cubicBezTo>
                    <a:pt x="0" y="2048"/>
                    <a:pt x="914" y="2930"/>
                    <a:pt x="2048" y="2930"/>
                  </a:cubicBezTo>
                  <a:cubicBezTo>
                    <a:pt x="3182" y="2930"/>
                    <a:pt x="4096" y="2048"/>
                    <a:pt x="4096" y="883"/>
                  </a:cubicBezTo>
                  <a:lnTo>
                    <a:pt x="4096" y="221"/>
                  </a:lnTo>
                  <a:lnTo>
                    <a:pt x="3403" y="221"/>
                  </a:lnTo>
                  <a:cubicBezTo>
                    <a:pt x="3025" y="221"/>
                    <a:pt x="2678" y="190"/>
                    <a:pt x="2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153;p38">
              <a:extLst>
                <a:ext uri="{FF2B5EF4-FFF2-40B4-BE49-F238E27FC236}">
                  <a16:creationId xmlns:a16="http://schemas.microsoft.com/office/drawing/2014/main" id="{6AD1EA05-40CA-7A86-AD6D-8CE105C46160}"/>
                </a:ext>
              </a:extLst>
            </p:cNvPr>
            <p:cNvSpPr/>
            <p:nvPr/>
          </p:nvSpPr>
          <p:spPr>
            <a:xfrm>
              <a:off x="-31809525" y="3386375"/>
              <a:ext cx="290650" cy="99125"/>
            </a:xfrm>
            <a:custGeom>
              <a:avLst/>
              <a:gdLst/>
              <a:ahLst/>
              <a:cxnLst/>
              <a:rect l="l" t="t" r="r" b="b"/>
              <a:pathLst>
                <a:path w="11626" h="3965" extrusionOk="0">
                  <a:moveTo>
                    <a:pt x="2092" y="0"/>
                  </a:moveTo>
                  <a:cubicBezTo>
                    <a:pt x="1962" y="0"/>
                    <a:pt x="1828" y="63"/>
                    <a:pt x="1765" y="190"/>
                  </a:cubicBezTo>
                  <a:lnTo>
                    <a:pt x="1355" y="1072"/>
                  </a:lnTo>
                  <a:lnTo>
                    <a:pt x="316" y="1229"/>
                  </a:lnTo>
                  <a:cubicBezTo>
                    <a:pt x="190" y="1229"/>
                    <a:pt x="95" y="1355"/>
                    <a:pt x="64" y="1481"/>
                  </a:cubicBezTo>
                  <a:cubicBezTo>
                    <a:pt x="1" y="1607"/>
                    <a:pt x="64" y="1765"/>
                    <a:pt x="127" y="1828"/>
                  </a:cubicBezTo>
                  <a:lnTo>
                    <a:pt x="883" y="2552"/>
                  </a:lnTo>
                  <a:lnTo>
                    <a:pt x="725" y="3561"/>
                  </a:lnTo>
                  <a:cubicBezTo>
                    <a:pt x="694" y="3687"/>
                    <a:pt x="757" y="3844"/>
                    <a:pt x="851" y="3876"/>
                  </a:cubicBezTo>
                  <a:cubicBezTo>
                    <a:pt x="903" y="3928"/>
                    <a:pt x="965" y="3951"/>
                    <a:pt x="1031" y="3951"/>
                  </a:cubicBezTo>
                  <a:cubicBezTo>
                    <a:pt x="1085" y="3951"/>
                    <a:pt x="1141" y="3935"/>
                    <a:pt x="1198" y="3907"/>
                  </a:cubicBezTo>
                  <a:lnTo>
                    <a:pt x="2112" y="3435"/>
                  </a:lnTo>
                  <a:lnTo>
                    <a:pt x="2994" y="3907"/>
                  </a:lnTo>
                  <a:cubicBezTo>
                    <a:pt x="3046" y="3947"/>
                    <a:pt x="3099" y="3964"/>
                    <a:pt x="3152" y="3964"/>
                  </a:cubicBezTo>
                  <a:cubicBezTo>
                    <a:pt x="3225" y="3964"/>
                    <a:pt x="3298" y="3930"/>
                    <a:pt x="3372" y="3876"/>
                  </a:cubicBezTo>
                  <a:cubicBezTo>
                    <a:pt x="3466" y="3813"/>
                    <a:pt x="3529" y="3687"/>
                    <a:pt x="3466" y="3561"/>
                  </a:cubicBezTo>
                  <a:lnTo>
                    <a:pt x="3309" y="2552"/>
                  </a:lnTo>
                  <a:lnTo>
                    <a:pt x="4002" y="1891"/>
                  </a:lnTo>
                  <a:lnTo>
                    <a:pt x="4663" y="2552"/>
                  </a:lnTo>
                  <a:lnTo>
                    <a:pt x="4506" y="3561"/>
                  </a:lnTo>
                  <a:cubicBezTo>
                    <a:pt x="4474" y="3687"/>
                    <a:pt x="4537" y="3844"/>
                    <a:pt x="4632" y="3876"/>
                  </a:cubicBezTo>
                  <a:cubicBezTo>
                    <a:pt x="4684" y="3928"/>
                    <a:pt x="4746" y="3951"/>
                    <a:pt x="4811" y="3951"/>
                  </a:cubicBezTo>
                  <a:cubicBezTo>
                    <a:pt x="4865" y="3951"/>
                    <a:pt x="4922" y="3935"/>
                    <a:pt x="4978" y="3907"/>
                  </a:cubicBezTo>
                  <a:lnTo>
                    <a:pt x="5892" y="3435"/>
                  </a:lnTo>
                  <a:lnTo>
                    <a:pt x="6774" y="3907"/>
                  </a:lnTo>
                  <a:cubicBezTo>
                    <a:pt x="6827" y="3947"/>
                    <a:pt x="6880" y="3964"/>
                    <a:pt x="6933" y="3964"/>
                  </a:cubicBezTo>
                  <a:cubicBezTo>
                    <a:pt x="7006" y="3964"/>
                    <a:pt x="7079" y="3930"/>
                    <a:pt x="7152" y="3876"/>
                  </a:cubicBezTo>
                  <a:cubicBezTo>
                    <a:pt x="7247" y="3813"/>
                    <a:pt x="7310" y="3687"/>
                    <a:pt x="7247" y="3561"/>
                  </a:cubicBezTo>
                  <a:lnTo>
                    <a:pt x="7089" y="2552"/>
                  </a:lnTo>
                  <a:lnTo>
                    <a:pt x="7782" y="1891"/>
                  </a:lnTo>
                  <a:lnTo>
                    <a:pt x="8444" y="2552"/>
                  </a:lnTo>
                  <a:lnTo>
                    <a:pt x="8286" y="3561"/>
                  </a:lnTo>
                  <a:cubicBezTo>
                    <a:pt x="8255" y="3687"/>
                    <a:pt x="8318" y="3844"/>
                    <a:pt x="8413" y="3876"/>
                  </a:cubicBezTo>
                  <a:cubicBezTo>
                    <a:pt x="8465" y="3928"/>
                    <a:pt x="8526" y="3951"/>
                    <a:pt x="8592" y="3951"/>
                  </a:cubicBezTo>
                  <a:cubicBezTo>
                    <a:pt x="8646" y="3951"/>
                    <a:pt x="8702" y="3935"/>
                    <a:pt x="8759" y="3907"/>
                  </a:cubicBezTo>
                  <a:lnTo>
                    <a:pt x="9673" y="3435"/>
                  </a:lnTo>
                  <a:lnTo>
                    <a:pt x="10555" y="3907"/>
                  </a:lnTo>
                  <a:cubicBezTo>
                    <a:pt x="10608" y="3947"/>
                    <a:pt x="10660" y="3964"/>
                    <a:pt x="10713" y="3964"/>
                  </a:cubicBezTo>
                  <a:cubicBezTo>
                    <a:pt x="10786" y="3964"/>
                    <a:pt x="10860" y="3930"/>
                    <a:pt x="10933" y="3876"/>
                  </a:cubicBezTo>
                  <a:cubicBezTo>
                    <a:pt x="11027" y="3813"/>
                    <a:pt x="11090" y="3687"/>
                    <a:pt x="11027" y="3561"/>
                  </a:cubicBezTo>
                  <a:lnTo>
                    <a:pt x="10870" y="2552"/>
                  </a:lnTo>
                  <a:lnTo>
                    <a:pt x="11626" y="1828"/>
                  </a:lnTo>
                  <a:cubicBezTo>
                    <a:pt x="11532" y="1702"/>
                    <a:pt x="11595" y="1607"/>
                    <a:pt x="11532" y="1481"/>
                  </a:cubicBezTo>
                  <a:cubicBezTo>
                    <a:pt x="11500" y="1355"/>
                    <a:pt x="11374" y="1292"/>
                    <a:pt x="11279" y="1229"/>
                  </a:cubicBezTo>
                  <a:lnTo>
                    <a:pt x="10240" y="1072"/>
                  </a:lnTo>
                  <a:lnTo>
                    <a:pt x="9799" y="190"/>
                  </a:lnTo>
                  <a:cubicBezTo>
                    <a:pt x="9751" y="63"/>
                    <a:pt x="9625" y="0"/>
                    <a:pt x="9495" y="0"/>
                  </a:cubicBezTo>
                  <a:cubicBezTo>
                    <a:pt x="9366" y="0"/>
                    <a:pt x="9232" y="63"/>
                    <a:pt x="9169" y="190"/>
                  </a:cubicBezTo>
                  <a:lnTo>
                    <a:pt x="8759" y="1072"/>
                  </a:lnTo>
                  <a:lnTo>
                    <a:pt x="7782" y="1229"/>
                  </a:lnTo>
                  <a:cubicBezTo>
                    <a:pt x="7719" y="1229"/>
                    <a:pt x="7688" y="1292"/>
                    <a:pt x="7656" y="1292"/>
                  </a:cubicBezTo>
                  <a:cubicBezTo>
                    <a:pt x="7593" y="1229"/>
                    <a:pt x="7562" y="1229"/>
                    <a:pt x="7530" y="1229"/>
                  </a:cubicBezTo>
                  <a:lnTo>
                    <a:pt x="6554" y="1072"/>
                  </a:lnTo>
                  <a:lnTo>
                    <a:pt x="6113" y="190"/>
                  </a:lnTo>
                  <a:cubicBezTo>
                    <a:pt x="6050" y="63"/>
                    <a:pt x="5924" y="0"/>
                    <a:pt x="5798" y="0"/>
                  </a:cubicBezTo>
                  <a:cubicBezTo>
                    <a:pt x="5672" y="0"/>
                    <a:pt x="5546" y="63"/>
                    <a:pt x="5483" y="190"/>
                  </a:cubicBezTo>
                  <a:lnTo>
                    <a:pt x="5041" y="1072"/>
                  </a:lnTo>
                  <a:lnTo>
                    <a:pt x="4065" y="1229"/>
                  </a:lnTo>
                  <a:cubicBezTo>
                    <a:pt x="4033" y="1229"/>
                    <a:pt x="4002" y="1292"/>
                    <a:pt x="3939" y="1292"/>
                  </a:cubicBezTo>
                  <a:cubicBezTo>
                    <a:pt x="3907" y="1229"/>
                    <a:pt x="3876" y="1229"/>
                    <a:pt x="3813" y="1229"/>
                  </a:cubicBezTo>
                  <a:lnTo>
                    <a:pt x="2836" y="1072"/>
                  </a:lnTo>
                  <a:lnTo>
                    <a:pt x="2395" y="190"/>
                  </a:lnTo>
                  <a:cubicBezTo>
                    <a:pt x="2348" y="63"/>
                    <a:pt x="2222" y="0"/>
                    <a:pt x="20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9B53F9E-A9C3-2593-17E8-AD638585C086}"/>
              </a:ext>
            </a:extLst>
          </p:cNvPr>
          <p:cNvSpPr txBox="1"/>
          <p:nvPr/>
        </p:nvSpPr>
        <p:spPr>
          <a:xfrm>
            <a:off x="3381375" y="3822316"/>
            <a:ext cx="34551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Reputational Damage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social license to operate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Negative media coverage, public backlash, investor concerns</a:t>
            </a:r>
          </a:p>
        </p:txBody>
      </p:sp>
      <p:grpSp>
        <p:nvGrpSpPr>
          <p:cNvPr id="49" name="Google Shape;6440;p34">
            <a:extLst>
              <a:ext uri="{FF2B5EF4-FFF2-40B4-BE49-F238E27FC236}">
                <a16:creationId xmlns:a16="http://schemas.microsoft.com/office/drawing/2014/main" id="{D208161A-A8D6-63F6-7EE8-22D7A8DBD0D2}"/>
              </a:ext>
            </a:extLst>
          </p:cNvPr>
          <p:cNvGrpSpPr/>
          <p:nvPr/>
        </p:nvGrpSpPr>
        <p:grpSpPr>
          <a:xfrm>
            <a:off x="1023314" y="2867112"/>
            <a:ext cx="623233" cy="661394"/>
            <a:chOff x="-63679950" y="4093450"/>
            <a:chExt cx="320600" cy="317650"/>
          </a:xfrm>
          <a:solidFill>
            <a:schemeClr val="accent2"/>
          </a:solidFill>
        </p:grpSpPr>
        <p:sp>
          <p:nvSpPr>
            <p:cNvPr id="50" name="Google Shape;6441;p34">
              <a:extLst>
                <a:ext uri="{FF2B5EF4-FFF2-40B4-BE49-F238E27FC236}">
                  <a16:creationId xmlns:a16="http://schemas.microsoft.com/office/drawing/2014/main" id="{D99A98BC-E30A-9426-71D5-4127ACE46574}"/>
                </a:ext>
              </a:extLst>
            </p:cNvPr>
            <p:cNvSpPr/>
            <p:nvPr/>
          </p:nvSpPr>
          <p:spPr>
            <a:xfrm>
              <a:off x="-63595650" y="4093450"/>
              <a:ext cx="236300" cy="230425"/>
            </a:xfrm>
            <a:custGeom>
              <a:avLst/>
              <a:gdLst/>
              <a:ahLst/>
              <a:cxnLst/>
              <a:rect l="l" t="t" r="r" b="b"/>
              <a:pathLst>
                <a:path w="9452" h="9217" extrusionOk="0">
                  <a:moveTo>
                    <a:pt x="3387" y="836"/>
                  </a:moveTo>
                  <a:cubicBezTo>
                    <a:pt x="3497" y="836"/>
                    <a:pt x="3607" y="875"/>
                    <a:pt x="3686" y="954"/>
                  </a:cubicBezTo>
                  <a:cubicBezTo>
                    <a:pt x="3844" y="1111"/>
                    <a:pt x="3844" y="1395"/>
                    <a:pt x="3686" y="1553"/>
                  </a:cubicBezTo>
                  <a:lnTo>
                    <a:pt x="1638" y="3600"/>
                  </a:lnTo>
                  <a:cubicBezTo>
                    <a:pt x="1560" y="3679"/>
                    <a:pt x="1449" y="3718"/>
                    <a:pt x="1339" y="3718"/>
                  </a:cubicBezTo>
                  <a:cubicBezTo>
                    <a:pt x="1229" y="3718"/>
                    <a:pt x="1118" y="3679"/>
                    <a:pt x="1040" y="3600"/>
                  </a:cubicBezTo>
                  <a:cubicBezTo>
                    <a:pt x="882" y="3443"/>
                    <a:pt x="882" y="3159"/>
                    <a:pt x="1040" y="3002"/>
                  </a:cubicBezTo>
                  <a:lnTo>
                    <a:pt x="3088" y="954"/>
                  </a:lnTo>
                  <a:cubicBezTo>
                    <a:pt x="3166" y="875"/>
                    <a:pt x="3277" y="836"/>
                    <a:pt x="3387" y="836"/>
                  </a:cubicBezTo>
                  <a:close/>
                  <a:moveTo>
                    <a:pt x="8081" y="5530"/>
                  </a:moveTo>
                  <a:cubicBezTo>
                    <a:pt x="8191" y="5530"/>
                    <a:pt x="8302" y="5569"/>
                    <a:pt x="8380" y="5648"/>
                  </a:cubicBezTo>
                  <a:cubicBezTo>
                    <a:pt x="8538" y="5806"/>
                    <a:pt x="8538" y="6089"/>
                    <a:pt x="8380" y="6247"/>
                  </a:cubicBezTo>
                  <a:lnTo>
                    <a:pt x="6333" y="8295"/>
                  </a:lnTo>
                  <a:cubicBezTo>
                    <a:pt x="6254" y="8358"/>
                    <a:pt x="6143" y="8389"/>
                    <a:pt x="6033" y="8389"/>
                  </a:cubicBezTo>
                  <a:cubicBezTo>
                    <a:pt x="5923" y="8389"/>
                    <a:pt x="5813" y="8358"/>
                    <a:pt x="5734" y="8295"/>
                  </a:cubicBezTo>
                  <a:cubicBezTo>
                    <a:pt x="5576" y="8137"/>
                    <a:pt x="5576" y="7853"/>
                    <a:pt x="5734" y="7696"/>
                  </a:cubicBezTo>
                  <a:lnTo>
                    <a:pt x="7782" y="5648"/>
                  </a:lnTo>
                  <a:cubicBezTo>
                    <a:pt x="7861" y="5569"/>
                    <a:pt x="7971" y="5530"/>
                    <a:pt x="8081" y="5530"/>
                  </a:cubicBezTo>
                  <a:close/>
                  <a:moveTo>
                    <a:pt x="3414" y="1"/>
                  </a:moveTo>
                  <a:cubicBezTo>
                    <a:pt x="3095" y="1"/>
                    <a:pt x="2772" y="119"/>
                    <a:pt x="2520" y="355"/>
                  </a:cubicBezTo>
                  <a:lnTo>
                    <a:pt x="473" y="2403"/>
                  </a:lnTo>
                  <a:cubicBezTo>
                    <a:pt x="0" y="2876"/>
                    <a:pt x="0" y="3663"/>
                    <a:pt x="473" y="4199"/>
                  </a:cubicBezTo>
                  <a:cubicBezTo>
                    <a:pt x="700" y="4406"/>
                    <a:pt x="1008" y="4544"/>
                    <a:pt x="1345" y="4544"/>
                  </a:cubicBezTo>
                  <a:cubicBezTo>
                    <a:pt x="1522" y="4544"/>
                    <a:pt x="1706" y="4506"/>
                    <a:pt x="1890" y="4419"/>
                  </a:cubicBezTo>
                  <a:lnTo>
                    <a:pt x="4915" y="7444"/>
                  </a:lnTo>
                  <a:cubicBezTo>
                    <a:pt x="4663" y="7980"/>
                    <a:pt x="4789" y="8515"/>
                    <a:pt x="5135" y="8862"/>
                  </a:cubicBezTo>
                  <a:cubicBezTo>
                    <a:pt x="5372" y="9098"/>
                    <a:pt x="5687" y="9216"/>
                    <a:pt x="6010" y="9216"/>
                  </a:cubicBezTo>
                  <a:cubicBezTo>
                    <a:pt x="6333" y="9216"/>
                    <a:pt x="6663" y="9098"/>
                    <a:pt x="6931" y="8862"/>
                  </a:cubicBezTo>
                  <a:lnTo>
                    <a:pt x="8979" y="6814"/>
                  </a:lnTo>
                  <a:cubicBezTo>
                    <a:pt x="9452" y="6341"/>
                    <a:pt x="9452" y="5554"/>
                    <a:pt x="8979" y="5050"/>
                  </a:cubicBezTo>
                  <a:cubicBezTo>
                    <a:pt x="8757" y="4828"/>
                    <a:pt x="8445" y="4696"/>
                    <a:pt x="8117" y="4696"/>
                  </a:cubicBezTo>
                  <a:cubicBezTo>
                    <a:pt x="7933" y="4696"/>
                    <a:pt x="7743" y="4738"/>
                    <a:pt x="7561" y="4829"/>
                  </a:cubicBezTo>
                  <a:lnTo>
                    <a:pt x="4505" y="1773"/>
                  </a:lnTo>
                  <a:cubicBezTo>
                    <a:pt x="4757" y="1269"/>
                    <a:pt x="4631" y="733"/>
                    <a:pt x="4285" y="355"/>
                  </a:cubicBezTo>
                  <a:cubicBezTo>
                    <a:pt x="4048" y="119"/>
                    <a:pt x="3733" y="1"/>
                    <a:pt x="34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442;p34">
              <a:extLst>
                <a:ext uri="{FF2B5EF4-FFF2-40B4-BE49-F238E27FC236}">
                  <a16:creationId xmlns:a16="http://schemas.microsoft.com/office/drawing/2014/main" id="{EA583B4B-222D-7FB4-C3E2-3AC97C920C3A}"/>
                </a:ext>
              </a:extLst>
            </p:cNvPr>
            <p:cNvSpPr/>
            <p:nvPr/>
          </p:nvSpPr>
          <p:spPr>
            <a:xfrm>
              <a:off x="-63679950" y="4233850"/>
              <a:ext cx="177250" cy="177250"/>
            </a:xfrm>
            <a:custGeom>
              <a:avLst/>
              <a:gdLst/>
              <a:ahLst/>
              <a:cxnLst/>
              <a:rect l="l" t="t" r="r" b="b"/>
              <a:pathLst>
                <a:path w="7090" h="7090" extrusionOk="0">
                  <a:moveTo>
                    <a:pt x="5325" y="1"/>
                  </a:moveTo>
                  <a:lnTo>
                    <a:pt x="4160" y="1166"/>
                  </a:lnTo>
                  <a:cubicBezTo>
                    <a:pt x="4081" y="1088"/>
                    <a:pt x="3971" y="1048"/>
                    <a:pt x="3860" y="1048"/>
                  </a:cubicBezTo>
                  <a:cubicBezTo>
                    <a:pt x="3750" y="1048"/>
                    <a:pt x="3640" y="1088"/>
                    <a:pt x="3561" y="1166"/>
                  </a:cubicBezTo>
                  <a:lnTo>
                    <a:pt x="474" y="4254"/>
                  </a:lnTo>
                  <a:cubicBezTo>
                    <a:pt x="159" y="4569"/>
                    <a:pt x="1" y="4947"/>
                    <a:pt x="1" y="5419"/>
                  </a:cubicBezTo>
                  <a:cubicBezTo>
                    <a:pt x="1" y="5861"/>
                    <a:pt x="159" y="6302"/>
                    <a:pt x="474" y="6617"/>
                  </a:cubicBezTo>
                  <a:cubicBezTo>
                    <a:pt x="789" y="6932"/>
                    <a:pt x="1214" y="7089"/>
                    <a:pt x="1639" y="7089"/>
                  </a:cubicBezTo>
                  <a:cubicBezTo>
                    <a:pt x="2065" y="7089"/>
                    <a:pt x="2490" y="6932"/>
                    <a:pt x="2805" y="6617"/>
                  </a:cubicBezTo>
                  <a:lnTo>
                    <a:pt x="5892" y="3529"/>
                  </a:lnTo>
                  <a:cubicBezTo>
                    <a:pt x="6081" y="3372"/>
                    <a:pt x="6081" y="3088"/>
                    <a:pt x="5924" y="2931"/>
                  </a:cubicBezTo>
                  <a:lnTo>
                    <a:pt x="7090" y="1765"/>
                  </a:lnTo>
                  <a:lnTo>
                    <a:pt x="53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6443;p34">
              <a:extLst>
                <a:ext uri="{FF2B5EF4-FFF2-40B4-BE49-F238E27FC236}">
                  <a16:creationId xmlns:a16="http://schemas.microsoft.com/office/drawing/2014/main" id="{8CEDB979-BC6B-ED38-8E1D-F5C1B891B951}"/>
                </a:ext>
              </a:extLst>
            </p:cNvPr>
            <p:cNvSpPr/>
            <p:nvPr/>
          </p:nvSpPr>
          <p:spPr>
            <a:xfrm>
              <a:off x="-63548400" y="4348850"/>
              <a:ext cx="185900" cy="62250"/>
            </a:xfrm>
            <a:custGeom>
              <a:avLst/>
              <a:gdLst/>
              <a:ahLst/>
              <a:cxnLst/>
              <a:rect l="l" t="t" r="r" b="b"/>
              <a:pathLst>
                <a:path w="7436" h="2490" extrusionOk="0">
                  <a:moveTo>
                    <a:pt x="2048" y="0"/>
                  </a:moveTo>
                  <a:cubicBezTo>
                    <a:pt x="1355" y="0"/>
                    <a:pt x="819" y="536"/>
                    <a:pt x="819" y="1229"/>
                  </a:cubicBezTo>
                  <a:lnTo>
                    <a:pt x="819" y="1639"/>
                  </a:lnTo>
                  <a:lnTo>
                    <a:pt x="410" y="1639"/>
                  </a:lnTo>
                  <a:cubicBezTo>
                    <a:pt x="189" y="1639"/>
                    <a:pt x="0" y="1859"/>
                    <a:pt x="0" y="2048"/>
                  </a:cubicBezTo>
                  <a:cubicBezTo>
                    <a:pt x="0" y="2269"/>
                    <a:pt x="189" y="2489"/>
                    <a:pt x="410" y="2489"/>
                  </a:cubicBezTo>
                  <a:lnTo>
                    <a:pt x="7026" y="2489"/>
                  </a:lnTo>
                  <a:cubicBezTo>
                    <a:pt x="7278" y="2489"/>
                    <a:pt x="7435" y="2269"/>
                    <a:pt x="7435" y="2048"/>
                  </a:cubicBezTo>
                  <a:cubicBezTo>
                    <a:pt x="7435" y="1859"/>
                    <a:pt x="7246" y="1639"/>
                    <a:pt x="6994" y="1639"/>
                  </a:cubicBezTo>
                  <a:lnTo>
                    <a:pt x="6616" y="1639"/>
                  </a:lnTo>
                  <a:lnTo>
                    <a:pt x="6616" y="1229"/>
                  </a:lnTo>
                  <a:cubicBezTo>
                    <a:pt x="6616" y="536"/>
                    <a:pt x="6049" y="0"/>
                    <a:pt x="53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455CBB50-6531-DD18-0164-8B0E4686A52C}"/>
              </a:ext>
            </a:extLst>
          </p:cNvPr>
          <p:cNvSpPr txBox="1"/>
          <p:nvPr/>
        </p:nvSpPr>
        <p:spPr>
          <a:xfrm>
            <a:off x="466955" y="3722717"/>
            <a:ext cx="291442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Risks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Lawsuits, project delays, or cancellations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Breach of national or international obligations (e.g., UNDRIP, IFC)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51C502-D66F-F053-79E1-0AF3270254A7}"/>
              </a:ext>
            </a:extLst>
          </p:cNvPr>
          <p:cNvSpPr txBox="1"/>
          <p:nvPr/>
        </p:nvSpPr>
        <p:spPr>
          <a:xfrm>
            <a:off x="2548944" y="1709723"/>
            <a:ext cx="90696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good faith negotiations, many things can go wrong. It prevents: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4A0728-90D2-6238-28EF-28530CBA912E}"/>
              </a:ext>
            </a:extLst>
          </p:cNvPr>
          <p:cNvSpPr txBox="1"/>
          <p:nvPr/>
        </p:nvSpPr>
        <p:spPr>
          <a:xfrm>
            <a:off x="6574184" y="3781550"/>
            <a:ext cx="195432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Environmental/</a:t>
            </a:r>
          </a:p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impacts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Mitigate negative environmental and social damages </a:t>
            </a:r>
          </a:p>
        </p:txBody>
      </p:sp>
      <p:grpSp>
        <p:nvGrpSpPr>
          <p:cNvPr id="59" name="Google Shape;8864;p40">
            <a:extLst>
              <a:ext uri="{FF2B5EF4-FFF2-40B4-BE49-F238E27FC236}">
                <a16:creationId xmlns:a16="http://schemas.microsoft.com/office/drawing/2014/main" id="{7D2FEA5B-161B-F89D-2461-271FB6A59BA1}"/>
              </a:ext>
            </a:extLst>
          </p:cNvPr>
          <p:cNvGrpSpPr/>
          <p:nvPr/>
        </p:nvGrpSpPr>
        <p:grpSpPr>
          <a:xfrm>
            <a:off x="6953554" y="2896952"/>
            <a:ext cx="823848" cy="746451"/>
            <a:chOff x="-21322300" y="4077125"/>
            <a:chExt cx="307200" cy="285925"/>
          </a:xfrm>
          <a:solidFill>
            <a:srgbClr val="FFC000"/>
          </a:solidFill>
        </p:grpSpPr>
        <p:sp>
          <p:nvSpPr>
            <p:cNvPr id="60" name="Google Shape;8865;p40">
              <a:extLst>
                <a:ext uri="{FF2B5EF4-FFF2-40B4-BE49-F238E27FC236}">
                  <a16:creationId xmlns:a16="http://schemas.microsoft.com/office/drawing/2014/main" id="{739B7B68-1AA3-959D-7403-E72A23689410}"/>
                </a:ext>
              </a:extLst>
            </p:cNvPr>
            <p:cNvSpPr/>
            <p:nvPr/>
          </p:nvSpPr>
          <p:spPr>
            <a:xfrm>
              <a:off x="-21177375" y="4077125"/>
              <a:ext cx="17350" cy="52800"/>
            </a:xfrm>
            <a:custGeom>
              <a:avLst/>
              <a:gdLst/>
              <a:ahLst/>
              <a:cxnLst/>
              <a:rect l="l" t="t" r="r" b="b"/>
              <a:pathLst>
                <a:path w="694" h="211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64"/>
                  </a:lnTo>
                  <a:cubicBezTo>
                    <a:pt x="0" y="1953"/>
                    <a:pt x="158" y="2111"/>
                    <a:pt x="347" y="2111"/>
                  </a:cubicBezTo>
                  <a:cubicBezTo>
                    <a:pt x="536" y="2111"/>
                    <a:pt x="693" y="1953"/>
                    <a:pt x="693" y="1764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61" name="Google Shape;8866;p40">
              <a:extLst>
                <a:ext uri="{FF2B5EF4-FFF2-40B4-BE49-F238E27FC236}">
                  <a16:creationId xmlns:a16="http://schemas.microsoft.com/office/drawing/2014/main" id="{3BEF6082-14B2-107E-013D-46739CEDA3F6}"/>
                </a:ext>
              </a:extLst>
            </p:cNvPr>
            <p:cNvSpPr/>
            <p:nvPr/>
          </p:nvSpPr>
          <p:spPr>
            <a:xfrm>
              <a:off x="-21279775" y="4117475"/>
              <a:ext cx="46500" cy="44525"/>
            </a:xfrm>
            <a:custGeom>
              <a:avLst/>
              <a:gdLst/>
              <a:ahLst/>
              <a:cxnLst/>
              <a:rect l="l" t="t" r="r" b="b"/>
              <a:pathLst>
                <a:path w="1860" h="1781" extrusionOk="0">
                  <a:moveTo>
                    <a:pt x="410" y="1"/>
                  </a:moveTo>
                  <a:cubicBezTo>
                    <a:pt x="323" y="1"/>
                    <a:pt x="237" y="40"/>
                    <a:pt x="158" y="119"/>
                  </a:cubicBezTo>
                  <a:cubicBezTo>
                    <a:pt x="0" y="276"/>
                    <a:pt x="0" y="466"/>
                    <a:pt x="158" y="623"/>
                  </a:cubicBezTo>
                  <a:lnTo>
                    <a:pt x="1166" y="1663"/>
                  </a:lnTo>
                  <a:cubicBezTo>
                    <a:pt x="1261" y="1741"/>
                    <a:pt x="1355" y="1781"/>
                    <a:pt x="1446" y="1781"/>
                  </a:cubicBezTo>
                  <a:cubicBezTo>
                    <a:pt x="1536" y="1781"/>
                    <a:pt x="1623" y="1741"/>
                    <a:pt x="1702" y="1663"/>
                  </a:cubicBezTo>
                  <a:cubicBezTo>
                    <a:pt x="1859" y="1505"/>
                    <a:pt x="1859" y="1285"/>
                    <a:pt x="1702" y="1127"/>
                  </a:cubicBezTo>
                  <a:lnTo>
                    <a:pt x="662" y="119"/>
                  </a:lnTo>
                  <a:cubicBezTo>
                    <a:pt x="583" y="40"/>
                    <a:pt x="497" y="1"/>
                    <a:pt x="4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62" name="Google Shape;8867;p40">
              <a:extLst>
                <a:ext uri="{FF2B5EF4-FFF2-40B4-BE49-F238E27FC236}">
                  <a16:creationId xmlns:a16="http://schemas.microsoft.com/office/drawing/2014/main" id="{A591E142-ED4A-B954-60F5-2E42CD143BD5}"/>
                </a:ext>
              </a:extLst>
            </p:cNvPr>
            <p:cNvSpPr/>
            <p:nvPr/>
          </p:nvSpPr>
          <p:spPr>
            <a:xfrm>
              <a:off x="-21103350" y="4117475"/>
              <a:ext cx="45700" cy="44525"/>
            </a:xfrm>
            <a:custGeom>
              <a:avLst/>
              <a:gdLst/>
              <a:ahLst/>
              <a:cxnLst/>
              <a:rect l="l" t="t" r="r" b="b"/>
              <a:pathLst>
                <a:path w="1828" h="1781" extrusionOk="0">
                  <a:moveTo>
                    <a:pt x="1418" y="1"/>
                  </a:moveTo>
                  <a:cubicBezTo>
                    <a:pt x="1332" y="1"/>
                    <a:pt x="1245" y="40"/>
                    <a:pt x="1166" y="119"/>
                  </a:cubicBezTo>
                  <a:lnTo>
                    <a:pt x="158" y="1127"/>
                  </a:lnTo>
                  <a:cubicBezTo>
                    <a:pt x="1" y="1285"/>
                    <a:pt x="1" y="1474"/>
                    <a:pt x="158" y="1663"/>
                  </a:cubicBezTo>
                  <a:cubicBezTo>
                    <a:pt x="237" y="1741"/>
                    <a:pt x="331" y="1781"/>
                    <a:pt x="422" y="1781"/>
                  </a:cubicBezTo>
                  <a:cubicBezTo>
                    <a:pt x="513" y="1781"/>
                    <a:pt x="599" y="1741"/>
                    <a:pt x="662" y="1663"/>
                  </a:cubicBezTo>
                  <a:lnTo>
                    <a:pt x="1670" y="623"/>
                  </a:lnTo>
                  <a:cubicBezTo>
                    <a:pt x="1828" y="466"/>
                    <a:pt x="1828" y="276"/>
                    <a:pt x="1670" y="119"/>
                  </a:cubicBezTo>
                  <a:cubicBezTo>
                    <a:pt x="1592" y="40"/>
                    <a:pt x="1505" y="1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63" name="Google Shape;8868;p40">
              <a:extLst>
                <a:ext uri="{FF2B5EF4-FFF2-40B4-BE49-F238E27FC236}">
                  <a16:creationId xmlns:a16="http://schemas.microsoft.com/office/drawing/2014/main" id="{5AECB4D3-5FD7-2DC9-DD81-F93EA6AB6E18}"/>
                </a:ext>
              </a:extLst>
            </p:cNvPr>
            <p:cNvSpPr/>
            <p:nvPr/>
          </p:nvSpPr>
          <p:spPr>
            <a:xfrm>
              <a:off x="-21137225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670" y="1"/>
                  </a:moveTo>
                  <a:cubicBezTo>
                    <a:pt x="536" y="1"/>
                    <a:pt x="417" y="89"/>
                    <a:pt x="347" y="227"/>
                  </a:cubicBezTo>
                  <a:lnTo>
                    <a:pt x="95" y="888"/>
                  </a:lnTo>
                  <a:cubicBezTo>
                    <a:pt x="1" y="1109"/>
                    <a:pt x="127" y="1298"/>
                    <a:pt x="284" y="1361"/>
                  </a:cubicBezTo>
                  <a:cubicBezTo>
                    <a:pt x="335" y="1386"/>
                    <a:pt x="386" y="1398"/>
                    <a:pt x="435" y="1398"/>
                  </a:cubicBezTo>
                  <a:cubicBezTo>
                    <a:pt x="568" y="1398"/>
                    <a:pt x="688" y="1310"/>
                    <a:pt x="757" y="1172"/>
                  </a:cubicBezTo>
                  <a:lnTo>
                    <a:pt x="1041" y="510"/>
                  </a:lnTo>
                  <a:cubicBezTo>
                    <a:pt x="1104" y="321"/>
                    <a:pt x="1041" y="101"/>
                    <a:pt x="820" y="38"/>
                  </a:cubicBezTo>
                  <a:cubicBezTo>
                    <a:pt x="769" y="13"/>
                    <a:pt x="719" y="1"/>
                    <a:pt x="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64" name="Google Shape;8869;p40">
              <a:extLst>
                <a:ext uri="{FF2B5EF4-FFF2-40B4-BE49-F238E27FC236}">
                  <a16:creationId xmlns:a16="http://schemas.microsoft.com/office/drawing/2014/main" id="{A554AB30-50DF-7E6F-4BA6-1C223CA7267A}"/>
                </a:ext>
              </a:extLst>
            </p:cNvPr>
            <p:cNvSpPr/>
            <p:nvPr/>
          </p:nvSpPr>
          <p:spPr>
            <a:xfrm>
              <a:off x="-21227800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434" y="1"/>
                  </a:moveTo>
                  <a:cubicBezTo>
                    <a:pt x="386" y="1"/>
                    <a:pt x="335" y="13"/>
                    <a:pt x="284" y="38"/>
                  </a:cubicBezTo>
                  <a:cubicBezTo>
                    <a:pt x="95" y="101"/>
                    <a:pt x="1" y="321"/>
                    <a:pt x="95" y="510"/>
                  </a:cubicBezTo>
                  <a:lnTo>
                    <a:pt x="347" y="1172"/>
                  </a:lnTo>
                  <a:cubicBezTo>
                    <a:pt x="417" y="1310"/>
                    <a:pt x="536" y="1398"/>
                    <a:pt x="670" y="1398"/>
                  </a:cubicBezTo>
                  <a:cubicBezTo>
                    <a:pt x="719" y="1398"/>
                    <a:pt x="769" y="1386"/>
                    <a:pt x="820" y="1361"/>
                  </a:cubicBezTo>
                  <a:cubicBezTo>
                    <a:pt x="1040" y="1298"/>
                    <a:pt x="1103" y="1109"/>
                    <a:pt x="1040" y="888"/>
                  </a:cubicBezTo>
                  <a:lnTo>
                    <a:pt x="757" y="227"/>
                  </a:lnTo>
                  <a:cubicBezTo>
                    <a:pt x="688" y="89"/>
                    <a:pt x="568" y="1"/>
                    <a:pt x="4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65" name="Google Shape;8870;p40">
              <a:extLst>
                <a:ext uri="{FF2B5EF4-FFF2-40B4-BE49-F238E27FC236}">
                  <a16:creationId xmlns:a16="http://schemas.microsoft.com/office/drawing/2014/main" id="{2C5AB72B-D055-C3A6-0305-89EF8F8D362D}"/>
                </a:ext>
              </a:extLst>
            </p:cNvPr>
            <p:cNvSpPr/>
            <p:nvPr/>
          </p:nvSpPr>
          <p:spPr>
            <a:xfrm>
              <a:off x="-21319950" y="4219675"/>
              <a:ext cx="53600" cy="18150"/>
            </a:xfrm>
            <a:custGeom>
              <a:avLst/>
              <a:gdLst/>
              <a:ahLst/>
              <a:cxnLst/>
              <a:rect l="l" t="t" r="r" b="b"/>
              <a:pathLst>
                <a:path w="214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97" y="725"/>
                  </a:lnTo>
                  <a:cubicBezTo>
                    <a:pt x="1986" y="725"/>
                    <a:pt x="2143" y="568"/>
                    <a:pt x="2143" y="347"/>
                  </a:cubicBezTo>
                  <a:cubicBezTo>
                    <a:pt x="2143" y="158"/>
                    <a:pt x="1986" y="1"/>
                    <a:pt x="17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66" name="Google Shape;8871;p40">
              <a:extLst>
                <a:ext uri="{FF2B5EF4-FFF2-40B4-BE49-F238E27FC236}">
                  <a16:creationId xmlns:a16="http://schemas.microsoft.com/office/drawing/2014/main" id="{39F367BC-BDF5-4B1A-8A61-983455338967}"/>
                </a:ext>
              </a:extLst>
            </p:cNvPr>
            <p:cNvSpPr/>
            <p:nvPr/>
          </p:nvSpPr>
          <p:spPr>
            <a:xfrm>
              <a:off x="-21070275" y="4219675"/>
              <a:ext cx="54375" cy="18150"/>
            </a:xfrm>
            <a:custGeom>
              <a:avLst/>
              <a:gdLst/>
              <a:ahLst/>
              <a:cxnLst/>
              <a:rect l="l" t="t" r="r" b="b"/>
              <a:pathLst>
                <a:path w="217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828" y="725"/>
                  </a:lnTo>
                  <a:cubicBezTo>
                    <a:pt x="2017" y="725"/>
                    <a:pt x="2175" y="568"/>
                    <a:pt x="2175" y="347"/>
                  </a:cubicBezTo>
                  <a:cubicBezTo>
                    <a:pt x="2175" y="158"/>
                    <a:pt x="2017" y="1"/>
                    <a:pt x="1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67" name="Google Shape;8872;p40">
              <a:extLst>
                <a:ext uri="{FF2B5EF4-FFF2-40B4-BE49-F238E27FC236}">
                  <a16:creationId xmlns:a16="http://schemas.microsoft.com/office/drawing/2014/main" id="{A56A4DD8-9836-9A0C-9FA4-927D62617D04}"/>
                </a:ext>
              </a:extLst>
            </p:cNvPr>
            <p:cNvSpPr/>
            <p:nvPr/>
          </p:nvSpPr>
          <p:spPr>
            <a:xfrm>
              <a:off x="-21078925" y="4171825"/>
              <a:ext cx="37025" cy="25175"/>
            </a:xfrm>
            <a:custGeom>
              <a:avLst/>
              <a:gdLst/>
              <a:ahLst/>
              <a:cxnLst/>
              <a:rect l="l" t="t" r="r" b="b"/>
              <a:pathLst>
                <a:path w="1481" h="1007" extrusionOk="0">
                  <a:moveTo>
                    <a:pt x="1086" y="1"/>
                  </a:moveTo>
                  <a:cubicBezTo>
                    <a:pt x="1040" y="1"/>
                    <a:pt x="993" y="9"/>
                    <a:pt x="945" y="24"/>
                  </a:cubicBezTo>
                  <a:lnTo>
                    <a:pt x="284" y="308"/>
                  </a:lnTo>
                  <a:cubicBezTo>
                    <a:pt x="63" y="371"/>
                    <a:pt x="0" y="623"/>
                    <a:pt x="63" y="780"/>
                  </a:cubicBezTo>
                  <a:cubicBezTo>
                    <a:pt x="132" y="919"/>
                    <a:pt x="252" y="1006"/>
                    <a:pt x="386" y="1006"/>
                  </a:cubicBezTo>
                  <a:cubicBezTo>
                    <a:pt x="435" y="1006"/>
                    <a:pt x="485" y="995"/>
                    <a:pt x="536" y="969"/>
                  </a:cubicBezTo>
                  <a:lnTo>
                    <a:pt x="1229" y="686"/>
                  </a:lnTo>
                  <a:cubicBezTo>
                    <a:pt x="1418" y="623"/>
                    <a:pt x="1481" y="434"/>
                    <a:pt x="1418" y="213"/>
                  </a:cubicBezTo>
                  <a:cubicBezTo>
                    <a:pt x="1347" y="72"/>
                    <a:pt x="1223" y="1"/>
                    <a:pt x="10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68" name="Google Shape;8873;p40">
              <a:extLst>
                <a:ext uri="{FF2B5EF4-FFF2-40B4-BE49-F238E27FC236}">
                  <a16:creationId xmlns:a16="http://schemas.microsoft.com/office/drawing/2014/main" id="{2B04BEF0-3ACB-2924-B4DE-83AD8A1BE476}"/>
                </a:ext>
              </a:extLst>
            </p:cNvPr>
            <p:cNvSpPr/>
            <p:nvPr/>
          </p:nvSpPr>
          <p:spPr>
            <a:xfrm>
              <a:off x="-21294750" y="4172625"/>
              <a:ext cx="37850" cy="25150"/>
            </a:xfrm>
            <a:custGeom>
              <a:avLst/>
              <a:gdLst/>
              <a:ahLst/>
              <a:cxnLst/>
              <a:rect l="l" t="t" r="r" b="b"/>
              <a:pathLst>
                <a:path w="1514" h="1006" extrusionOk="0">
                  <a:moveTo>
                    <a:pt x="414" y="1"/>
                  </a:moveTo>
                  <a:cubicBezTo>
                    <a:pt x="263" y="1"/>
                    <a:pt x="143" y="77"/>
                    <a:pt x="95" y="244"/>
                  </a:cubicBezTo>
                  <a:cubicBezTo>
                    <a:pt x="1" y="402"/>
                    <a:pt x="127" y="622"/>
                    <a:pt x="284" y="717"/>
                  </a:cubicBezTo>
                  <a:lnTo>
                    <a:pt x="946" y="969"/>
                  </a:lnTo>
                  <a:cubicBezTo>
                    <a:pt x="997" y="994"/>
                    <a:pt x="1050" y="1006"/>
                    <a:pt x="1101" y="1006"/>
                  </a:cubicBezTo>
                  <a:cubicBezTo>
                    <a:pt x="1242" y="1006"/>
                    <a:pt x="1372" y="918"/>
                    <a:pt x="1419" y="780"/>
                  </a:cubicBezTo>
                  <a:cubicBezTo>
                    <a:pt x="1513" y="591"/>
                    <a:pt x="1419" y="402"/>
                    <a:pt x="1230" y="307"/>
                  </a:cubicBezTo>
                  <a:lnTo>
                    <a:pt x="568" y="24"/>
                  </a:lnTo>
                  <a:cubicBezTo>
                    <a:pt x="514" y="8"/>
                    <a:pt x="463" y="1"/>
                    <a:pt x="4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69" name="Google Shape;8874;p40">
              <a:extLst>
                <a:ext uri="{FF2B5EF4-FFF2-40B4-BE49-F238E27FC236}">
                  <a16:creationId xmlns:a16="http://schemas.microsoft.com/office/drawing/2014/main" id="{2FFA9786-56C9-AB78-61EB-A7F403714CEF}"/>
                </a:ext>
              </a:extLst>
            </p:cNvPr>
            <p:cNvSpPr/>
            <p:nvPr/>
          </p:nvSpPr>
          <p:spPr>
            <a:xfrm>
              <a:off x="-21321525" y="4328375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630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103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103"/>
                    <a:pt x="11563" y="1166"/>
                    <a:pt x="11721" y="1260"/>
                  </a:cubicBezTo>
                  <a:cubicBezTo>
                    <a:pt x="11766" y="1276"/>
                    <a:pt x="11812" y="1284"/>
                    <a:pt x="11857" y="1284"/>
                  </a:cubicBezTo>
                  <a:cubicBezTo>
                    <a:pt x="11996" y="1284"/>
                    <a:pt x="12122" y="1207"/>
                    <a:pt x="12193" y="1040"/>
                  </a:cubicBezTo>
                  <a:cubicBezTo>
                    <a:pt x="12256" y="819"/>
                    <a:pt x="12193" y="567"/>
                    <a:pt x="11973" y="536"/>
                  </a:cubicBezTo>
                  <a:cubicBezTo>
                    <a:pt x="11878" y="504"/>
                    <a:pt x="11784" y="473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2"/>
                    <a:pt x="8546" y="638"/>
                    <a:pt x="8239" y="638"/>
                  </a:cubicBezTo>
                  <a:cubicBezTo>
                    <a:pt x="7932" y="638"/>
                    <a:pt x="7625" y="552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2"/>
                    <a:pt x="4293" y="638"/>
                    <a:pt x="3986" y="638"/>
                  </a:cubicBezTo>
                  <a:cubicBezTo>
                    <a:pt x="3679" y="638"/>
                    <a:pt x="3372" y="552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70" name="Google Shape;8875;p40">
              <a:extLst>
                <a:ext uri="{FF2B5EF4-FFF2-40B4-BE49-F238E27FC236}">
                  <a16:creationId xmlns:a16="http://schemas.microsoft.com/office/drawing/2014/main" id="{CDC11BAC-C205-B968-5EDE-F15F5F659E0C}"/>
                </a:ext>
              </a:extLst>
            </p:cNvPr>
            <p:cNvSpPr/>
            <p:nvPr/>
          </p:nvSpPr>
          <p:spPr>
            <a:xfrm>
              <a:off x="-21321525" y="4292150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599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071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071"/>
                    <a:pt x="11563" y="1166"/>
                    <a:pt x="11721" y="1229"/>
                  </a:cubicBezTo>
                  <a:cubicBezTo>
                    <a:pt x="11771" y="1254"/>
                    <a:pt x="11822" y="1266"/>
                    <a:pt x="11871" y="1266"/>
                  </a:cubicBezTo>
                  <a:cubicBezTo>
                    <a:pt x="12004" y="1266"/>
                    <a:pt x="12124" y="1178"/>
                    <a:pt x="12193" y="1040"/>
                  </a:cubicBezTo>
                  <a:cubicBezTo>
                    <a:pt x="12256" y="819"/>
                    <a:pt x="12193" y="599"/>
                    <a:pt x="11973" y="536"/>
                  </a:cubicBezTo>
                  <a:cubicBezTo>
                    <a:pt x="11878" y="504"/>
                    <a:pt x="11784" y="441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1"/>
                    <a:pt x="8546" y="638"/>
                    <a:pt x="8239" y="638"/>
                  </a:cubicBezTo>
                  <a:cubicBezTo>
                    <a:pt x="7932" y="638"/>
                    <a:pt x="7625" y="551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1"/>
                    <a:pt x="4293" y="638"/>
                    <a:pt x="3986" y="638"/>
                  </a:cubicBezTo>
                  <a:cubicBezTo>
                    <a:pt x="3679" y="638"/>
                    <a:pt x="3372" y="551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71" name="Google Shape;8876;p40">
              <a:extLst>
                <a:ext uri="{FF2B5EF4-FFF2-40B4-BE49-F238E27FC236}">
                  <a16:creationId xmlns:a16="http://schemas.microsoft.com/office/drawing/2014/main" id="{838A5A87-00D7-FBD1-FCCD-4AAC945A70DB}"/>
                </a:ext>
              </a:extLst>
            </p:cNvPr>
            <p:cNvSpPr/>
            <p:nvPr/>
          </p:nvSpPr>
          <p:spPr>
            <a:xfrm>
              <a:off x="-21322300" y="4148000"/>
              <a:ext cx="307200" cy="143375"/>
            </a:xfrm>
            <a:custGeom>
              <a:avLst/>
              <a:gdLst/>
              <a:ahLst/>
              <a:cxnLst/>
              <a:rect l="l" t="t" r="r" b="b"/>
              <a:pathLst>
                <a:path w="12288" h="5735" extrusionOk="0">
                  <a:moveTo>
                    <a:pt x="6175" y="1"/>
                  </a:moveTo>
                  <a:cubicBezTo>
                    <a:pt x="4411" y="1"/>
                    <a:pt x="2962" y="1450"/>
                    <a:pt x="2962" y="3214"/>
                  </a:cubicBezTo>
                  <a:cubicBezTo>
                    <a:pt x="2962" y="3813"/>
                    <a:pt x="3151" y="4380"/>
                    <a:pt x="3434" y="4884"/>
                  </a:cubicBezTo>
                  <a:cubicBezTo>
                    <a:pt x="3308" y="4852"/>
                    <a:pt x="3245" y="4789"/>
                    <a:pt x="3119" y="4726"/>
                  </a:cubicBezTo>
                  <a:cubicBezTo>
                    <a:pt x="2725" y="4474"/>
                    <a:pt x="2284" y="4348"/>
                    <a:pt x="1843" y="4348"/>
                  </a:cubicBezTo>
                  <a:cubicBezTo>
                    <a:pt x="1402" y="4348"/>
                    <a:pt x="961" y="4474"/>
                    <a:pt x="567" y="4726"/>
                  </a:cubicBezTo>
                  <a:cubicBezTo>
                    <a:pt x="473" y="4758"/>
                    <a:pt x="347" y="4852"/>
                    <a:pt x="284" y="4884"/>
                  </a:cubicBezTo>
                  <a:cubicBezTo>
                    <a:pt x="95" y="4947"/>
                    <a:pt x="0" y="5167"/>
                    <a:pt x="95" y="5356"/>
                  </a:cubicBezTo>
                  <a:cubicBezTo>
                    <a:pt x="141" y="5495"/>
                    <a:pt x="255" y="5583"/>
                    <a:pt x="399" y="5583"/>
                  </a:cubicBezTo>
                  <a:cubicBezTo>
                    <a:pt x="451" y="5583"/>
                    <a:pt x="508" y="5571"/>
                    <a:pt x="567" y="5545"/>
                  </a:cubicBezTo>
                  <a:cubicBezTo>
                    <a:pt x="725" y="5514"/>
                    <a:pt x="882" y="5419"/>
                    <a:pt x="977" y="5356"/>
                  </a:cubicBezTo>
                  <a:cubicBezTo>
                    <a:pt x="1245" y="5183"/>
                    <a:pt x="1552" y="5097"/>
                    <a:pt x="1855" y="5097"/>
                  </a:cubicBezTo>
                  <a:cubicBezTo>
                    <a:pt x="2158" y="5097"/>
                    <a:pt x="2458" y="5183"/>
                    <a:pt x="2710" y="5356"/>
                  </a:cubicBezTo>
                  <a:cubicBezTo>
                    <a:pt x="3103" y="5608"/>
                    <a:pt x="3552" y="5735"/>
                    <a:pt x="3993" y="5735"/>
                  </a:cubicBezTo>
                  <a:cubicBezTo>
                    <a:pt x="4435" y="5735"/>
                    <a:pt x="4868" y="5608"/>
                    <a:pt x="5230" y="5356"/>
                  </a:cubicBezTo>
                  <a:cubicBezTo>
                    <a:pt x="5498" y="5183"/>
                    <a:pt x="5805" y="5097"/>
                    <a:pt x="6108" y="5097"/>
                  </a:cubicBezTo>
                  <a:cubicBezTo>
                    <a:pt x="6411" y="5097"/>
                    <a:pt x="6711" y="5183"/>
                    <a:pt x="6963" y="5356"/>
                  </a:cubicBezTo>
                  <a:cubicBezTo>
                    <a:pt x="7341" y="5608"/>
                    <a:pt x="7790" y="5735"/>
                    <a:pt x="8235" y="5735"/>
                  </a:cubicBezTo>
                  <a:cubicBezTo>
                    <a:pt x="8680" y="5735"/>
                    <a:pt x="9121" y="5608"/>
                    <a:pt x="9483" y="5356"/>
                  </a:cubicBezTo>
                  <a:cubicBezTo>
                    <a:pt x="9751" y="5183"/>
                    <a:pt x="10058" y="5097"/>
                    <a:pt x="10369" y="5097"/>
                  </a:cubicBezTo>
                  <a:cubicBezTo>
                    <a:pt x="10680" y="5097"/>
                    <a:pt x="10995" y="5183"/>
                    <a:pt x="11279" y="5356"/>
                  </a:cubicBezTo>
                  <a:cubicBezTo>
                    <a:pt x="11437" y="5419"/>
                    <a:pt x="11531" y="5514"/>
                    <a:pt x="11689" y="5577"/>
                  </a:cubicBezTo>
                  <a:cubicBezTo>
                    <a:pt x="11748" y="5602"/>
                    <a:pt x="11804" y="5614"/>
                    <a:pt x="11857" y="5614"/>
                  </a:cubicBezTo>
                  <a:cubicBezTo>
                    <a:pt x="12001" y="5614"/>
                    <a:pt x="12115" y="5526"/>
                    <a:pt x="12161" y="5388"/>
                  </a:cubicBezTo>
                  <a:cubicBezTo>
                    <a:pt x="12287" y="5167"/>
                    <a:pt x="12224" y="4947"/>
                    <a:pt x="12004" y="4884"/>
                  </a:cubicBezTo>
                  <a:cubicBezTo>
                    <a:pt x="11909" y="4852"/>
                    <a:pt x="11815" y="4789"/>
                    <a:pt x="11689" y="4726"/>
                  </a:cubicBezTo>
                  <a:cubicBezTo>
                    <a:pt x="11295" y="4474"/>
                    <a:pt x="10854" y="4348"/>
                    <a:pt x="10413" y="4348"/>
                  </a:cubicBezTo>
                  <a:cubicBezTo>
                    <a:pt x="9972" y="4348"/>
                    <a:pt x="9530" y="4474"/>
                    <a:pt x="9137" y="4726"/>
                  </a:cubicBezTo>
                  <a:lnTo>
                    <a:pt x="8916" y="4852"/>
                  </a:lnTo>
                  <a:cubicBezTo>
                    <a:pt x="9168" y="4380"/>
                    <a:pt x="9389" y="3781"/>
                    <a:pt x="9389" y="3214"/>
                  </a:cubicBezTo>
                  <a:cubicBezTo>
                    <a:pt x="9389" y="1450"/>
                    <a:pt x="7971" y="1"/>
                    <a:pt x="61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0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45" grpId="0"/>
      <p:bldP spid="54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A15ED6DB-B89B-8EF1-E568-20BCE556E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8AB9DFE6-7C60-0747-B0C4-6B367966F82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CD1299-A946-4841-4C6B-356F3CA0F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3" name="Google Shape;271;p38">
            <a:extLst>
              <a:ext uri="{FF2B5EF4-FFF2-40B4-BE49-F238E27FC236}">
                <a16:creationId xmlns:a16="http://schemas.microsoft.com/office/drawing/2014/main" id="{7BD8695D-C6C2-12F1-4FCD-E7489F1D296F}"/>
              </a:ext>
            </a:extLst>
          </p:cNvPr>
          <p:cNvSpPr txBox="1"/>
          <p:nvPr/>
        </p:nvSpPr>
        <p:spPr>
          <a:xfrm>
            <a:off x="2379231" y="1233913"/>
            <a:ext cx="10342193" cy="557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&amp; Objectives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 RMI (Responsible Mining Initiative)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 CI Guyana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FPIC: Beyond the Checkbox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legal &amp; moral right, not just a formality.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Imbalances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Companies/governments often have more resources &amp; influence.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Meaningful Participation =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Communities need support, time, info, and capacity to engage.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Transparent Information Sharing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accessible, culturally relevant communication.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Inclusive Agreements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all voices (women, youth, elders) are included.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 of Getting It Wrong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Legal, reputational, and community trust consequences.</a:t>
            </a:r>
          </a:p>
          <a:p>
            <a:pPr lvl="1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Practice Case Studies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examples from RMI and CI Guyana showing what works.</a:t>
            </a: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929F442A-7208-F924-309B-2F8A5984B4C6}"/>
              </a:ext>
            </a:extLst>
          </p:cNvPr>
          <p:cNvSpPr txBox="1">
            <a:spLocks/>
          </p:cNvSpPr>
          <p:nvPr/>
        </p:nvSpPr>
        <p:spPr>
          <a:xfrm>
            <a:off x="551760" y="2160969"/>
            <a:ext cx="7369367" cy="40655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>
                <a:solidFill>
                  <a:srgbClr val="939399"/>
                </a:solidFill>
                <a:latin typeface="Arial"/>
                <a:cs typeface="Arial"/>
              </a:rPr>
              <a:t>"</a:t>
            </a:r>
            <a:r>
              <a:rPr lang="en-US" sz="2000" b="1" dirty="0">
                <a:solidFill>
                  <a:srgbClr val="006FC0"/>
                </a:solidFill>
                <a:latin typeface="Arial"/>
                <a:cs typeface="Arial"/>
              </a:rPr>
              <a:t>Free</a:t>
            </a:r>
            <a:r>
              <a:rPr lang="en-US" sz="2000" dirty="0">
                <a:solidFill>
                  <a:srgbClr val="939399"/>
                </a:solidFill>
                <a:latin typeface="Arial"/>
                <a:cs typeface="Arial"/>
              </a:rPr>
              <a:t>" </a:t>
            </a:r>
            <a:r>
              <a:rPr lang="en-US" sz="2000" dirty="0">
                <a:solidFill>
                  <a:srgbClr val="585858"/>
                </a:solidFill>
                <a:latin typeface="Arial"/>
                <a:cs typeface="Arial"/>
              </a:rPr>
              <a:t>means that indigenous peoples' consent cannot be given under force or threat.</a:t>
            </a:r>
          </a:p>
          <a:p>
            <a:pPr marL="0" indent="0" algn="just">
              <a:buNone/>
            </a:pPr>
            <a:endParaRPr lang="en-US" sz="800" dirty="0">
              <a:latin typeface="Arial"/>
              <a:cs typeface="Arial"/>
            </a:endParaRPr>
          </a:p>
          <a:p>
            <a:pPr algn="just"/>
            <a:r>
              <a:rPr lang="en-US" sz="2000" dirty="0">
                <a:solidFill>
                  <a:srgbClr val="939399"/>
                </a:solidFill>
                <a:latin typeface="Arial"/>
                <a:cs typeface="Arial"/>
              </a:rPr>
              <a:t>"</a:t>
            </a:r>
            <a:r>
              <a:rPr lang="en-US" sz="2000" b="1" dirty="0">
                <a:solidFill>
                  <a:srgbClr val="006FC0"/>
                </a:solidFill>
                <a:latin typeface="Arial"/>
                <a:cs typeface="Arial"/>
              </a:rPr>
              <a:t>Prior</a:t>
            </a:r>
            <a:r>
              <a:rPr lang="en-US" sz="2000" dirty="0">
                <a:solidFill>
                  <a:srgbClr val="939399"/>
                </a:solidFill>
                <a:latin typeface="Arial"/>
                <a:cs typeface="Arial"/>
              </a:rPr>
              <a:t>" </a:t>
            </a:r>
            <a:r>
              <a:rPr lang="en-US" sz="2000" dirty="0">
                <a:solidFill>
                  <a:srgbClr val="585858"/>
                </a:solidFill>
                <a:latin typeface="Arial"/>
                <a:cs typeface="Arial"/>
              </a:rPr>
              <a:t>indicates that indigenous groups must receive information on the activity and have enough time to review it before the activity begins.</a:t>
            </a:r>
          </a:p>
          <a:p>
            <a:pPr marL="0" indent="0" algn="just">
              <a:buNone/>
            </a:pPr>
            <a:endParaRPr lang="en-US" sz="800" dirty="0">
              <a:latin typeface="Arial"/>
              <a:cs typeface="Arial"/>
            </a:endParaRPr>
          </a:p>
          <a:p>
            <a:pPr algn="just"/>
            <a:r>
              <a:rPr lang="en-US" sz="2000" dirty="0">
                <a:solidFill>
                  <a:srgbClr val="939399"/>
                </a:solidFill>
                <a:latin typeface="Arial"/>
                <a:cs typeface="Arial"/>
              </a:rPr>
              <a:t>"</a:t>
            </a:r>
            <a:r>
              <a:rPr lang="en-US" sz="2000" b="1" dirty="0">
                <a:solidFill>
                  <a:srgbClr val="006FC0"/>
                </a:solidFill>
                <a:latin typeface="Arial"/>
                <a:cs typeface="Arial"/>
              </a:rPr>
              <a:t>Informed</a:t>
            </a:r>
            <a:r>
              <a:rPr lang="en-US" sz="2000" dirty="0">
                <a:solidFill>
                  <a:srgbClr val="939399"/>
                </a:solidFill>
                <a:latin typeface="Arial"/>
                <a:cs typeface="Arial"/>
              </a:rPr>
              <a:t>" </a:t>
            </a:r>
            <a:r>
              <a:rPr lang="en-US" sz="2000" dirty="0">
                <a:solidFill>
                  <a:srgbClr val="585858"/>
                </a:solidFill>
                <a:latin typeface="Arial"/>
                <a:cs typeface="Arial"/>
              </a:rPr>
              <a:t>means that the information provided is detailed, </a:t>
            </a:r>
            <a:r>
              <a:rPr lang="en-US" sz="2000" dirty="0" err="1">
                <a:solidFill>
                  <a:srgbClr val="585858"/>
                </a:solidFill>
                <a:latin typeface="Arial"/>
                <a:cs typeface="Arial"/>
              </a:rPr>
              <a:t>emphasises</a:t>
            </a:r>
            <a:r>
              <a:rPr lang="en-US" sz="2000" dirty="0">
                <a:solidFill>
                  <a:srgbClr val="585858"/>
                </a:solidFill>
                <a:latin typeface="Arial"/>
                <a:cs typeface="Arial"/>
              </a:rPr>
              <a:t> both the potential positive and negative impacts of the activity, and is presented in a language and format understood by the community.</a:t>
            </a:r>
          </a:p>
          <a:p>
            <a:pPr marL="0" indent="0" algn="just">
              <a:buNone/>
            </a:pPr>
            <a:endParaRPr lang="en-US" sz="800" dirty="0">
              <a:latin typeface="Arial"/>
              <a:cs typeface="Arial"/>
            </a:endParaRPr>
          </a:p>
          <a:p>
            <a:pPr algn="just"/>
            <a:r>
              <a:rPr lang="en-US" sz="2000" dirty="0">
                <a:solidFill>
                  <a:srgbClr val="939399"/>
                </a:solidFill>
                <a:latin typeface="Arial"/>
                <a:cs typeface="Arial"/>
              </a:rPr>
              <a:t>"</a:t>
            </a:r>
            <a:r>
              <a:rPr lang="en-US" sz="2000" b="1" dirty="0">
                <a:solidFill>
                  <a:srgbClr val="006FC0"/>
                </a:solidFill>
                <a:latin typeface="Arial"/>
                <a:cs typeface="Arial"/>
              </a:rPr>
              <a:t>Consent</a:t>
            </a:r>
            <a:r>
              <a:rPr lang="en-US" sz="2000" dirty="0">
                <a:solidFill>
                  <a:srgbClr val="939399"/>
                </a:solidFill>
                <a:latin typeface="Arial"/>
                <a:cs typeface="Arial"/>
              </a:rPr>
              <a:t>" </a:t>
            </a:r>
            <a:r>
              <a:rPr lang="en-US" sz="2000" dirty="0">
                <a:solidFill>
                  <a:srgbClr val="585858"/>
                </a:solidFill>
                <a:latin typeface="Arial"/>
                <a:cs typeface="Arial"/>
              </a:rPr>
              <a:t>refers to the right of the community to agree or not agree to the project before it begins and throughout the life of the project.</a:t>
            </a:r>
            <a:endParaRPr lang="en-US" sz="2000" dirty="0">
              <a:latin typeface="Arial"/>
              <a:cs typeface="Arial"/>
            </a:endParaRPr>
          </a:p>
          <a:p>
            <a:pPr algn="just"/>
            <a:endParaRPr lang="en-US" sz="2000" dirty="0">
              <a:cs typeface="Arial"/>
            </a:endParaRPr>
          </a:p>
        </p:txBody>
      </p:sp>
      <p:pic>
        <p:nvPicPr>
          <p:cNvPr id="13" name="Picture 12" descr="A person in a yellow vest and white hat holding a pan with a large pan&#10;&#10;AI-generated content may be incorrect.">
            <a:extLst>
              <a:ext uri="{FF2B5EF4-FFF2-40B4-BE49-F238E27FC236}">
                <a16:creationId xmlns:a16="http://schemas.microsoft.com/office/drawing/2014/main" id="{DB67A05E-8A1D-A1AC-FCCF-5E60A1523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28"/>
          <a:stretch>
            <a:fillRect/>
          </a:stretch>
        </p:blipFill>
        <p:spPr>
          <a:xfrm rot="5400000">
            <a:off x="7451144" y="2117145"/>
            <a:ext cx="5624086" cy="3857625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B00BED67-647A-8C9A-BE89-CC53D5722145}"/>
              </a:ext>
            </a:extLst>
          </p:cNvPr>
          <p:cNvSpPr/>
          <p:nvPr/>
        </p:nvSpPr>
        <p:spPr>
          <a:xfrm>
            <a:off x="954915" y="1121131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ExCn"/>
                <a:cs typeface="Arial"/>
                <a:sym typeface="Roboto Black"/>
              </a:rPr>
              <a:t>FPIC – Free, Prior, Informed Consent</a:t>
            </a:r>
            <a:endParaRPr sz="4800" b="1" spc="-150" dirty="0">
              <a:solidFill>
                <a:schemeClr val="tx1">
                  <a:lumMod val="65000"/>
                  <a:lumOff val="35000"/>
                </a:schemeClr>
              </a:solidFill>
              <a:latin typeface="Proxima Nova ExCn"/>
              <a:cs typeface="Arial"/>
              <a:sym typeface="Roboto Black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41AE041F-D16F-66D3-58B2-93936DE52C79}"/>
              </a:ext>
            </a:extLst>
          </p:cNvPr>
          <p:cNvSpPr txBox="1"/>
          <p:nvPr/>
        </p:nvSpPr>
        <p:spPr>
          <a:xfrm>
            <a:off x="10460044" y="669768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 dirty="0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25055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planetGOLD">
      <a:dk1>
        <a:srgbClr val="5B6770"/>
      </a:dk1>
      <a:lt1>
        <a:srgbClr val="FFFFFF"/>
      </a:lt1>
      <a:dk2>
        <a:srgbClr val="B58500"/>
      </a:dk2>
      <a:lt2>
        <a:srgbClr val="FFFFFF"/>
      </a:lt2>
      <a:accent1>
        <a:srgbClr val="00A3E0"/>
      </a:accent1>
      <a:accent2>
        <a:srgbClr val="B58500"/>
      </a:accent2>
      <a:accent3>
        <a:srgbClr val="5B6770"/>
      </a:accent3>
      <a:accent4>
        <a:srgbClr val="83BD00"/>
      </a:accent4>
      <a:accent5>
        <a:srgbClr val="00C389"/>
      </a:accent5>
      <a:accent6>
        <a:srgbClr val="FF9E1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8E274FD8B93343AEC3B63EEB65607C" ma:contentTypeVersion="11" ma:contentTypeDescription="Create a new document." ma:contentTypeScope="" ma:versionID="46fa320959734c15d1fe20e9dccc1703">
  <xsd:schema xmlns:xsd="http://www.w3.org/2001/XMLSchema" xmlns:xs="http://www.w3.org/2001/XMLSchema" xmlns:p="http://schemas.microsoft.com/office/2006/metadata/properties" xmlns:ns2="82442ca6-20f3-486f-a231-991f407dd240" xmlns:ns3="29d4d221-8dd5-4fd0-8ec3-afaea5add9e5" targetNamespace="http://schemas.microsoft.com/office/2006/metadata/properties" ma:root="true" ma:fieldsID="3baab3281dc2e8230d992b62471e3348" ns2:_="" ns3:_="">
    <xsd:import namespace="82442ca6-20f3-486f-a231-991f407dd240"/>
    <xsd:import namespace="29d4d221-8dd5-4fd0-8ec3-afaea5add9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442ca6-20f3-486f-a231-991f407dd2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d4d221-8dd5-4fd0-8ec3-afaea5add9e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89DE9F-E88F-4814-9862-2789D977D599}"/>
</file>

<file path=customXml/itemProps2.xml><?xml version="1.0" encoding="utf-8"?>
<ds:datastoreItem xmlns:ds="http://schemas.openxmlformats.org/officeDocument/2006/customXml" ds:itemID="{5D62E747-BBC1-46C2-B5DC-F1E0B313610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DC3AA50-1354-4590-A6F6-B56B41FD922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4de61a9-99b4-4c6a-962e-bd856602e8be}" enabled="0" method="" siteId="{c4de61a9-99b4-4c6a-962e-bd856602e8b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10585</TotalTime>
  <Words>2335</Words>
  <Application>Microsoft Office PowerPoint</Application>
  <PresentationFormat>Widescreen</PresentationFormat>
  <Paragraphs>381</Paragraphs>
  <Slides>32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1_Office Theme</vt:lpstr>
      <vt:lpstr>Negotiations</vt:lpstr>
      <vt:lpstr>PowerPoint Presentation</vt:lpstr>
      <vt:lpstr>Welcome to the Phase 2 Webinar Series – Introductions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Mini break</vt:lpstr>
      <vt:lpstr>Discussion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Shereeda Yusuf</dc:creator>
  <cp:lastModifiedBy>Janet C. Edmond</cp:lastModifiedBy>
  <cp:revision>4</cp:revision>
  <dcterms:created xsi:type="dcterms:W3CDTF">2025-09-24T15:16:39Z</dcterms:created>
  <dcterms:modified xsi:type="dcterms:W3CDTF">2025-11-25T21:42:08Z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0x010100008E274FD8B93343AEC3B63EEB65607C</vt:lpwstr>
  </property>
</Properties>
</file>