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2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46.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45.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8.xml" ContentType="application/vnd.ms-office.webextension+xml"/>
  <Override PartName="/ppt/webextensions/webextension9.xml" ContentType="application/vnd.ms-office.webextension+xml"/>
  <Override PartName="/ppt/webextensions/webextension6.xml" ContentType="application/vnd.ms-office.webextension+xml"/>
  <Override PartName="/ppt/webextensions/webextension7.xml" ContentType="application/vnd.ms-office.webextension+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7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330" r:id="rId35"/>
    <p:sldId id="331"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Lst>
  <p:sldSz cx="12192000" cy="6858000"/>
  <p:notesSz cx="6858000" cy="9144000"/>
  <p:embeddedFontLst>
    <p:embeddedFont>
      <p:font typeface="Libre Franklin" pitchFamily="2" charset="0"/>
      <p:regular r:id="rId78"/>
      <p:bold r:id="rId79"/>
      <p:italic r:id="rId80"/>
      <p:boldItalic r:id="rId81"/>
    </p:embeddedFont>
    <p:embeddedFont>
      <p:font typeface="Roboto" panose="02000000000000000000" pitchFamily="2" charset="0"/>
      <p:regular r:id="rId82"/>
      <p:bold r:id="rId83"/>
      <p:italic r:id="rId84"/>
      <p:boldItalic r:id="rId85"/>
    </p:embeddedFont>
  </p:embeddedFontLst>
  <p:custDataLst>
    <p:tags r:id="rId86"/>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3240">
          <p15:clr>
            <a:srgbClr val="A4A3A4"/>
          </p15:clr>
        </p15:guide>
        <p15:guide id="2" pos="600">
          <p15:clr>
            <a:srgbClr val="A4A3A4"/>
          </p15:clr>
        </p15:guide>
        <p15:guide id="3" pos="5664">
          <p15:clr>
            <a:srgbClr val="A4A3A4"/>
          </p15:clr>
        </p15:guide>
        <p15:guide id="4" pos="4536">
          <p15:clr>
            <a:srgbClr val="A4A3A4"/>
          </p15:clr>
        </p15:guide>
        <p15:guide id="5" orient="horz" pos="3888">
          <p15:clr>
            <a:srgbClr val="A4A3A4"/>
          </p15:clr>
        </p15:guide>
        <p15:guide id="6" orient="horz" pos="1344">
          <p15:clr>
            <a:srgbClr val="A4A3A4"/>
          </p15:clr>
        </p15:guide>
        <p15:guide id="7" pos="2640">
          <p15:clr>
            <a:srgbClr val="A4A3A4"/>
          </p15:clr>
        </p15:guide>
        <p15:guide id="8" pos="3408">
          <p15:clr>
            <a:srgbClr val="A4A3A4"/>
          </p15:clr>
        </p15:guide>
        <p15:guide id="9" pos="1512">
          <p15:clr>
            <a:srgbClr val="A4A3A4"/>
          </p15:clr>
        </p15:guide>
        <p15:guide id="10" pos="2280">
          <p15:clr>
            <a:srgbClr val="A4A3A4"/>
          </p15:clr>
        </p15:guide>
        <p15:guide id="11" pos="3768">
          <p15:clr>
            <a:srgbClr val="A4A3A4"/>
          </p15:clr>
        </p15:guide>
        <p15:guide id="12" pos="4896">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89" roundtripDataSignature="AMtx7mi/7F9Zhe+BNq/QkWfDDcZ/BNCRJ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DA5396B6-3A93-4773-9904-329793F2DB1C}">
  <a:tblStyle styleId="{DA5396B6-3A93-4773-9904-329793F2DB1C}"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6F0F9"/>
          </a:solidFill>
        </a:fill>
      </a:tcStyle>
    </a:wholeTbl>
    <a:band1H>
      <a:tcTxStyle b="off" i="off"/>
      <a:tcStyle>
        <a:tcBdr/>
        <a:fill>
          <a:solidFill>
            <a:srgbClr val="CAE0F3"/>
          </a:solidFill>
        </a:fill>
      </a:tcStyle>
    </a:band1H>
    <a:band2H>
      <a:tcTxStyle b="off" i="off"/>
      <a:tcStyle>
        <a:tcBdr/>
      </a:tcStyle>
    </a:band2H>
    <a:band1V>
      <a:tcTxStyle b="off" i="off"/>
      <a:tcStyle>
        <a:tcBdr/>
        <a:fill>
          <a:solidFill>
            <a:srgbClr val="CAE0F3"/>
          </a:solidFill>
        </a:fill>
      </a:tcStyle>
    </a:band1V>
    <a:band2V>
      <a:tcTxStyle b="off" i="off"/>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3240"/>
        <p:guide pos="600"/>
        <p:guide pos="5664"/>
        <p:guide pos="4536"/>
        <p:guide orient="horz" pos="3888"/>
        <p:guide orient="horz" pos="1344"/>
        <p:guide pos="2640"/>
        <p:guide pos="3408"/>
        <p:guide pos="1512"/>
        <p:guide pos="2280"/>
        <p:guide pos="3768"/>
        <p:guide pos="4896"/>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7.fntdata"/><Relationship Id="rId89" Type="http://customschemas.google.com/relationships/presentationmetadata" Target="meta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font" Target="fonts/font2.fntdata"/><Relationship Id="rId5" Type="http://schemas.openxmlformats.org/officeDocument/2006/relationships/slide" Target="slides/slide4.xml"/><Relationship Id="rId90" Type="http://schemas.openxmlformats.org/officeDocument/2006/relationships/presProps" Target="presProps.xml"/><Relationship Id="rId95" Type="http://schemas.openxmlformats.org/officeDocument/2006/relationships/customXml" Target="../customXml/item2.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font" Target="fonts/font3.fntdata"/><Relationship Id="rId85" Type="http://schemas.openxmlformats.org/officeDocument/2006/relationships/font" Target="fonts/font8.fntdata"/><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6.fntdata"/><Relationship Id="rId91" Type="http://schemas.openxmlformats.org/officeDocument/2006/relationships/viewProps" Target="viewProps.xml"/><Relationship Id="rId96"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font" Target="fonts/font1.fntdata"/><Relationship Id="rId81" Type="http://schemas.openxmlformats.org/officeDocument/2006/relationships/font" Target="fonts/font4.fntdata"/><Relationship Id="rId86" Type="http://schemas.openxmlformats.org/officeDocument/2006/relationships/tags" Target="tags/tag1.xml"/><Relationship Id="rId9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font" Target="fonts/font5.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183" name="Google Shape;18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g388e2e3b2b0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70" name="Google Shape;270;g388e2e3b2b0_0_6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1" name="Google Shape;271;g388e2e3b2b0_0_6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388e2e3b2b0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79" name="Google Shape;279;g388e2e3b2b0_0_7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0" name="Google Shape;280;g388e2e3b2b0_0_7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388e2e3b2b0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88" name="Google Shape;288;g388e2e3b2b0_0_77: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9" name="Google Shape;289;g388e2e3b2b0_0_7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388e2e3b2b0_0_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97" name="Google Shape;297;g388e2e3b2b0_0_10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8" name="Google Shape;298;g388e2e3b2b0_0_10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388e2e3b2b0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05" name="Google Shape;305;g388e2e3b2b0_0_10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6" name="Google Shape;306;g388e2e3b2b0_0_10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388e2e3b2b0_0_1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13" name="Google Shape;313;g388e2e3b2b0_0_11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4" name="Google Shape;314;g388e2e3b2b0_0_1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g388ecc7a14f_0_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2" name="Google Shape;322;g388ecc7a14f_0_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388ecc7a14f_0_2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9" name="Google Shape;329;g388ecc7a14f_0_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388ecc7a14f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7" name="Google Shape;337;g388ecc7a14f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388ecc7a14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44" name="Google Shape;344;g388ecc7a14f_0_3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g388ecc7a14f_0_3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388ecc7a14f_0_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351" name="Google Shape;351;g388ecc7a14f_0_41: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2" name="Google Shape;352;g388ecc7a14f_0_4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6" name="Google Shape;37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7" name="Google Shape;39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4" name="Google Shape;404;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2" name="Google Shape;412;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0" name="Google Shape;420;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7" name="Google Shape;42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6" name="Google Shape;21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7" name="Google Shape;43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Google Shape;446;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7" name="Google Shape;44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5" name="Google Shape;45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8" name="Google Shape;468;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0" name="Google Shape;510;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Google Shape;53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2" name="Google Shape;532;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3" name="Google Shape;2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7"/>
        <p:cNvGrpSpPr/>
        <p:nvPr/>
      </p:nvGrpSpPr>
      <p:grpSpPr>
        <a:xfrm>
          <a:off x="0" y="0"/>
          <a:ext cx="0" cy="0"/>
          <a:chOff x="0" y="0"/>
          <a:chExt cx="0" cy="0"/>
        </a:xfrm>
      </p:grpSpPr>
      <p:sp>
        <p:nvSpPr>
          <p:cNvPr id="578" name="Google Shape;57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9" name="Google Shape;57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4"/>
        <p:cNvGrpSpPr/>
        <p:nvPr/>
      </p:nvGrpSpPr>
      <p:grpSpPr>
        <a:xfrm>
          <a:off x="0" y="0"/>
          <a:ext cx="0" cy="0"/>
          <a:chOff x="0" y="0"/>
          <a:chExt cx="0" cy="0"/>
        </a:xfrm>
      </p:grpSpPr>
      <p:sp>
        <p:nvSpPr>
          <p:cNvPr id="585" name="Google Shape;58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6" name="Google Shape;58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2"/>
        <p:cNvGrpSpPr/>
        <p:nvPr/>
      </p:nvGrpSpPr>
      <p:grpSpPr>
        <a:xfrm>
          <a:off x="0" y="0"/>
          <a:ext cx="0" cy="0"/>
          <a:chOff x="0" y="0"/>
          <a:chExt cx="0" cy="0"/>
        </a:xfrm>
      </p:grpSpPr>
      <p:sp>
        <p:nvSpPr>
          <p:cNvPr id="593" name="Google Shape;59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4" name="Google Shape;594;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7" name="Google Shape;60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4" name="Google Shape;614;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1"/>
        <p:cNvGrpSpPr/>
        <p:nvPr/>
      </p:nvGrpSpPr>
      <p:grpSpPr>
        <a:xfrm>
          <a:off x="0" y="0"/>
          <a:ext cx="0" cy="0"/>
          <a:chOff x="0" y="0"/>
          <a:chExt cx="0" cy="0"/>
        </a:xfrm>
      </p:grpSpPr>
      <p:sp>
        <p:nvSpPr>
          <p:cNvPr id="622" name="Google Shape;622;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3" name="Google Shape;62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
        <p:nvSpPr>
          <p:cNvPr id="632" name="Google Shape;63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51</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88ecc7a14f_0_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g388ecc7a14f_0_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1" name="Google Shape;65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388ecc7a14f_0_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660" name="Google Shape;660;g388ecc7a14f_0_58: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61" name="Google Shape;661;g388ecc7a14f_0_5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53</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388ecc7a14f_0_6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9" name="Google Shape;669;g388ecc7a14f_0_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4"/>
        <p:cNvGrpSpPr/>
        <p:nvPr/>
      </p:nvGrpSpPr>
      <p:grpSpPr>
        <a:xfrm>
          <a:off x="0" y="0"/>
          <a:ext cx="0" cy="0"/>
          <a:chOff x="0" y="0"/>
          <a:chExt cx="0" cy="0"/>
        </a:xfrm>
      </p:grpSpPr>
      <p:sp>
        <p:nvSpPr>
          <p:cNvPr id="675" name="Google Shape;675;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6" name="Google Shape;67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2" name="Google Shape;68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6"/>
        <p:cNvGrpSpPr/>
        <p:nvPr/>
      </p:nvGrpSpPr>
      <p:grpSpPr>
        <a:xfrm>
          <a:off x="0" y="0"/>
          <a:ext cx="0" cy="0"/>
          <a:chOff x="0" y="0"/>
          <a:chExt cx="0" cy="0"/>
        </a:xfrm>
      </p:grpSpPr>
      <p:sp>
        <p:nvSpPr>
          <p:cNvPr id="687" name="Google Shape;687;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8" name="Google Shape;68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2"/>
        <p:cNvGrpSpPr/>
        <p:nvPr/>
      </p:nvGrpSpPr>
      <p:grpSpPr>
        <a:xfrm>
          <a:off x="0" y="0"/>
          <a:ext cx="0" cy="0"/>
          <a:chOff x="0" y="0"/>
          <a:chExt cx="0" cy="0"/>
        </a:xfrm>
      </p:grpSpPr>
      <p:sp>
        <p:nvSpPr>
          <p:cNvPr id="693" name="Google Shape;6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4" name="Google Shape;694;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0" name="Google Shape;700;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4"/>
        <p:cNvGrpSpPr/>
        <p:nvPr/>
      </p:nvGrpSpPr>
      <p:grpSpPr>
        <a:xfrm>
          <a:off x="0" y="0"/>
          <a:ext cx="0" cy="0"/>
          <a:chOff x="0" y="0"/>
          <a:chExt cx="0" cy="0"/>
        </a:xfrm>
      </p:grpSpPr>
      <p:sp>
        <p:nvSpPr>
          <p:cNvPr id="705" name="Google Shape;705;p8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06" name="Google Shape;706;p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0"/>
        <p:cNvGrpSpPr/>
        <p:nvPr/>
      </p:nvGrpSpPr>
      <p:grpSpPr>
        <a:xfrm>
          <a:off x="0" y="0"/>
          <a:ext cx="0" cy="0"/>
          <a:chOff x="0" y="0"/>
          <a:chExt cx="0" cy="0"/>
        </a:xfrm>
      </p:grpSpPr>
      <p:sp>
        <p:nvSpPr>
          <p:cNvPr id="711" name="Google Shape;711;p8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12" name="Google Shape;712;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88ecc7a14f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g388ecc7a14f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6"/>
        <p:cNvGrpSpPr/>
        <p:nvPr/>
      </p:nvGrpSpPr>
      <p:grpSpPr>
        <a:xfrm>
          <a:off x="0" y="0"/>
          <a:ext cx="0" cy="0"/>
          <a:chOff x="0" y="0"/>
          <a:chExt cx="0" cy="0"/>
        </a:xfrm>
      </p:grpSpPr>
      <p:sp>
        <p:nvSpPr>
          <p:cNvPr id="717" name="Google Shape;717;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8" name="Google Shape;71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4" name="Google Shape;724;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6"/>
        <p:cNvGrpSpPr/>
        <p:nvPr/>
      </p:nvGrpSpPr>
      <p:grpSpPr>
        <a:xfrm>
          <a:off x="0" y="0"/>
          <a:ext cx="0" cy="0"/>
          <a:chOff x="0" y="0"/>
          <a:chExt cx="0" cy="0"/>
        </a:xfrm>
      </p:grpSpPr>
      <p:sp>
        <p:nvSpPr>
          <p:cNvPr id="737" name="Google Shape;73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8" name="Google Shape;738;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5" name="Google Shape;74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8" name="Google Shape;758;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5" name="Google Shape;765;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6"/>
        <p:cNvGrpSpPr/>
        <p:nvPr/>
      </p:nvGrpSpPr>
      <p:grpSpPr>
        <a:xfrm>
          <a:off x="0" y="0"/>
          <a:ext cx="0" cy="0"/>
          <a:chOff x="0" y="0"/>
          <a:chExt cx="0" cy="0"/>
        </a:xfrm>
      </p:grpSpPr>
      <p:sp>
        <p:nvSpPr>
          <p:cNvPr id="777" name="Google Shape;777;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8" name="Google Shape;77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388ecc7a14f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4" name="Google Shape;784;g388ecc7a14f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
        <p:cNvGrpSpPr/>
        <p:nvPr/>
      </p:nvGrpSpPr>
      <p:grpSpPr>
        <a:xfrm>
          <a:off x="0" y="0"/>
          <a:ext cx="0" cy="0"/>
          <a:chOff x="0" y="0"/>
          <a:chExt cx="0" cy="0"/>
        </a:xfrm>
      </p:grpSpPr>
      <p:sp>
        <p:nvSpPr>
          <p:cNvPr id="790" name="Google Shape;790;g388f37160c6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1" name="Google Shape;791;g388f37160c6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388e2e3b2b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42" name="Google Shape;242;g388e2e3b2b0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g388e2e3b2b0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97" name="Google Shape;797;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2"/>
        <p:cNvGrpSpPr/>
        <p:nvPr/>
      </p:nvGrpSpPr>
      <p:grpSpPr>
        <a:xfrm>
          <a:off x="0" y="0"/>
          <a:ext cx="0" cy="0"/>
          <a:chOff x="0" y="0"/>
          <a:chExt cx="0" cy="0"/>
        </a:xfrm>
      </p:grpSpPr>
      <p:sp>
        <p:nvSpPr>
          <p:cNvPr id="803" name="Google Shape;80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04" name="Google Shape;80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388ecc7a14f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811" name="Google Shape;811;g388ecc7a14f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12" name="Google Shape;812;g388ecc7a14f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74</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6"/>
        <p:cNvGrpSpPr/>
        <p:nvPr/>
      </p:nvGrpSpPr>
      <p:grpSpPr>
        <a:xfrm>
          <a:off x="0" y="0"/>
          <a:ext cx="0" cy="0"/>
          <a:chOff x="0" y="0"/>
          <a:chExt cx="0" cy="0"/>
        </a:xfrm>
      </p:grpSpPr>
      <p:sp>
        <p:nvSpPr>
          <p:cNvPr id="817" name="Google Shape;817;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818" name="Google Shape;81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txBody>
          <a:bodyPr/>
          <a:lstStyle/>
          <a:p>
            <a:endParaRPr lang="pt-B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388e2e3b2b0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51" name="Google Shape;251;g388e2e3b2b0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g388e2e3b2b0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388e2e3b2b0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pt-BR"/>
          </a:p>
        </p:txBody>
      </p:sp>
      <p:sp>
        <p:nvSpPr>
          <p:cNvPr id="261" name="Google Shape;261;g388e2e3b2b0_0_59: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g388e2e3b2b0_0_5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14"/>
        <p:cNvGrpSpPr/>
        <p:nvPr/>
      </p:nvGrpSpPr>
      <p:grpSpPr>
        <a:xfrm>
          <a:off x="0" y="0"/>
          <a:ext cx="0" cy="0"/>
          <a:chOff x="0" y="0"/>
          <a:chExt cx="0" cy="0"/>
        </a:xfrm>
      </p:grpSpPr>
      <p:sp>
        <p:nvSpPr>
          <p:cNvPr id="15" name="Google Shape;15;p59"/>
          <p:cNvSpPr txBox="1">
            <a:spLocks noGrp="1"/>
          </p:cNvSpPr>
          <p:nvPr>
            <p:ph type="ctrTitle"/>
          </p:nvPr>
        </p:nvSpPr>
        <p:spPr>
          <a:xfrm>
            <a:off x="7429209" y="1581005"/>
            <a:ext cx="3749040" cy="1097280"/>
          </a:xfrm>
          <a:prstGeom prst="rect">
            <a:avLst/>
          </a:prstGeom>
          <a:noFill/>
          <a:ln>
            <a:noFill/>
          </a:ln>
        </p:spPr>
        <p:txBody>
          <a:bodyPr spcFirstLastPara="1" wrap="square" lIns="91425" tIns="45700" rIns="91425" bIns="45700" anchor="t" anchorCtr="0">
            <a:noAutofit/>
          </a:bodyPr>
          <a:lstStyle>
            <a:lvl1pPr lvl="0" algn="l">
              <a:lnSpc>
                <a:spcPct val="111764"/>
              </a:lnSpc>
              <a:spcBef>
                <a:spcPts val="0"/>
              </a:spcBef>
              <a:spcAft>
                <a:spcPts val="0"/>
              </a:spcAft>
              <a:buClr>
                <a:schemeClr val="lt2"/>
              </a:buClr>
              <a:buSzPts val="3400"/>
              <a:buFont typeface="Arial"/>
              <a:buNone/>
              <a:defRPr sz="34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59"/>
          <p:cNvSpPr txBox="1">
            <a:spLocks noGrp="1"/>
          </p:cNvSpPr>
          <p:nvPr>
            <p:ph type="subTitle" idx="1"/>
          </p:nvPr>
        </p:nvSpPr>
        <p:spPr>
          <a:xfrm>
            <a:off x="7429209" y="2842933"/>
            <a:ext cx="3749040" cy="1097280"/>
          </a:xfrm>
          <a:prstGeom prst="rect">
            <a:avLst/>
          </a:prstGeom>
          <a:noFill/>
          <a:ln>
            <a:noFill/>
          </a:ln>
        </p:spPr>
        <p:txBody>
          <a:bodyPr spcFirstLastPara="1" wrap="square" lIns="91425" tIns="45700" rIns="91425" bIns="45700" anchor="t" anchorCtr="0">
            <a:noAutofit/>
          </a:bodyPr>
          <a:lstStyle>
            <a:lvl1pPr lvl="0" algn="l">
              <a:lnSpc>
                <a:spcPct val="100000"/>
              </a:lnSpc>
              <a:spcBef>
                <a:spcPts val="0"/>
              </a:spcBef>
              <a:spcAft>
                <a:spcPts val="0"/>
              </a:spcAft>
              <a:buClr>
                <a:schemeClr val="lt2"/>
              </a:buClr>
              <a:buSzPts val="1440"/>
              <a:buFont typeface="Arial"/>
              <a:buNone/>
              <a:defRPr sz="1800">
                <a:solidFill>
                  <a:schemeClr val="lt2"/>
                </a:solidFill>
              </a:defRPr>
            </a:lvl1pPr>
            <a:lvl2pPr lvl="1" algn="ctr">
              <a:lnSpc>
                <a:spcPct val="110000"/>
              </a:lnSpc>
              <a:spcBef>
                <a:spcPts val="0"/>
              </a:spcBef>
              <a:spcAft>
                <a:spcPts val="0"/>
              </a:spcAft>
              <a:buSzPts val="2000"/>
              <a:buNone/>
              <a:defRPr sz="2000"/>
            </a:lvl2pPr>
            <a:lvl3pPr lvl="2" algn="ctr">
              <a:lnSpc>
                <a:spcPct val="122222"/>
              </a:lnSpc>
              <a:spcBef>
                <a:spcPts val="1000"/>
              </a:spcBef>
              <a:spcAft>
                <a:spcPts val="0"/>
              </a:spcAft>
              <a:buSzPts val="1800"/>
              <a:buNone/>
              <a:defRPr sz="1800"/>
            </a:lvl3pPr>
            <a:lvl4pPr lvl="3" algn="ctr">
              <a:lnSpc>
                <a:spcPct val="137500"/>
              </a:lnSpc>
              <a:spcBef>
                <a:spcPts val="1000"/>
              </a:spcBef>
              <a:spcAft>
                <a:spcPts val="0"/>
              </a:spcAft>
              <a:buSzPts val="1600"/>
              <a:buNone/>
              <a:defRPr sz="1600"/>
            </a:lvl4pPr>
            <a:lvl5pPr lvl="4" algn="ctr">
              <a:lnSpc>
                <a:spcPct val="137500"/>
              </a:lnSpc>
              <a:spcBef>
                <a:spcPts val="1000"/>
              </a:spcBef>
              <a:spcAft>
                <a:spcPts val="0"/>
              </a:spcAft>
              <a:buSzPts val="1600"/>
              <a:buNone/>
              <a:defRPr sz="1600"/>
            </a:lvl5pPr>
            <a:lvl6pPr lvl="5" algn="ctr">
              <a:lnSpc>
                <a:spcPct val="90000"/>
              </a:lnSpc>
              <a:spcBef>
                <a:spcPts val="10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7" name="Google Shape;17;p59"/>
          <p:cNvSpPr txBox="1">
            <a:spLocks noGrp="1"/>
          </p:cNvSpPr>
          <p:nvPr>
            <p:ph type="body" idx="2"/>
          </p:nvPr>
        </p:nvSpPr>
        <p:spPr>
          <a:xfrm>
            <a:off x="7429209" y="809929"/>
            <a:ext cx="3566160" cy="457200"/>
          </a:xfrm>
          <a:prstGeom prst="rect">
            <a:avLst/>
          </a:prstGeom>
          <a:noFill/>
          <a:ln>
            <a:noFill/>
          </a:ln>
        </p:spPr>
        <p:txBody>
          <a:bodyPr spcFirstLastPara="1" wrap="square" lIns="91425" tIns="45700" rIns="91425" bIns="45700" anchor="b" anchorCtr="0">
            <a:noAutofit/>
          </a:bodyPr>
          <a:lstStyle>
            <a:lvl1pPr marL="457200" lvl="0" indent="-228600" algn="l">
              <a:lnSpc>
                <a:spcPct val="157142"/>
              </a:lnSpc>
              <a:spcBef>
                <a:spcPts val="0"/>
              </a:spcBef>
              <a:spcAft>
                <a:spcPts val="0"/>
              </a:spcAft>
              <a:buClr>
                <a:schemeClr val="lt2"/>
              </a:buClr>
              <a:buSzPts val="1120"/>
              <a:buFont typeface="Arial"/>
              <a:buNone/>
              <a:defRPr sz="1400">
                <a:solidFill>
                  <a:schemeClr val="lt2"/>
                </a:solidFill>
              </a:defRPr>
            </a:lvl1pPr>
            <a:lvl2pPr marL="914400" lvl="1" indent="-228600" algn="l">
              <a:lnSpc>
                <a:spcPct val="137500"/>
              </a:lnSpc>
              <a:spcBef>
                <a:spcPts val="10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2 Images">
  <p:cSld name="Title, 2 Images">
    <p:spTree>
      <p:nvGrpSpPr>
        <p:cNvPr id="1" name="Shape 59"/>
        <p:cNvGrpSpPr/>
        <p:nvPr/>
      </p:nvGrpSpPr>
      <p:grpSpPr>
        <a:xfrm>
          <a:off x="0" y="0"/>
          <a:ext cx="0" cy="0"/>
          <a:chOff x="0" y="0"/>
          <a:chExt cx="0" cy="0"/>
        </a:xfrm>
      </p:grpSpPr>
      <p:sp>
        <p:nvSpPr>
          <p:cNvPr id="60" name="Google Shape;60;p68"/>
          <p:cNvSpPr>
            <a:spLocks noGrp="1"/>
          </p:cNvSpPr>
          <p:nvPr>
            <p:ph type="pic" idx="2"/>
          </p:nvPr>
        </p:nvSpPr>
        <p:spPr>
          <a:xfrm>
            <a:off x="938696" y="2514600"/>
            <a:ext cx="6309360" cy="2971800"/>
          </a:xfrm>
          <a:prstGeom prst="rect">
            <a:avLst/>
          </a:prstGeom>
          <a:solidFill>
            <a:schemeClr val="dk1"/>
          </a:solidFill>
          <a:ln>
            <a:noFill/>
          </a:ln>
        </p:spPr>
        <p:txBody>
          <a:bodyPr/>
          <a:lstStyle/>
          <a:p>
            <a:endParaRPr lang="pt-BR"/>
          </a:p>
        </p:txBody>
      </p:sp>
      <p:sp>
        <p:nvSpPr>
          <p:cNvPr id="61" name="Google Shape;61;p68"/>
          <p:cNvSpPr>
            <a:spLocks noGrp="1"/>
          </p:cNvSpPr>
          <p:nvPr>
            <p:ph type="pic" idx="3"/>
          </p:nvPr>
        </p:nvSpPr>
        <p:spPr>
          <a:xfrm>
            <a:off x="7528560" y="0"/>
            <a:ext cx="4663440" cy="5486400"/>
          </a:xfrm>
          <a:prstGeom prst="rect">
            <a:avLst/>
          </a:prstGeom>
          <a:solidFill>
            <a:schemeClr val="dk1"/>
          </a:solidFill>
          <a:ln>
            <a:noFill/>
          </a:ln>
        </p:spPr>
        <p:txBody>
          <a:bodyPr/>
          <a:lstStyle/>
          <a:p>
            <a:endParaRPr lang="pt-BR"/>
          </a:p>
        </p:txBody>
      </p:sp>
      <p:sp>
        <p:nvSpPr>
          <p:cNvPr id="62" name="Google Shape;62;p68"/>
          <p:cNvSpPr txBox="1">
            <a:spLocks noGrp="1"/>
          </p:cNvSpPr>
          <p:nvPr>
            <p:ph type="title"/>
          </p:nvPr>
        </p:nvSpPr>
        <p:spPr>
          <a:xfrm>
            <a:off x="838200" y="1242644"/>
            <a:ext cx="64008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68"/>
          <p:cNvSpPr txBox="1">
            <a:spLocks noGrp="1"/>
          </p:cNvSpPr>
          <p:nvPr>
            <p:ph type="body" idx="1"/>
          </p:nvPr>
        </p:nvSpPr>
        <p:spPr>
          <a:xfrm>
            <a:off x="879299" y="5569392"/>
            <a:ext cx="6309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68"/>
          <p:cNvSpPr txBox="1">
            <a:spLocks noGrp="1"/>
          </p:cNvSpPr>
          <p:nvPr>
            <p:ph type="body" idx="4"/>
          </p:nvPr>
        </p:nvSpPr>
        <p:spPr>
          <a:xfrm>
            <a:off x="7466105" y="5569400"/>
            <a:ext cx="4297680" cy="784225"/>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hank you">
  <p:cSld name="Thank you">
    <p:spTree>
      <p:nvGrpSpPr>
        <p:cNvPr id="1" name="Shape 65"/>
        <p:cNvGrpSpPr/>
        <p:nvPr/>
      </p:nvGrpSpPr>
      <p:grpSpPr>
        <a:xfrm>
          <a:off x="0" y="0"/>
          <a:ext cx="0" cy="0"/>
          <a:chOff x="0" y="0"/>
          <a:chExt cx="0" cy="0"/>
        </a:xfrm>
      </p:grpSpPr>
      <p:sp>
        <p:nvSpPr>
          <p:cNvPr id="66" name="Google Shape;66;p69"/>
          <p:cNvSpPr/>
          <p:nvPr/>
        </p:nvSpPr>
        <p:spPr>
          <a:xfrm>
            <a:off x="0" y="0"/>
            <a:ext cx="12192000" cy="6858000"/>
          </a:xfrm>
          <a:prstGeom prst="rect">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67" name="Google Shape;67;p69"/>
          <p:cNvPicPr preferRelativeResize="0"/>
          <p:nvPr/>
        </p:nvPicPr>
        <p:blipFill rotWithShape="1">
          <a:blip r:embed="rId2">
            <a:alphaModFix amt="20000"/>
          </a:blip>
          <a:srcRect/>
          <a:stretch/>
        </p:blipFill>
        <p:spPr>
          <a:xfrm>
            <a:off x="1" y="-1"/>
            <a:ext cx="5465851" cy="6858001"/>
          </a:xfrm>
          <a:prstGeom prst="rect">
            <a:avLst/>
          </a:prstGeom>
          <a:noFill/>
          <a:ln>
            <a:noFill/>
          </a:ln>
        </p:spPr>
      </p:pic>
      <p:sp>
        <p:nvSpPr>
          <p:cNvPr id="68" name="Google Shape;68;p69"/>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lvl1pPr lvl="0" algn="l">
              <a:lnSpc>
                <a:spcPct val="105263"/>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69" name="Google Shape;69;p69"/>
          <p:cNvGrpSpPr/>
          <p:nvPr/>
        </p:nvGrpSpPr>
        <p:grpSpPr>
          <a:xfrm>
            <a:off x="3569922" y="2861858"/>
            <a:ext cx="8620583" cy="1083307"/>
            <a:chOff x="3569918" y="2861850"/>
            <a:chExt cx="8620582" cy="1083307"/>
          </a:xfrm>
        </p:grpSpPr>
        <p:grpSp>
          <p:nvGrpSpPr>
            <p:cNvPr id="70" name="Google Shape;70;p69"/>
            <p:cNvGrpSpPr/>
            <p:nvPr/>
          </p:nvGrpSpPr>
          <p:grpSpPr>
            <a:xfrm>
              <a:off x="3569918" y="2861850"/>
              <a:ext cx="8620582" cy="1083307"/>
              <a:chOff x="3569918" y="2861850"/>
              <a:chExt cx="8620582" cy="1083307"/>
            </a:xfrm>
          </p:grpSpPr>
          <p:sp>
            <p:nvSpPr>
              <p:cNvPr id="71" name="Google Shape;71;p69"/>
              <p:cNvSpPr/>
              <p:nvPr/>
            </p:nvSpPr>
            <p:spPr>
              <a:xfrm>
                <a:off x="5743184" y="2861850"/>
                <a:ext cx="6447316" cy="1083307"/>
              </a:xfrm>
              <a:prstGeom prst="rect">
                <a:avLst/>
              </a:prstGeom>
              <a:solidFill>
                <a:srgbClr val="DCE0E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72" name="Google Shape;72;p69"/>
              <p:cNvSpPr/>
              <p:nvPr/>
            </p:nvSpPr>
            <p:spPr>
              <a:xfrm>
                <a:off x="3569918" y="2861850"/>
                <a:ext cx="2171766" cy="1083307"/>
              </a:xfrm>
              <a:prstGeom prst="rect">
                <a:avLst/>
              </a:prstGeom>
              <a:solidFill>
                <a:schemeClr val="dk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grpSp>
        <p:sp>
          <p:nvSpPr>
            <p:cNvPr id="73" name="Google Shape;73;p69"/>
            <p:cNvSpPr txBox="1"/>
            <p:nvPr/>
          </p:nvSpPr>
          <p:spPr>
            <a:xfrm>
              <a:off x="594071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74" name="Google Shape;74;p69"/>
            <p:cNvSpPr txBox="1"/>
            <p:nvPr/>
          </p:nvSpPr>
          <p:spPr>
            <a:xfrm>
              <a:off x="6858314"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sp>
          <p:nvSpPr>
            <p:cNvPr id="75" name="Google Shape;75;p69"/>
            <p:cNvSpPr txBox="1"/>
            <p:nvPr/>
          </p:nvSpPr>
          <p:spPr>
            <a:xfrm>
              <a:off x="8120258" y="2931110"/>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560"/>
                <a:buFont typeface="Arial"/>
                <a:buNone/>
              </a:pPr>
              <a:endParaRPr sz="700" b="0" i="0" u="none" strike="noStrike" cap="none">
                <a:solidFill>
                  <a:schemeClr val="lt2"/>
                </a:solidFill>
                <a:latin typeface="Arial"/>
                <a:ea typeface="Arial"/>
                <a:cs typeface="Arial"/>
                <a:sym typeface="Arial"/>
              </a:endParaRPr>
            </a:p>
          </p:txBody>
        </p:sp>
        <p:pic>
          <p:nvPicPr>
            <p:cNvPr id="76" name="Google Shape;76;p69"/>
            <p:cNvPicPr preferRelativeResize="0"/>
            <p:nvPr/>
          </p:nvPicPr>
          <p:blipFill rotWithShape="1">
            <a:blip r:embed="rId3">
              <a:alphaModFix/>
            </a:blip>
            <a:srcRect/>
            <a:stretch/>
          </p:blipFill>
          <p:spPr>
            <a:xfrm>
              <a:off x="6061356" y="3162320"/>
              <a:ext cx="429471" cy="572629"/>
            </a:xfrm>
            <a:prstGeom prst="rect">
              <a:avLst/>
            </a:prstGeom>
            <a:noFill/>
            <a:ln>
              <a:noFill/>
            </a:ln>
          </p:spPr>
        </p:pic>
        <p:pic>
          <p:nvPicPr>
            <p:cNvPr id="77" name="Google Shape;77;p69"/>
            <p:cNvPicPr preferRelativeResize="0"/>
            <p:nvPr/>
          </p:nvPicPr>
          <p:blipFill rotWithShape="1">
            <a:blip r:embed="rId4">
              <a:alphaModFix/>
            </a:blip>
            <a:srcRect/>
            <a:stretch/>
          </p:blipFill>
          <p:spPr>
            <a:xfrm>
              <a:off x="9937071" y="3068988"/>
              <a:ext cx="331248" cy="669858"/>
            </a:xfrm>
            <a:prstGeom prst="rect">
              <a:avLst/>
            </a:prstGeom>
            <a:noFill/>
            <a:ln>
              <a:noFill/>
            </a:ln>
          </p:spPr>
        </p:pic>
        <p:pic>
          <p:nvPicPr>
            <p:cNvPr id="78" name="Google Shape;78;p69"/>
            <p:cNvPicPr preferRelativeResize="0"/>
            <p:nvPr/>
          </p:nvPicPr>
          <p:blipFill rotWithShape="1">
            <a:blip r:embed="rId5">
              <a:alphaModFix/>
            </a:blip>
            <a:srcRect/>
            <a:stretch/>
          </p:blipFill>
          <p:spPr>
            <a:xfrm>
              <a:off x="8220919" y="3126743"/>
              <a:ext cx="1505116" cy="617004"/>
            </a:xfrm>
            <a:prstGeom prst="rect">
              <a:avLst/>
            </a:prstGeom>
            <a:noFill/>
            <a:ln>
              <a:noFill/>
            </a:ln>
          </p:spPr>
        </p:pic>
        <p:pic>
          <p:nvPicPr>
            <p:cNvPr id="79" name="Google Shape;79;p69"/>
            <p:cNvPicPr preferRelativeResize="0"/>
            <p:nvPr/>
          </p:nvPicPr>
          <p:blipFill rotWithShape="1">
            <a:blip r:embed="rId6">
              <a:alphaModFix/>
            </a:blip>
            <a:srcRect/>
            <a:stretch/>
          </p:blipFill>
          <p:spPr>
            <a:xfrm>
              <a:off x="10453891" y="3149193"/>
              <a:ext cx="1403047" cy="449908"/>
            </a:xfrm>
            <a:prstGeom prst="rect">
              <a:avLst/>
            </a:prstGeom>
            <a:noFill/>
            <a:ln>
              <a:noFill/>
            </a:ln>
          </p:spPr>
        </p:pic>
        <p:cxnSp>
          <p:nvCxnSpPr>
            <p:cNvPr id="80" name="Google Shape;80;p69"/>
            <p:cNvCxnSpPr/>
            <p:nvPr/>
          </p:nvCxnSpPr>
          <p:spPr>
            <a:xfrm>
              <a:off x="6746826" y="2980462"/>
              <a:ext cx="0" cy="838462"/>
            </a:xfrm>
            <a:prstGeom prst="straightConnector1">
              <a:avLst/>
            </a:prstGeom>
            <a:noFill/>
            <a:ln w="9525" cap="flat" cmpd="sng">
              <a:solidFill>
                <a:schemeClr val="dk1"/>
              </a:solidFill>
              <a:prstDash val="solid"/>
              <a:miter lim="800000"/>
              <a:headEnd type="none" w="sm" len="sm"/>
              <a:tailEnd type="none" w="sm" len="sm"/>
            </a:ln>
          </p:spPr>
        </p:cxnSp>
        <p:cxnSp>
          <p:nvCxnSpPr>
            <p:cNvPr id="81" name="Google Shape;81;p69"/>
            <p:cNvCxnSpPr/>
            <p:nvPr/>
          </p:nvCxnSpPr>
          <p:spPr>
            <a:xfrm>
              <a:off x="7987358" y="2980462"/>
              <a:ext cx="0" cy="838462"/>
            </a:xfrm>
            <a:prstGeom prst="straightConnector1">
              <a:avLst/>
            </a:prstGeom>
            <a:noFill/>
            <a:ln w="9525" cap="flat" cmpd="sng">
              <a:solidFill>
                <a:schemeClr val="dk1"/>
              </a:solidFill>
              <a:prstDash val="solid"/>
              <a:miter lim="800000"/>
              <a:headEnd type="none" w="sm" len="sm"/>
              <a:tailEnd type="none" w="sm" len="sm"/>
            </a:ln>
          </p:spPr>
        </p:cxnSp>
        <p:pic>
          <p:nvPicPr>
            <p:cNvPr id="82" name="Google Shape;82;p69"/>
            <p:cNvPicPr preferRelativeResize="0"/>
            <p:nvPr/>
          </p:nvPicPr>
          <p:blipFill rotWithShape="1">
            <a:blip r:embed="rId7">
              <a:alphaModFix/>
            </a:blip>
            <a:srcRect/>
            <a:stretch/>
          </p:blipFill>
          <p:spPr>
            <a:xfrm>
              <a:off x="3729955" y="3224033"/>
              <a:ext cx="1845977" cy="358940"/>
            </a:xfrm>
            <a:prstGeom prst="rect">
              <a:avLst/>
            </a:prstGeom>
            <a:noFill/>
            <a:ln>
              <a:noFill/>
            </a:ln>
          </p:spPr>
        </p:pic>
      </p:grpSp>
      <p:pic>
        <p:nvPicPr>
          <p:cNvPr id="83" name="Google Shape;83;p69"/>
          <p:cNvPicPr preferRelativeResize="0"/>
          <p:nvPr/>
        </p:nvPicPr>
        <p:blipFill rotWithShape="1">
          <a:blip r:embed="rId8">
            <a:alphaModFix/>
          </a:blip>
          <a:srcRect/>
          <a:stretch/>
        </p:blipFill>
        <p:spPr>
          <a:xfrm>
            <a:off x="6885564" y="2993271"/>
            <a:ext cx="910741" cy="910741"/>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umbered List, Image Grid">
  <p:cSld name="Numbered List, Image Grid">
    <p:spTree>
      <p:nvGrpSpPr>
        <p:cNvPr id="1" name="Shape 84"/>
        <p:cNvGrpSpPr/>
        <p:nvPr/>
      </p:nvGrpSpPr>
      <p:grpSpPr>
        <a:xfrm>
          <a:off x="0" y="0"/>
          <a:ext cx="0" cy="0"/>
          <a:chOff x="0" y="0"/>
          <a:chExt cx="0" cy="0"/>
        </a:xfrm>
      </p:grpSpPr>
      <p:sp>
        <p:nvSpPr>
          <p:cNvPr id="85" name="Google Shape;85;p70"/>
          <p:cNvSpPr txBox="1">
            <a:spLocks noGrp="1"/>
          </p:cNvSpPr>
          <p:nvPr>
            <p:ph type="body" idx="1"/>
          </p:nvPr>
        </p:nvSpPr>
        <p:spPr>
          <a:xfrm>
            <a:off x="838200" y="2822080"/>
            <a:ext cx="5120640" cy="3200400"/>
          </a:xfrm>
          <a:prstGeom prst="rect">
            <a:avLst/>
          </a:prstGeom>
          <a:noFill/>
          <a:ln>
            <a:noFill/>
          </a:ln>
        </p:spPr>
        <p:txBody>
          <a:bodyPr spcFirstLastPara="1" wrap="square" lIns="91425" tIns="45700" rIns="91425" bIns="45700" anchor="t" anchorCtr="0">
            <a:noAutofit/>
          </a:bodyPr>
          <a:lstStyle>
            <a:lvl1pPr marL="457200" lvl="0" indent="-400050" algn="l">
              <a:lnSpc>
                <a:spcPct val="122222"/>
              </a:lnSpc>
              <a:spcBef>
                <a:spcPts val="0"/>
              </a:spcBef>
              <a:spcAft>
                <a:spcPts val="0"/>
              </a:spcAft>
              <a:buClr>
                <a:schemeClr val="dk2"/>
              </a:buClr>
              <a:buSzPts val="2700"/>
              <a:buFont typeface="Arial"/>
              <a:buAutoNum type="arabicPeriod"/>
              <a:defRPr/>
            </a:lvl1pPr>
            <a:lvl2pPr marL="914400" lvl="1" indent="-228600" algn="l">
              <a:lnSpc>
                <a:spcPct val="137500"/>
              </a:lnSpc>
              <a:spcBef>
                <a:spcPts val="18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6" name="Google Shape;86;p70"/>
          <p:cNvSpPr txBox="1">
            <a:spLocks noGrp="1"/>
          </p:cNvSpPr>
          <p:nvPr>
            <p:ph type="title"/>
          </p:nvPr>
        </p:nvSpPr>
        <p:spPr>
          <a:xfrm>
            <a:off x="838200" y="1242644"/>
            <a:ext cx="5120640" cy="1280160"/>
          </a:xfrm>
          <a:prstGeom prst="rect">
            <a:avLst/>
          </a:prstGeom>
          <a:noFill/>
          <a:ln>
            <a:noFill/>
          </a:ln>
        </p:spPr>
        <p:txBody>
          <a:bodyPr spcFirstLastPara="1" wrap="square" lIns="91425" tIns="45700" rIns="91425" bIns="45700" anchor="b" anchorCtr="0">
            <a:noAutofit/>
          </a:bodyPr>
          <a:lstStyle>
            <a:lvl1pPr lvl="0" algn="l">
              <a:lnSpc>
                <a:spcPct val="114285"/>
              </a:lnSpc>
              <a:spcBef>
                <a:spcPts val="0"/>
              </a:spcBef>
              <a:spcAft>
                <a:spcPts val="0"/>
              </a:spcAft>
              <a:buClr>
                <a:schemeClr val="dk1"/>
              </a:buClr>
              <a:buSzPts val="28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70"/>
          <p:cNvSpPr>
            <a:spLocks noGrp="1"/>
          </p:cNvSpPr>
          <p:nvPr>
            <p:ph type="pic" idx="2"/>
          </p:nvPr>
        </p:nvSpPr>
        <p:spPr>
          <a:xfrm>
            <a:off x="6568441" y="828040"/>
            <a:ext cx="2514600" cy="2514600"/>
          </a:xfrm>
          <a:prstGeom prst="rect">
            <a:avLst/>
          </a:prstGeom>
          <a:solidFill>
            <a:schemeClr val="accent1">
              <a:alpha val="49411"/>
            </a:schemeClr>
          </a:solidFill>
          <a:ln>
            <a:noFill/>
          </a:ln>
        </p:spPr>
        <p:txBody>
          <a:bodyPr/>
          <a:lstStyle/>
          <a:p>
            <a:endParaRPr lang="pt-BR"/>
          </a:p>
        </p:txBody>
      </p:sp>
      <p:sp>
        <p:nvSpPr>
          <p:cNvPr id="88" name="Google Shape;88;p70"/>
          <p:cNvSpPr>
            <a:spLocks noGrp="1"/>
          </p:cNvSpPr>
          <p:nvPr>
            <p:ph type="pic" idx="3"/>
          </p:nvPr>
        </p:nvSpPr>
        <p:spPr>
          <a:xfrm>
            <a:off x="6568441" y="3515360"/>
            <a:ext cx="2514600" cy="2514600"/>
          </a:xfrm>
          <a:prstGeom prst="rect">
            <a:avLst/>
          </a:prstGeom>
          <a:solidFill>
            <a:schemeClr val="accent3">
              <a:alpha val="49411"/>
            </a:schemeClr>
          </a:solidFill>
          <a:ln>
            <a:noFill/>
          </a:ln>
        </p:spPr>
        <p:txBody>
          <a:bodyPr/>
          <a:lstStyle/>
          <a:p>
            <a:endParaRPr lang="pt-BR"/>
          </a:p>
        </p:txBody>
      </p:sp>
      <p:sp>
        <p:nvSpPr>
          <p:cNvPr id="89" name="Google Shape;89;p70"/>
          <p:cNvSpPr>
            <a:spLocks noGrp="1"/>
          </p:cNvSpPr>
          <p:nvPr>
            <p:ph type="pic" idx="4"/>
          </p:nvPr>
        </p:nvSpPr>
        <p:spPr>
          <a:xfrm>
            <a:off x="9235441" y="3515360"/>
            <a:ext cx="2514600" cy="2514600"/>
          </a:xfrm>
          <a:prstGeom prst="rect">
            <a:avLst/>
          </a:prstGeom>
          <a:solidFill>
            <a:schemeClr val="accent2">
              <a:alpha val="49411"/>
            </a:schemeClr>
          </a:solidFill>
          <a:ln>
            <a:noFill/>
          </a:ln>
        </p:spPr>
        <p:txBody>
          <a:bodyPr/>
          <a:lstStyle/>
          <a:p>
            <a:endParaRPr lang="pt-BR"/>
          </a:p>
        </p:txBody>
      </p:sp>
      <p:sp>
        <p:nvSpPr>
          <p:cNvPr id="90" name="Google Shape;90;p70"/>
          <p:cNvSpPr>
            <a:spLocks noGrp="1"/>
          </p:cNvSpPr>
          <p:nvPr>
            <p:ph type="pic" idx="5"/>
          </p:nvPr>
        </p:nvSpPr>
        <p:spPr>
          <a:xfrm>
            <a:off x="9235441" y="828040"/>
            <a:ext cx="2514600" cy="2514600"/>
          </a:xfrm>
          <a:prstGeom prst="rect">
            <a:avLst/>
          </a:prstGeom>
          <a:solidFill>
            <a:schemeClr val="accent3">
              <a:alpha val="49411"/>
            </a:schemeClr>
          </a:solidFill>
          <a:ln>
            <a:noFill/>
          </a:ln>
        </p:spPr>
        <p:txBody>
          <a:bodyPr/>
          <a:lstStyle/>
          <a:p>
            <a:endParaRPr lang="pt-B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1"/>
        <p:cNvGrpSpPr/>
        <p:nvPr/>
      </p:nvGrpSpPr>
      <p:grpSpPr>
        <a:xfrm>
          <a:off x="0" y="0"/>
          <a:ext cx="0" cy="0"/>
          <a:chOff x="0" y="0"/>
          <a:chExt cx="0" cy="0"/>
        </a:xfrm>
      </p:grpSpPr>
      <p:sp>
        <p:nvSpPr>
          <p:cNvPr id="92" name="Google Shape;92;p71"/>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3 Images">
  <p:cSld name="Title, 3 Images">
    <p:spTree>
      <p:nvGrpSpPr>
        <p:cNvPr id="1" name="Shape 93"/>
        <p:cNvGrpSpPr/>
        <p:nvPr/>
      </p:nvGrpSpPr>
      <p:grpSpPr>
        <a:xfrm>
          <a:off x="0" y="0"/>
          <a:ext cx="0" cy="0"/>
          <a:chOff x="0" y="0"/>
          <a:chExt cx="0" cy="0"/>
        </a:xfrm>
      </p:grpSpPr>
      <p:sp>
        <p:nvSpPr>
          <p:cNvPr id="94" name="Google Shape;94;p72"/>
          <p:cNvSpPr>
            <a:spLocks noGrp="1"/>
          </p:cNvSpPr>
          <p:nvPr>
            <p:ph type="pic" idx="2"/>
          </p:nvPr>
        </p:nvSpPr>
        <p:spPr>
          <a:xfrm>
            <a:off x="938696" y="2514600"/>
            <a:ext cx="3200400" cy="2971800"/>
          </a:xfrm>
          <a:prstGeom prst="rect">
            <a:avLst/>
          </a:prstGeom>
          <a:solidFill>
            <a:schemeClr val="dk1"/>
          </a:solidFill>
          <a:ln>
            <a:noFill/>
          </a:ln>
        </p:spPr>
        <p:txBody>
          <a:bodyPr/>
          <a:lstStyle/>
          <a:p>
            <a:endParaRPr lang="pt-BR"/>
          </a:p>
        </p:txBody>
      </p:sp>
      <p:sp>
        <p:nvSpPr>
          <p:cNvPr id="95" name="Google Shape;95;p72"/>
          <p:cNvSpPr>
            <a:spLocks noGrp="1"/>
          </p:cNvSpPr>
          <p:nvPr>
            <p:ph type="pic" idx="3"/>
          </p:nvPr>
        </p:nvSpPr>
        <p:spPr>
          <a:xfrm>
            <a:off x="8442960" y="2514600"/>
            <a:ext cx="3749040" cy="2971800"/>
          </a:xfrm>
          <a:prstGeom prst="rect">
            <a:avLst/>
          </a:prstGeom>
          <a:solidFill>
            <a:schemeClr val="dk1"/>
          </a:solidFill>
          <a:ln>
            <a:noFill/>
          </a:ln>
        </p:spPr>
        <p:txBody>
          <a:bodyPr/>
          <a:lstStyle/>
          <a:p>
            <a:endParaRPr lang="pt-BR"/>
          </a:p>
        </p:txBody>
      </p:sp>
      <p:sp>
        <p:nvSpPr>
          <p:cNvPr id="96" name="Google Shape;96;p72"/>
          <p:cNvSpPr>
            <a:spLocks noGrp="1"/>
          </p:cNvSpPr>
          <p:nvPr>
            <p:ph type="pic" idx="4"/>
          </p:nvPr>
        </p:nvSpPr>
        <p:spPr>
          <a:xfrm>
            <a:off x="4291071" y="2514600"/>
            <a:ext cx="4023360" cy="2971800"/>
          </a:xfrm>
          <a:prstGeom prst="rect">
            <a:avLst/>
          </a:prstGeom>
          <a:solidFill>
            <a:schemeClr val="dk1"/>
          </a:solidFill>
          <a:ln>
            <a:noFill/>
          </a:ln>
        </p:spPr>
        <p:txBody>
          <a:bodyPr/>
          <a:lstStyle/>
          <a:p>
            <a:endParaRPr lang="pt-BR"/>
          </a:p>
        </p:txBody>
      </p:sp>
      <p:sp>
        <p:nvSpPr>
          <p:cNvPr id="97" name="Google Shape;97;p72"/>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72"/>
          <p:cNvSpPr txBox="1">
            <a:spLocks noGrp="1"/>
          </p:cNvSpPr>
          <p:nvPr>
            <p:ph type="body" idx="1"/>
          </p:nvPr>
        </p:nvSpPr>
        <p:spPr>
          <a:xfrm>
            <a:off x="879299" y="5569392"/>
            <a:ext cx="32004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9" name="Google Shape;99;p72"/>
          <p:cNvSpPr txBox="1">
            <a:spLocks noGrp="1"/>
          </p:cNvSpPr>
          <p:nvPr>
            <p:ph type="body" idx="5"/>
          </p:nvPr>
        </p:nvSpPr>
        <p:spPr>
          <a:xfrm>
            <a:off x="8380505" y="5569392"/>
            <a:ext cx="365760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342900" algn="l">
              <a:lnSpc>
                <a:spcPct val="122222"/>
              </a:lnSpc>
              <a:spcBef>
                <a:spcPts val="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0" name="Google Shape;100;p72"/>
          <p:cNvSpPr txBox="1">
            <a:spLocks noGrp="1"/>
          </p:cNvSpPr>
          <p:nvPr>
            <p:ph type="body" idx="6"/>
          </p:nvPr>
        </p:nvSpPr>
        <p:spPr>
          <a:xfrm>
            <a:off x="4231420" y="5569392"/>
            <a:ext cx="402336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1"/>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Paragraph, Content">
  <p:cSld name="Title, Paragraph, Content">
    <p:spTree>
      <p:nvGrpSpPr>
        <p:cNvPr id="1" name="Shape 102"/>
        <p:cNvGrpSpPr/>
        <p:nvPr/>
      </p:nvGrpSpPr>
      <p:grpSpPr>
        <a:xfrm>
          <a:off x="0" y="0"/>
          <a:ext cx="0" cy="0"/>
          <a:chOff x="0" y="0"/>
          <a:chExt cx="0" cy="0"/>
        </a:xfrm>
      </p:grpSpPr>
      <p:sp>
        <p:nvSpPr>
          <p:cNvPr id="103" name="Google Shape;103;p7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7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p74"/>
          <p:cNvSpPr txBox="1">
            <a:spLocks noGrp="1"/>
          </p:cNvSpPr>
          <p:nvPr>
            <p:ph type="body" idx="2"/>
          </p:nvPr>
        </p:nvSpPr>
        <p:spPr>
          <a:xfrm>
            <a:off x="838200" y="2362200"/>
            <a:ext cx="1033272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Big Statement Gray">
  <p:cSld name="Big Statement Gray">
    <p:spTree>
      <p:nvGrpSpPr>
        <p:cNvPr id="1" name="Shape 106"/>
        <p:cNvGrpSpPr/>
        <p:nvPr/>
      </p:nvGrpSpPr>
      <p:grpSpPr>
        <a:xfrm>
          <a:off x="0" y="0"/>
          <a:ext cx="0" cy="0"/>
          <a:chOff x="0" y="0"/>
          <a:chExt cx="0" cy="0"/>
        </a:xfrm>
      </p:grpSpPr>
      <p:sp>
        <p:nvSpPr>
          <p:cNvPr id="107" name="Google Shape;107;p75"/>
          <p:cNvSpPr/>
          <p:nvPr/>
        </p:nvSpPr>
        <p:spPr>
          <a:xfrm>
            <a:off x="0" y="0"/>
            <a:ext cx="12192000" cy="6858000"/>
          </a:xfrm>
          <a:prstGeom prst="rect">
            <a:avLst/>
          </a:prstGeom>
          <a:solidFill>
            <a:schemeClr val="accent3"/>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08" name="Google Shape;108;p75"/>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09" name="Google Shape;109;p75"/>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0" name="Google Shape;110;p75"/>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Big Statement Blue">
  <p:cSld name="Big Statement Blue">
    <p:spTree>
      <p:nvGrpSpPr>
        <p:cNvPr id="1" name="Shape 111"/>
        <p:cNvGrpSpPr/>
        <p:nvPr/>
      </p:nvGrpSpPr>
      <p:grpSpPr>
        <a:xfrm>
          <a:off x="0" y="0"/>
          <a:ext cx="0" cy="0"/>
          <a:chOff x="0" y="0"/>
          <a:chExt cx="0" cy="0"/>
        </a:xfrm>
      </p:grpSpPr>
      <p:sp>
        <p:nvSpPr>
          <p:cNvPr id="112" name="Google Shape;112;p76"/>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3" name="Google Shape;113;p76"/>
          <p:cNvPicPr preferRelativeResize="0"/>
          <p:nvPr/>
        </p:nvPicPr>
        <p:blipFill rotWithShape="1">
          <a:blip r:embed="rId2">
            <a:alphaModFix amt="20000"/>
          </a:blip>
          <a:srcRect/>
          <a:stretch/>
        </p:blipFill>
        <p:spPr>
          <a:xfrm>
            <a:off x="4367465" y="-1"/>
            <a:ext cx="7824536" cy="6858001"/>
          </a:xfrm>
          <a:prstGeom prst="rect">
            <a:avLst/>
          </a:prstGeom>
          <a:noFill/>
          <a:ln>
            <a:noFill/>
          </a:ln>
        </p:spPr>
      </p:pic>
      <p:pic>
        <p:nvPicPr>
          <p:cNvPr id="114" name="Google Shape;114;p76"/>
          <p:cNvPicPr preferRelativeResize="0"/>
          <p:nvPr/>
        </p:nvPicPr>
        <p:blipFill rotWithShape="1">
          <a:blip r:embed="rId3">
            <a:alphaModFix/>
          </a:blip>
          <a:srcRect/>
          <a:stretch/>
        </p:blipFill>
        <p:spPr>
          <a:xfrm>
            <a:off x="898556" y="753090"/>
            <a:ext cx="1549017" cy="1554559"/>
          </a:xfrm>
          <a:prstGeom prst="rect">
            <a:avLst/>
          </a:prstGeom>
          <a:noFill/>
          <a:ln>
            <a:noFill/>
          </a:ln>
        </p:spPr>
      </p:pic>
      <p:sp>
        <p:nvSpPr>
          <p:cNvPr id="115" name="Google Shape;115;p76"/>
          <p:cNvSpPr txBox="1">
            <a:spLocks noGrp="1"/>
          </p:cNvSpPr>
          <p:nvPr>
            <p:ph type="title"/>
          </p:nvPr>
        </p:nvSpPr>
        <p:spPr>
          <a:xfrm>
            <a:off x="801529" y="2564156"/>
            <a:ext cx="10515600" cy="3200400"/>
          </a:xfrm>
          <a:prstGeom prst="rect">
            <a:avLst/>
          </a:prstGeom>
          <a:noFill/>
          <a:ln>
            <a:noFill/>
          </a:ln>
        </p:spPr>
        <p:txBody>
          <a:bodyPr spcFirstLastPara="1" wrap="square" lIns="91425" tIns="45700" rIns="91425" bIns="45700" anchor="t" anchorCtr="0">
            <a:noAutofit/>
          </a:bodyPr>
          <a:lstStyle>
            <a:lvl1pPr lvl="0" algn="l">
              <a:lnSpc>
                <a:spcPct val="142857"/>
              </a:lnSpc>
              <a:spcBef>
                <a:spcPts val="0"/>
              </a:spcBef>
              <a:spcAft>
                <a:spcPts val="0"/>
              </a:spcAft>
              <a:buClr>
                <a:schemeClr val="lt2"/>
              </a:buClr>
              <a:buSzPts val="2800"/>
              <a:buFont typeface="Arial"/>
              <a:buNone/>
              <a:defRPr sz="2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ection Header Blue">
  <p:cSld name="Section Header Blue">
    <p:spTree>
      <p:nvGrpSpPr>
        <p:cNvPr id="1" name="Shape 116"/>
        <p:cNvGrpSpPr/>
        <p:nvPr/>
      </p:nvGrpSpPr>
      <p:grpSpPr>
        <a:xfrm>
          <a:off x="0" y="0"/>
          <a:ext cx="0" cy="0"/>
          <a:chOff x="0" y="0"/>
          <a:chExt cx="0" cy="0"/>
        </a:xfrm>
      </p:grpSpPr>
      <p:sp>
        <p:nvSpPr>
          <p:cNvPr id="117" name="Google Shape;117;p77"/>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18" name="Google Shape;118;p7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19" name="Google Shape;119;p7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0" name="Google Shape;120;p7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1" name="Google Shape;121;p7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2" name="Google Shape;122;p7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
        <p:cNvGrpSpPr/>
        <p:nvPr/>
      </p:nvGrpSpPr>
      <p:grpSpPr>
        <a:xfrm>
          <a:off x="0" y="0"/>
          <a:ext cx="0" cy="0"/>
          <a:chOff x="0" y="0"/>
          <a:chExt cx="0" cy="0"/>
        </a:xfrm>
      </p:grpSpPr>
      <p:sp>
        <p:nvSpPr>
          <p:cNvPr id="19" name="Google Shape;19;p6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0"/>
          <p:cNvSpPr txBox="1">
            <a:spLocks noGrp="1"/>
          </p:cNvSpPr>
          <p:nvPr>
            <p:ph type="body" idx="1"/>
          </p:nvPr>
        </p:nvSpPr>
        <p:spPr>
          <a:xfrm>
            <a:off x="838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1" name="Google Shape;21;p60"/>
          <p:cNvSpPr txBox="1">
            <a:spLocks noGrp="1"/>
          </p:cNvSpPr>
          <p:nvPr>
            <p:ph type="body" idx="2"/>
          </p:nvPr>
        </p:nvSpPr>
        <p:spPr>
          <a:xfrm>
            <a:off x="6172200" y="2540728"/>
            <a:ext cx="512064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Section Header Green">
  <p:cSld name="Section Header Green">
    <p:spTree>
      <p:nvGrpSpPr>
        <p:cNvPr id="1" name="Shape 123"/>
        <p:cNvGrpSpPr/>
        <p:nvPr/>
      </p:nvGrpSpPr>
      <p:grpSpPr>
        <a:xfrm>
          <a:off x="0" y="0"/>
          <a:ext cx="0" cy="0"/>
          <a:chOff x="0" y="0"/>
          <a:chExt cx="0" cy="0"/>
        </a:xfrm>
      </p:grpSpPr>
      <p:sp>
        <p:nvSpPr>
          <p:cNvPr id="124" name="Google Shape;124;p78"/>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25" name="Google Shape;125;p78"/>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26" name="Google Shape;126;p78"/>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27" name="Google Shape;127;p78"/>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28" name="Google Shape;128;p78"/>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29" name="Google Shape;129;p78"/>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matchingName="Section Header Mint">
  <p:cSld name="Section Header Mint">
    <p:spTree>
      <p:nvGrpSpPr>
        <p:cNvPr id="1" name="Shape 130"/>
        <p:cNvGrpSpPr/>
        <p:nvPr/>
      </p:nvGrpSpPr>
      <p:grpSpPr>
        <a:xfrm>
          <a:off x="0" y="0"/>
          <a:ext cx="0" cy="0"/>
          <a:chOff x="0" y="0"/>
          <a:chExt cx="0" cy="0"/>
        </a:xfrm>
      </p:grpSpPr>
      <p:sp>
        <p:nvSpPr>
          <p:cNvPr id="131" name="Google Shape;131;p79"/>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32" name="Google Shape;132;p79"/>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133" name="Google Shape;133;p79"/>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134" name="Google Shape;134;p79"/>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135" name="Google Shape;135;p7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6" name="Google Shape;136;p7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matchingName="Big Title/Section Gray">
  <p:cSld name="Big Title/Section Gray">
    <p:spTree>
      <p:nvGrpSpPr>
        <p:cNvPr id="1" name="Shape 137"/>
        <p:cNvGrpSpPr/>
        <p:nvPr/>
      </p:nvGrpSpPr>
      <p:grpSpPr>
        <a:xfrm>
          <a:off x="0" y="0"/>
          <a:ext cx="0" cy="0"/>
          <a:chOff x="0" y="0"/>
          <a:chExt cx="0" cy="0"/>
        </a:xfrm>
      </p:grpSpPr>
      <p:sp>
        <p:nvSpPr>
          <p:cNvPr id="138" name="Google Shape;138;p80"/>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9" name="Google Shape;139;p80"/>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0" name="Google Shape;140;p80"/>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1" name="Google Shape;141;p80"/>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2" name="Google Shape;142;p80"/>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Big Title/Section Gold">
  <p:cSld name="Big Title/Section Gold">
    <p:spTree>
      <p:nvGrpSpPr>
        <p:cNvPr id="1" name="Shape 143"/>
        <p:cNvGrpSpPr/>
        <p:nvPr/>
      </p:nvGrpSpPr>
      <p:grpSpPr>
        <a:xfrm>
          <a:off x="0" y="0"/>
          <a:ext cx="0" cy="0"/>
          <a:chOff x="0" y="0"/>
          <a:chExt cx="0" cy="0"/>
        </a:xfrm>
      </p:grpSpPr>
      <p:sp>
        <p:nvSpPr>
          <p:cNvPr id="144" name="Google Shape;144;p81"/>
          <p:cNvSpPr/>
          <p:nvPr/>
        </p:nvSpPr>
        <p:spPr>
          <a:xfrm>
            <a:off x="0" y="0"/>
            <a:ext cx="12192000"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5" name="Google Shape;145;p81"/>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6" name="Google Shape;146;p81"/>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47" name="Google Shape;147;p81"/>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48" name="Google Shape;148;p81"/>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Big Title/Section Blue">
  <p:cSld name="Big Title/Section Blue">
    <p:spTree>
      <p:nvGrpSpPr>
        <p:cNvPr id="1" name="Shape 149"/>
        <p:cNvGrpSpPr/>
        <p:nvPr/>
      </p:nvGrpSpPr>
      <p:grpSpPr>
        <a:xfrm>
          <a:off x="0" y="0"/>
          <a:ext cx="0" cy="0"/>
          <a:chOff x="0" y="0"/>
          <a:chExt cx="0" cy="0"/>
        </a:xfrm>
      </p:grpSpPr>
      <p:sp>
        <p:nvSpPr>
          <p:cNvPr id="150" name="Google Shape;150;p82"/>
          <p:cNvSpPr/>
          <p:nvPr/>
        </p:nvSpPr>
        <p:spPr>
          <a:xfrm>
            <a:off x="0" y="0"/>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1" name="Google Shape;151;p82"/>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2" name="Google Shape;152;p82"/>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3" name="Google Shape;153;p82"/>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54" name="Google Shape;154;p82"/>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Big Title/Section Green">
  <p:cSld name="Big Title/Section Green">
    <p:spTree>
      <p:nvGrpSpPr>
        <p:cNvPr id="1" name="Shape 155"/>
        <p:cNvGrpSpPr/>
        <p:nvPr/>
      </p:nvGrpSpPr>
      <p:grpSpPr>
        <a:xfrm>
          <a:off x="0" y="0"/>
          <a:ext cx="0" cy="0"/>
          <a:chOff x="0" y="0"/>
          <a:chExt cx="0" cy="0"/>
        </a:xfrm>
      </p:grpSpPr>
      <p:sp>
        <p:nvSpPr>
          <p:cNvPr id="156" name="Google Shape;156;p83"/>
          <p:cNvSpPr/>
          <p:nvPr/>
        </p:nvSpPr>
        <p:spPr>
          <a:xfrm>
            <a:off x="0" y="0"/>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7" name="Google Shape;157;p83"/>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8" name="Google Shape;158;p83"/>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59" name="Google Shape;159;p83"/>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0" name="Google Shape;160;p83"/>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Big Title/Section Mint">
  <p:cSld name="Big Title/Section Mint">
    <p:spTree>
      <p:nvGrpSpPr>
        <p:cNvPr id="1" name="Shape 161"/>
        <p:cNvGrpSpPr/>
        <p:nvPr/>
      </p:nvGrpSpPr>
      <p:grpSpPr>
        <a:xfrm>
          <a:off x="0" y="0"/>
          <a:ext cx="0" cy="0"/>
          <a:chOff x="0" y="0"/>
          <a:chExt cx="0" cy="0"/>
        </a:xfrm>
      </p:grpSpPr>
      <p:sp>
        <p:nvSpPr>
          <p:cNvPr id="162" name="Google Shape;162;p84"/>
          <p:cNvSpPr/>
          <p:nvPr/>
        </p:nvSpPr>
        <p:spPr>
          <a:xfrm>
            <a:off x="0" y="0"/>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3" name="Google Shape;163;p84"/>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4" name="Google Shape;164;p84"/>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65" name="Google Shape;165;p84"/>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66" name="Google Shape;166;p84"/>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Big Title/Section Orange">
  <p:cSld name="Big Title/Section Orange">
    <p:spTree>
      <p:nvGrpSpPr>
        <p:cNvPr id="1" name="Shape 167"/>
        <p:cNvGrpSpPr/>
        <p:nvPr/>
      </p:nvGrpSpPr>
      <p:grpSpPr>
        <a:xfrm>
          <a:off x="0" y="0"/>
          <a:ext cx="0" cy="0"/>
          <a:chOff x="0" y="0"/>
          <a:chExt cx="0" cy="0"/>
        </a:xfrm>
      </p:grpSpPr>
      <p:sp>
        <p:nvSpPr>
          <p:cNvPr id="168" name="Google Shape;168;p85"/>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9" name="Google Shape;169;p85"/>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0" name="Google Shape;170;p85"/>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pic>
        <p:nvPicPr>
          <p:cNvPr id="171" name="Google Shape;171;p85"/>
          <p:cNvPicPr preferRelativeResize="0"/>
          <p:nvPr/>
        </p:nvPicPr>
        <p:blipFill rotWithShape="1">
          <a:blip r:embed="rId2">
            <a:alphaModFix amt="20000"/>
          </a:blip>
          <a:srcRect/>
          <a:stretch/>
        </p:blipFill>
        <p:spPr>
          <a:xfrm>
            <a:off x="5724254" y="0"/>
            <a:ext cx="6467751" cy="6299200"/>
          </a:xfrm>
          <a:prstGeom prst="rect">
            <a:avLst/>
          </a:prstGeom>
          <a:noFill/>
          <a:ln>
            <a:noFill/>
          </a:ln>
        </p:spPr>
      </p:pic>
      <p:cxnSp>
        <p:nvCxnSpPr>
          <p:cNvPr id="172" name="Google Shape;172;p85"/>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Big Title/Section Image">
  <p:cSld name="Big Title/Section Image">
    <p:spTree>
      <p:nvGrpSpPr>
        <p:cNvPr id="1" name="Shape 173"/>
        <p:cNvGrpSpPr/>
        <p:nvPr/>
      </p:nvGrpSpPr>
      <p:grpSpPr>
        <a:xfrm>
          <a:off x="0" y="0"/>
          <a:ext cx="0" cy="0"/>
          <a:chOff x="0" y="0"/>
          <a:chExt cx="0" cy="0"/>
        </a:xfrm>
      </p:grpSpPr>
      <p:sp>
        <p:nvSpPr>
          <p:cNvPr id="174" name="Google Shape;174;p86"/>
          <p:cNvSpPr>
            <a:spLocks noGrp="1"/>
          </p:cNvSpPr>
          <p:nvPr>
            <p:ph type="pic" idx="2"/>
          </p:nvPr>
        </p:nvSpPr>
        <p:spPr>
          <a:xfrm>
            <a:off x="0" y="0"/>
            <a:ext cx="12192000" cy="6858000"/>
          </a:xfrm>
          <a:prstGeom prst="rect">
            <a:avLst/>
          </a:prstGeom>
          <a:solidFill>
            <a:schemeClr val="dk1"/>
          </a:solidFill>
          <a:ln>
            <a:noFill/>
          </a:ln>
        </p:spPr>
        <p:txBody>
          <a:bodyPr/>
          <a:lstStyle/>
          <a:p>
            <a:endParaRPr lang="pt-BR"/>
          </a:p>
        </p:txBody>
      </p:sp>
      <p:sp>
        <p:nvSpPr>
          <p:cNvPr id="175" name="Google Shape;175;p86"/>
          <p:cNvSpPr txBox="1">
            <a:spLocks noGrp="1"/>
          </p:cNvSpPr>
          <p:nvPr>
            <p:ph type="title"/>
          </p:nvPr>
        </p:nvSpPr>
        <p:spPr>
          <a:xfrm>
            <a:off x="801529" y="742950"/>
            <a:ext cx="8686800" cy="3563524"/>
          </a:xfrm>
          <a:prstGeom prst="rect">
            <a:avLst/>
          </a:prstGeom>
          <a:noFill/>
          <a:ln>
            <a:noFill/>
          </a:ln>
        </p:spPr>
        <p:txBody>
          <a:bodyPr spcFirstLastPara="1" wrap="square" lIns="91425" tIns="45700" rIns="91425" bIns="45700" anchor="b" anchorCtr="0">
            <a:noAutofit/>
          </a:bodyPr>
          <a:lstStyle>
            <a:lvl1pPr lvl="0" algn="l">
              <a:lnSpc>
                <a:spcPct val="116666"/>
              </a:lnSpc>
              <a:spcBef>
                <a:spcPts val="0"/>
              </a:spcBef>
              <a:spcAft>
                <a:spcPts val="0"/>
              </a:spcAft>
              <a:buClr>
                <a:schemeClr val="lt2"/>
              </a:buClr>
              <a:buSzPts val="6000"/>
              <a:buFont typeface="Arial"/>
              <a:buNone/>
              <a:defRPr sz="60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6" name="Google Shape;176;p86"/>
          <p:cNvSpPr txBox="1">
            <a:spLocks noGrp="1"/>
          </p:cNvSpPr>
          <p:nvPr>
            <p:ph type="body" idx="1"/>
          </p:nvPr>
        </p:nvSpPr>
        <p:spPr>
          <a:xfrm>
            <a:off x="801529" y="4857157"/>
            <a:ext cx="86868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cxnSp>
        <p:nvCxnSpPr>
          <p:cNvPr id="177" name="Google Shape;177;p86"/>
          <p:cNvCxnSpPr/>
          <p:nvPr/>
        </p:nvCxnSpPr>
        <p:spPr>
          <a:xfrm>
            <a:off x="898555" y="4582160"/>
            <a:ext cx="4799623"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Full Image">
  <p:cSld name="Full Image">
    <p:spTree>
      <p:nvGrpSpPr>
        <p:cNvPr id="1" name="Shape 178"/>
        <p:cNvGrpSpPr/>
        <p:nvPr/>
      </p:nvGrpSpPr>
      <p:grpSpPr>
        <a:xfrm>
          <a:off x="0" y="0"/>
          <a:ext cx="0" cy="0"/>
          <a:chOff x="0" y="0"/>
          <a:chExt cx="0" cy="0"/>
        </a:xfrm>
      </p:grpSpPr>
      <p:sp>
        <p:nvSpPr>
          <p:cNvPr id="179" name="Google Shape;179;p87"/>
          <p:cNvSpPr>
            <a:spLocks noGrp="1"/>
          </p:cNvSpPr>
          <p:nvPr>
            <p:ph type="pic" idx="2"/>
          </p:nvPr>
        </p:nvSpPr>
        <p:spPr>
          <a:xfrm>
            <a:off x="0" y="0"/>
            <a:ext cx="12192000" cy="6858000"/>
          </a:xfrm>
          <a:prstGeom prst="rect">
            <a:avLst/>
          </a:prstGeom>
          <a:solidFill>
            <a:schemeClr val="dk1"/>
          </a:solidFill>
          <a:ln>
            <a:noFill/>
          </a:ln>
        </p:spPr>
        <p:txBody>
          <a:bodyPr/>
          <a:lstStyle/>
          <a:p>
            <a:endParaRPr lang="pt-BR"/>
          </a:p>
        </p:txBody>
      </p:sp>
      <p:sp>
        <p:nvSpPr>
          <p:cNvPr id="180" name="Google Shape;180;p87"/>
          <p:cNvSpPr txBox="1">
            <a:spLocks noGrp="1"/>
          </p:cNvSpPr>
          <p:nvPr>
            <p:ph type="body" idx="1"/>
          </p:nvPr>
        </p:nvSpPr>
        <p:spPr>
          <a:xfrm>
            <a:off x="344329" y="5558485"/>
            <a:ext cx="4572000" cy="91440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lt1"/>
              </a:buClr>
              <a:buSzPts val="1120"/>
              <a:buFont typeface="Arial"/>
              <a:buNone/>
              <a:defRPr sz="1400">
                <a:solidFill>
                  <a:schemeClr val="lt1"/>
                </a:solidFill>
              </a:defRPr>
            </a:lvl1pPr>
            <a:lvl2pPr marL="914400" lvl="1" indent="-228600" algn="l">
              <a:lnSpc>
                <a:spcPct val="137500"/>
              </a:lnSpc>
              <a:spcBef>
                <a:spcPts val="0"/>
              </a:spcBef>
              <a:spcAft>
                <a:spcPts val="0"/>
              </a:spcAft>
              <a:buSzPts val="1600"/>
              <a:buNone/>
              <a:defRPr>
                <a:solidFill>
                  <a:schemeClr val="lt1"/>
                </a:solidFill>
              </a:defRPr>
            </a:lvl2pPr>
            <a:lvl3pPr marL="1371600" lvl="2" indent="-228600" algn="l">
              <a:lnSpc>
                <a:spcPct val="157142"/>
              </a:lnSpc>
              <a:spcBef>
                <a:spcPts val="1000"/>
              </a:spcBef>
              <a:spcAft>
                <a:spcPts val="0"/>
              </a:spcAft>
              <a:buSzPts val="1400"/>
              <a:buNone/>
              <a:defRPr>
                <a:solidFill>
                  <a:schemeClr val="lt1"/>
                </a:solidFill>
              </a:defRPr>
            </a:lvl3pPr>
            <a:lvl4pPr marL="1828800" lvl="3" indent="-228600" algn="l">
              <a:lnSpc>
                <a:spcPct val="183333"/>
              </a:lnSpc>
              <a:spcBef>
                <a:spcPts val="1000"/>
              </a:spcBef>
              <a:spcAft>
                <a:spcPts val="0"/>
              </a:spcAft>
              <a:buSzPts val="1200"/>
              <a:buNone/>
              <a:defRPr>
                <a:solidFill>
                  <a:schemeClr val="lt1"/>
                </a:solidFill>
              </a:defRPr>
            </a:lvl4pPr>
            <a:lvl5pPr marL="2286000" lvl="4" indent="-228600" algn="l">
              <a:lnSpc>
                <a:spcPct val="183333"/>
              </a:lnSpc>
              <a:spcBef>
                <a:spcPts val="1000"/>
              </a:spcBef>
              <a:spcAft>
                <a:spcPts val="0"/>
              </a:spcAft>
              <a:buSzPts val="1200"/>
              <a:buNone/>
              <a:defRPr>
                <a:solidFill>
                  <a:schemeClr val="lt1"/>
                </a:solidFill>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ection Header Orange" type="secHead">
  <p:cSld name="SECTION_HEADER">
    <p:spTree>
      <p:nvGrpSpPr>
        <p:cNvPr id="1" name="Shape 22"/>
        <p:cNvGrpSpPr/>
        <p:nvPr/>
      </p:nvGrpSpPr>
      <p:grpSpPr>
        <a:xfrm>
          <a:off x="0" y="0"/>
          <a:ext cx="0" cy="0"/>
          <a:chOff x="0" y="0"/>
          <a:chExt cx="0" cy="0"/>
        </a:xfrm>
      </p:grpSpPr>
      <p:sp>
        <p:nvSpPr>
          <p:cNvPr id="23" name="Google Shape;23;p61"/>
          <p:cNvSpPr/>
          <p:nvPr/>
        </p:nvSpPr>
        <p:spPr>
          <a:xfrm>
            <a:off x="0" y="0"/>
            <a:ext cx="12192000" cy="6858000"/>
          </a:xfrm>
          <a:prstGeom prst="rect">
            <a:avLst/>
          </a:prstGeom>
          <a:solidFill>
            <a:schemeClr val="accent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4" name="Google Shape;24;p61"/>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25" name="Google Shape;25;p61"/>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26" name="Google Shape;26;p61"/>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27" name="Google Shape;27;p61"/>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61"/>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Image Left, Content Right">
  <p:cSld name="Image Left, Content Right">
    <p:spTree>
      <p:nvGrpSpPr>
        <p:cNvPr id="1" name="Shape 29"/>
        <p:cNvGrpSpPr/>
        <p:nvPr/>
      </p:nvGrpSpPr>
      <p:grpSpPr>
        <a:xfrm>
          <a:off x="0" y="0"/>
          <a:ext cx="0" cy="0"/>
          <a:chOff x="0" y="0"/>
          <a:chExt cx="0" cy="0"/>
        </a:xfrm>
      </p:grpSpPr>
      <p:sp>
        <p:nvSpPr>
          <p:cNvPr id="30" name="Google Shape;30;p62"/>
          <p:cNvSpPr>
            <a:spLocks noGrp="1"/>
          </p:cNvSpPr>
          <p:nvPr>
            <p:ph type="pic" idx="2"/>
          </p:nvPr>
        </p:nvSpPr>
        <p:spPr>
          <a:xfrm>
            <a:off x="631095" y="1137920"/>
            <a:ext cx="5212080" cy="4572000"/>
          </a:xfrm>
          <a:prstGeom prst="rect">
            <a:avLst/>
          </a:prstGeom>
          <a:solidFill>
            <a:schemeClr val="dk1"/>
          </a:solidFill>
          <a:ln>
            <a:noFill/>
          </a:ln>
        </p:spPr>
        <p:txBody>
          <a:bodyPr/>
          <a:lstStyle/>
          <a:p>
            <a:endParaRPr lang="pt-BR"/>
          </a:p>
        </p:txBody>
      </p:sp>
      <p:sp>
        <p:nvSpPr>
          <p:cNvPr id="31" name="Google Shape;31;p62"/>
          <p:cNvSpPr txBox="1">
            <a:spLocks noGrp="1"/>
          </p:cNvSpPr>
          <p:nvPr>
            <p:ph type="title"/>
          </p:nvPr>
        </p:nvSpPr>
        <p:spPr>
          <a:xfrm>
            <a:off x="6172200" y="1242644"/>
            <a:ext cx="512064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62"/>
          <p:cNvSpPr txBox="1">
            <a:spLocks noGrp="1"/>
          </p:cNvSpPr>
          <p:nvPr>
            <p:ph type="body" idx="1"/>
          </p:nvPr>
        </p:nvSpPr>
        <p:spPr>
          <a:xfrm>
            <a:off x="6172200" y="2540728"/>
            <a:ext cx="5120640" cy="32004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Intro and Content">
  <p:cSld name="Title, Intro and Content">
    <p:spTree>
      <p:nvGrpSpPr>
        <p:cNvPr id="1" name="Shape 33"/>
        <p:cNvGrpSpPr/>
        <p:nvPr/>
      </p:nvGrpSpPr>
      <p:grpSpPr>
        <a:xfrm>
          <a:off x="0" y="0"/>
          <a:ext cx="0" cy="0"/>
          <a:chOff x="0" y="0"/>
          <a:chExt cx="0" cy="0"/>
        </a:xfrm>
      </p:grpSpPr>
      <p:sp>
        <p:nvSpPr>
          <p:cNvPr id="34" name="Google Shape;34;p63"/>
          <p:cNvSpPr>
            <a:spLocks noGrp="1"/>
          </p:cNvSpPr>
          <p:nvPr>
            <p:ph type="pic" idx="2"/>
          </p:nvPr>
        </p:nvSpPr>
        <p:spPr>
          <a:xfrm>
            <a:off x="7019568" y="0"/>
            <a:ext cx="4297680" cy="6858000"/>
          </a:xfrm>
          <a:prstGeom prst="rect">
            <a:avLst/>
          </a:prstGeom>
          <a:solidFill>
            <a:schemeClr val="dk1"/>
          </a:solidFill>
          <a:ln>
            <a:noFill/>
          </a:ln>
        </p:spPr>
        <p:txBody>
          <a:bodyPr/>
          <a:lstStyle/>
          <a:p>
            <a:endParaRPr lang="pt-BR"/>
          </a:p>
        </p:txBody>
      </p:sp>
      <p:sp>
        <p:nvSpPr>
          <p:cNvPr id="35" name="Google Shape;35;p63"/>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3"/>
          <p:cNvSpPr txBox="1">
            <a:spLocks noGrp="1"/>
          </p:cNvSpPr>
          <p:nvPr>
            <p:ph type="body" idx="1"/>
          </p:nvPr>
        </p:nvSpPr>
        <p:spPr>
          <a:xfrm>
            <a:off x="838200" y="2266408"/>
            <a:ext cx="5760720" cy="3749040"/>
          </a:xfrm>
          <a:prstGeom prst="rect">
            <a:avLst/>
          </a:prstGeom>
          <a:noFill/>
          <a:ln>
            <a:noFill/>
          </a:ln>
        </p:spPr>
        <p:txBody>
          <a:bodyPr spcFirstLastPara="1" wrap="square" lIns="91425" tIns="45700" rIns="91425" bIns="45700" anchor="t" anchorCtr="0">
            <a:noAutofit/>
          </a:bodyPr>
          <a:lstStyle>
            <a:lvl1pPr marL="457200" lvl="0" indent="-228600" algn="l">
              <a:lnSpc>
                <a:spcPct val="122222"/>
              </a:lnSpc>
              <a:spcBef>
                <a:spcPts val="0"/>
              </a:spcBef>
              <a:spcAft>
                <a:spcPts val="0"/>
              </a:spcAft>
              <a:buClr>
                <a:schemeClr val="accent1"/>
              </a:buClr>
              <a:buSzPts val="1440"/>
              <a:buFont typeface="Arial"/>
              <a:buNone/>
              <a:defRPr>
                <a:solidFill>
                  <a:schemeClr val="accent1"/>
                </a:solidFill>
              </a:defRPr>
            </a:lvl1pPr>
            <a:lvl2pPr marL="914400" lvl="1" indent="-320040" algn="l">
              <a:lnSpc>
                <a:spcPct val="122222"/>
              </a:lnSpc>
              <a:spcBef>
                <a:spcPts val="1000"/>
              </a:spcBef>
              <a:spcAft>
                <a:spcPts val="0"/>
              </a:spcAft>
              <a:buSzPts val="1440"/>
              <a:buFont typeface="Arial"/>
              <a:buChar char="•"/>
              <a:defRPr sz="1800"/>
            </a:lvl2pPr>
            <a:lvl3pPr marL="1371600" lvl="2" indent="-330200" algn="l">
              <a:lnSpc>
                <a:spcPct val="137500"/>
              </a:lnSpc>
              <a:spcBef>
                <a:spcPts val="1000"/>
              </a:spcBef>
              <a:spcAft>
                <a:spcPts val="0"/>
              </a:spcAft>
              <a:buSzPts val="1600"/>
              <a:buFont typeface="Arial"/>
              <a:buChar char="–"/>
              <a:defRPr sz="1600"/>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Paragraph, Two Content">
  <p:cSld name="Title, Paragraph, Two Content">
    <p:spTree>
      <p:nvGrpSpPr>
        <p:cNvPr id="1" name="Shape 37"/>
        <p:cNvGrpSpPr/>
        <p:nvPr/>
      </p:nvGrpSpPr>
      <p:grpSpPr>
        <a:xfrm>
          <a:off x="0" y="0"/>
          <a:ext cx="0" cy="0"/>
          <a:chOff x="0" y="0"/>
          <a:chExt cx="0" cy="0"/>
        </a:xfrm>
      </p:grpSpPr>
      <p:sp>
        <p:nvSpPr>
          <p:cNvPr id="38" name="Google Shape;38;p6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lvl1pPr marL="457200" lvl="0" indent="-228600" algn="l">
              <a:lnSpc>
                <a:spcPct val="121428"/>
              </a:lnSpc>
              <a:spcBef>
                <a:spcPts val="0"/>
              </a:spcBef>
              <a:spcAft>
                <a:spcPts val="0"/>
              </a:spcAft>
              <a:buClr>
                <a:schemeClr val="dk1"/>
              </a:buClr>
              <a:buSzPts val="1120"/>
              <a:buFont typeface="Arial"/>
              <a:buNone/>
              <a:defRPr sz="1400">
                <a:solidFill>
                  <a:schemeClr val="dk1"/>
                </a:solidFill>
              </a:defRPr>
            </a:lvl1pPr>
            <a:lvl2pPr marL="914400" lvl="1" indent="-228600" algn="l">
              <a:lnSpc>
                <a:spcPct val="137500"/>
              </a:lnSpc>
              <a:spcBef>
                <a:spcPts val="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64"/>
          <p:cNvSpPr txBox="1">
            <a:spLocks noGrp="1"/>
          </p:cNvSpPr>
          <p:nvPr>
            <p:ph type="body" idx="2"/>
          </p:nvPr>
        </p:nvSpPr>
        <p:spPr>
          <a:xfrm>
            <a:off x="838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64"/>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Font typeface="Arial"/>
              <a:buChar char="•"/>
              <a:defRPr/>
            </a:lvl1pPr>
            <a:lvl2pPr marL="914400" lvl="1" indent="-228600" algn="l">
              <a:lnSpc>
                <a:spcPct val="137500"/>
              </a:lnSpc>
              <a:spcBef>
                <a:spcPts val="500"/>
              </a:spcBef>
              <a:spcAft>
                <a:spcPts val="0"/>
              </a:spcAft>
              <a:buSzPts val="1600"/>
              <a:buNone/>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
        <p:cNvGrpSpPr/>
        <p:nvPr/>
      </p:nvGrpSpPr>
      <p:grpSpPr>
        <a:xfrm>
          <a:off x="0" y="0"/>
          <a:ext cx="0" cy="0"/>
          <a:chOff x="0" y="0"/>
          <a:chExt cx="0" cy="0"/>
        </a:xfrm>
      </p:grpSpPr>
      <p:sp>
        <p:nvSpPr>
          <p:cNvPr id="43" name="Google Shape;43;p65"/>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lvl="0" algn="l">
              <a:lnSpc>
                <a:spcPct val="177777"/>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65"/>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lvl="0" indent="-320040" algn="l">
              <a:lnSpc>
                <a:spcPct val="122222"/>
              </a:lnSpc>
              <a:spcBef>
                <a:spcPts val="0"/>
              </a:spcBef>
              <a:spcAft>
                <a:spcPts val="0"/>
              </a:spcAft>
              <a:buClr>
                <a:schemeClr val="dk1"/>
              </a:buClr>
              <a:buSzPts val="1440"/>
              <a:buChar char="•"/>
              <a:defRPr/>
            </a:lvl1pPr>
            <a:lvl2pPr marL="914400" lvl="1" indent="-342900" algn="l">
              <a:lnSpc>
                <a:spcPct val="122222"/>
              </a:lnSpc>
              <a:spcBef>
                <a:spcPts val="1000"/>
              </a:spcBef>
              <a:spcAft>
                <a:spcPts val="0"/>
              </a:spcAft>
              <a:buSzPts val="1800"/>
              <a:buChar char="–"/>
              <a:defRPr/>
            </a:lvl2pPr>
            <a:lvl3pPr marL="1371600" lvl="2" indent="-342900" algn="l">
              <a:lnSpc>
                <a:spcPct val="122222"/>
              </a:lnSpc>
              <a:spcBef>
                <a:spcPts val="1000"/>
              </a:spcBef>
              <a:spcAft>
                <a:spcPts val="0"/>
              </a:spcAft>
              <a:buSzPts val="1800"/>
              <a:buChar char="•"/>
              <a:defRPr/>
            </a:lvl3pPr>
            <a:lvl4pPr marL="1828800" lvl="3" indent="-342900" algn="l">
              <a:lnSpc>
                <a:spcPct val="122222"/>
              </a:lnSpc>
              <a:spcBef>
                <a:spcPts val="1000"/>
              </a:spcBef>
              <a:spcAft>
                <a:spcPts val="0"/>
              </a:spcAft>
              <a:buSzPts val="1800"/>
              <a:buChar char="•"/>
              <a:defRPr/>
            </a:lvl4pPr>
            <a:lvl5pPr marL="2286000" lvl="4" indent="-342900" algn="l">
              <a:lnSpc>
                <a:spcPct val="122222"/>
              </a:lnSpc>
              <a:spcBef>
                <a:spcPts val="1000"/>
              </a:spcBef>
              <a:spcAft>
                <a:spcPts val="0"/>
              </a:spcAft>
              <a:buSzPts val="1800"/>
              <a:buChar char="•"/>
              <a:defRPr/>
            </a:lvl5pPr>
            <a:lvl6pPr marL="2743200" lvl="5" indent="-342900" algn="l">
              <a:lnSpc>
                <a:spcPct val="90000"/>
              </a:lnSpc>
              <a:spcBef>
                <a:spcPts val="10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ection Header Gold">
  <p:cSld name="Section Header Gold">
    <p:spTree>
      <p:nvGrpSpPr>
        <p:cNvPr id="1" name="Shape 45"/>
        <p:cNvGrpSpPr/>
        <p:nvPr/>
      </p:nvGrpSpPr>
      <p:grpSpPr>
        <a:xfrm>
          <a:off x="0" y="0"/>
          <a:ext cx="0" cy="0"/>
          <a:chOff x="0" y="0"/>
          <a:chExt cx="0" cy="0"/>
        </a:xfrm>
      </p:grpSpPr>
      <p:sp>
        <p:nvSpPr>
          <p:cNvPr id="46" name="Google Shape;46;p66"/>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47" name="Google Shape;47;p66"/>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48" name="Google Shape;48;p66"/>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49" name="Google Shape;49;p66"/>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0" name="Google Shape;50;p66"/>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66"/>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Section Header Gray">
  <p:cSld name="Section Header Gray">
    <p:spTree>
      <p:nvGrpSpPr>
        <p:cNvPr id="1" name="Shape 52"/>
        <p:cNvGrpSpPr/>
        <p:nvPr/>
      </p:nvGrpSpPr>
      <p:grpSpPr>
        <a:xfrm>
          <a:off x="0" y="0"/>
          <a:ext cx="0" cy="0"/>
          <a:chOff x="0" y="0"/>
          <a:chExt cx="0" cy="0"/>
        </a:xfrm>
      </p:grpSpPr>
      <p:sp>
        <p:nvSpPr>
          <p:cNvPr id="53" name="Google Shape;53;p67"/>
          <p:cNvSpPr/>
          <p:nvPr/>
        </p:nvSpPr>
        <p:spPr>
          <a:xfrm>
            <a:off x="0" y="0"/>
            <a:ext cx="12192000" cy="6858000"/>
          </a:xfrm>
          <a:prstGeom prst="rect">
            <a:avLst/>
          </a:prstGeom>
          <a:solidFill>
            <a:schemeClr val="accent3"/>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4" name="Google Shape;54;p67"/>
          <p:cNvPicPr preferRelativeResize="0"/>
          <p:nvPr/>
        </p:nvPicPr>
        <p:blipFill rotWithShape="1">
          <a:blip r:embed="rId2">
            <a:alphaModFix/>
          </a:blip>
          <a:srcRect/>
          <a:stretch/>
        </p:blipFill>
        <p:spPr>
          <a:xfrm>
            <a:off x="898556" y="1515697"/>
            <a:ext cx="1549017" cy="1553170"/>
          </a:xfrm>
          <a:prstGeom prst="rect">
            <a:avLst/>
          </a:prstGeom>
          <a:noFill/>
          <a:ln>
            <a:noFill/>
          </a:ln>
        </p:spPr>
      </p:pic>
      <p:pic>
        <p:nvPicPr>
          <p:cNvPr id="55" name="Google Shape;55;p67"/>
          <p:cNvPicPr preferRelativeResize="0"/>
          <p:nvPr/>
        </p:nvPicPr>
        <p:blipFill rotWithShape="1">
          <a:blip r:embed="rId3">
            <a:alphaModFix amt="20000"/>
          </a:blip>
          <a:srcRect/>
          <a:stretch/>
        </p:blipFill>
        <p:spPr>
          <a:xfrm>
            <a:off x="5698173" y="345445"/>
            <a:ext cx="6493827" cy="6512559"/>
          </a:xfrm>
          <a:prstGeom prst="rect">
            <a:avLst/>
          </a:prstGeom>
          <a:noFill/>
          <a:ln>
            <a:noFill/>
          </a:ln>
        </p:spPr>
      </p:pic>
      <p:cxnSp>
        <p:nvCxnSpPr>
          <p:cNvPr id="56" name="Google Shape;56;p67"/>
          <p:cNvCxnSpPr/>
          <p:nvPr/>
        </p:nvCxnSpPr>
        <p:spPr>
          <a:xfrm>
            <a:off x="898555" y="4643120"/>
            <a:ext cx="4799623" cy="0"/>
          </a:xfrm>
          <a:prstGeom prst="straightConnector1">
            <a:avLst/>
          </a:prstGeom>
          <a:noFill/>
          <a:ln w="9525" cap="flat" cmpd="sng">
            <a:solidFill>
              <a:schemeClr val="lt1"/>
            </a:solidFill>
            <a:prstDash val="solid"/>
            <a:miter lim="800000"/>
            <a:headEnd type="none" w="sm" len="sm"/>
            <a:tailEnd type="none" w="sm" len="sm"/>
          </a:ln>
        </p:spPr>
      </p:cxnSp>
      <p:sp>
        <p:nvSpPr>
          <p:cNvPr id="57" name="Google Shape;57;p67"/>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lvl1pPr lvl="0" algn="l">
              <a:lnSpc>
                <a:spcPct val="110526"/>
              </a:lnSpc>
              <a:spcBef>
                <a:spcPts val="0"/>
              </a:spcBef>
              <a:spcAft>
                <a:spcPts val="0"/>
              </a:spcAft>
              <a:buClr>
                <a:schemeClr val="lt2"/>
              </a:buClr>
              <a:buSzPts val="3800"/>
              <a:buFont typeface="Arial"/>
              <a:buNone/>
              <a:defRPr sz="3800">
                <a:solidFill>
                  <a:schemeClr val="lt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67"/>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lvl1pPr marL="457200" lvl="0" indent="-228600" algn="l">
              <a:lnSpc>
                <a:spcPct val="125000"/>
              </a:lnSpc>
              <a:spcBef>
                <a:spcPts val="0"/>
              </a:spcBef>
              <a:spcAft>
                <a:spcPts val="0"/>
              </a:spcAft>
              <a:buClr>
                <a:schemeClr val="lt2"/>
              </a:buClr>
              <a:buSzPts val="1920"/>
              <a:buFont typeface="Arial"/>
              <a:buNone/>
              <a:defRPr sz="2400">
                <a:solidFill>
                  <a:schemeClr val="lt2"/>
                </a:solidFill>
              </a:defRPr>
            </a:lvl1pPr>
            <a:lvl2pPr marL="914400" lvl="1" indent="-228600" algn="l">
              <a:lnSpc>
                <a:spcPct val="110000"/>
              </a:lnSpc>
              <a:spcBef>
                <a:spcPts val="0"/>
              </a:spcBef>
              <a:spcAft>
                <a:spcPts val="0"/>
              </a:spcAft>
              <a:buSzPts val="2000"/>
              <a:buNone/>
              <a:defRPr sz="2000">
                <a:solidFill>
                  <a:srgbClr val="9A9FA3"/>
                </a:solidFill>
              </a:defRPr>
            </a:lvl2pPr>
            <a:lvl3pPr marL="1371600" lvl="2" indent="-228600" algn="l">
              <a:lnSpc>
                <a:spcPct val="122222"/>
              </a:lnSpc>
              <a:spcBef>
                <a:spcPts val="1000"/>
              </a:spcBef>
              <a:spcAft>
                <a:spcPts val="0"/>
              </a:spcAft>
              <a:buSzPts val="1800"/>
              <a:buNone/>
              <a:defRPr sz="1800">
                <a:solidFill>
                  <a:srgbClr val="9A9FA3"/>
                </a:solidFill>
              </a:defRPr>
            </a:lvl3pPr>
            <a:lvl4pPr marL="1828800" lvl="3" indent="-228600" algn="l">
              <a:lnSpc>
                <a:spcPct val="137500"/>
              </a:lnSpc>
              <a:spcBef>
                <a:spcPts val="1000"/>
              </a:spcBef>
              <a:spcAft>
                <a:spcPts val="0"/>
              </a:spcAft>
              <a:buSzPts val="1600"/>
              <a:buNone/>
              <a:defRPr sz="1600">
                <a:solidFill>
                  <a:srgbClr val="9A9FA3"/>
                </a:solidFill>
              </a:defRPr>
            </a:lvl4pPr>
            <a:lvl5pPr marL="2286000" lvl="4" indent="-228600" algn="l">
              <a:lnSpc>
                <a:spcPct val="137500"/>
              </a:lnSpc>
              <a:spcBef>
                <a:spcPts val="1000"/>
              </a:spcBef>
              <a:spcAft>
                <a:spcPts val="0"/>
              </a:spcAft>
              <a:buSzPts val="1600"/>
              <a:buNone/>
              <a:defRPr sz="1600">
                <a:solidFill>
                  <a:srgbClr val="9A9FA3"/>
                </a:solidFill>
              </a:defRPr>
            </a:lvl5pPr>
            <a:lvl6pPr marL="2743200" lvl="5" indent="-228600" algn="l">
              <a:lnSpc>
                <a:spcPct val="90000"/>
              </a:lnSpc>
              <a:spcBef>
                <a:spcPts val="1000"/>
              </a:spcBef>
              <a:spcAft>
                <a:spcPts val="0"/>
              </a:spcAft>
              <a:buClr>
                <a:srgbClr val="9A9FA3"/>
              </a:buClr>
              <a:buSzPts val="1600"/>
              <a:buNone/>
              <a:defRPr sz="1600">
                <a:solidFill>
                  <a:srgbClr val="9A9FA3"/>
                </a:solidFill>
              </a:defRPr>
            </a:lvl6pPr>
            <a:lvl7pPr marL="3200400" lvl="6" indent="-228600" algn="l">
              <a:lnSpc>
                <a:spcPct val="90000"/>
              </a:lnSpc>
              <a:spcBef>
                <a:spcPts val="500"/>
              </a:spcBef>
              <a:spcAft>
                <a:spcPts val="0"/>
              </a:spcAft>
              <a:buClr>
                <a:srgbClr val="9A9FA3"/>
              </a:buClr>
              <a:buSzPts val="1600"/>
              <a:buNone/>
              <a:defRPr sz="1600">
                <a:solidFill>
                  <a:srgbClr val="9A9FA3"/>
                </a:solidFill>
              </a:defRPr>
            </a:lvl7pPr>
            <a:lvl8pPr marL="3657600" lvl="7" indent="-228600" algn="l">
              <a:lnSpc>
                <a:spcPct val="90000"/>
              </a:lnSpc>
              <a:spcBef>
                <a:spcPts val="500"/>
              </a:spcBef>
              <a:spcAft>
                <a:spcPts val="0"/>
              </a:spcAft>
              <a:buClr>
                <a:srgbClr val="9A9FA3"/>
              </a:buClr>
              <a:buSzPts val="1600"/>
              <a:buNone/>
              <a:defRPr sz="1600">
                <a:solidFill>
                  <a:srgbClr val="9A9FA3"/>
                </a:solidFill>
              </a:defRPr>
            </a:lvl8pPr>
            <a:lvl9pPr marL="4114800" lvl="8" indent="-228600" algn="l">
              <a:lnSpc>
                <a:spcPct val="90000"/>
              </a:lnSpc>
              <a:spcBef>
                <a:spcPts val="500"/>
              </a:spcBef>
              <a:spcAft>
                <a:spcPts val="0"/>
              </a:spcAft>
              <a:buClr>
                <a:srgbClr val="9A9FA3"/>
              </a:buClr>
              <a:buSzPts val="1600"/>
              <a:buNone/>
              <a:defRPr sz="1600">
                <a:solidFill>
                  <a:srgbClr val="9A9FA3"/>
                </a:solidFill>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8"/>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lvl1pPr marR="0" lvl="0" algn="l" rtl="0">
              <a:lnSpc>
                <a:spcPct val="114285"/>
              </a:lnSpc>
              <a:spcBef>
                <a:spcPts val="0"/>
              </a:spcBef>
              <a:spcAft>
                <a:spcPts val="0"/>
              </a:spcAft>
              <a:buClr>
                <a:schemeClr val="dk1"/>
              </a:buClr>
              <a:buSzPts val="2800"/>
              <a:buFont typeface="Arial"/>
              <a:buNone/>
              <a:defRPr sz="28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58"/>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lvl1pPr marL="457200" marR="0" lvl="0" indent="-320040" algn="l" rtl="0">
              <a:lnSpc>
                <a:spcPct val="122222"/>
              </a:lnSpc>
              <a:spcBef>
                <a:spcPts val="0"/>
              </a:spcBef>
              <a:spcAft>
                <a:spcPts val="0"/>
              </a:spcAft>
              <a:buClr>
                <a:schemeClr val="dk1"/>
              </a:buClr>
              <a:buSzPts val="1440"/>
              <a:buFont typeface="Arial"/>
              <a:buChar char="•"/>
              <a:defRPr sz="1800" b="0" i="0" u="none" strike="noStrike" cap="none">
                <a:solidFill>
                  <a:schemeClr val="dk1"/>
                </a:solidFill>
                <a:latin typeface="Arial"/>
                <a:ea typeface="Arial"/>
                <a:cs typeface="Arial"/>
                <a:sym typeface="Arial"/>
              </a:defRPr>
            </a:lvl1pPr>
            <a:lvl2pPr marL="914400" marR="0" lvl="1" indent="-330200" algn="l" rtl="0">
              <a:lnSpc>
                <a:spcPct val="137500"/>
              </a:lnSpc>
              <a:spcBef>
                <a:spcPts val="1000"/>
              </a:spcBef>
              <a:spcAft>
                <a:spcPts val="0"/>
              </a:spcAft>
              <a:buClr>
                <a:schemeClr val="dk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17500" algn="l" rtl="0">
              <a:lnSpc>
                <a:spcPct val="157142"/>
              </a:lnSpc>
              <a:spcBef>
                <a:spcPts val="1000"/>
              </a:spcBef>
              <a:spcAft>
                <a:spcPts val="0"/>
              </a:spcAft>
              <a:buClr>
                <a:schemeClr val="dk2"/>
              </a:buClr>
              <a:buSzPts val="1400"/>
              <a:buFont typeface="Arial"/>
              <a:buChar char="•"/>
              <a:defRPr sz="1400" b="0" i="0" u="none" strike="noStrike" cap="none">
                <a:solidFill>
                  <a:schemeClr val="dk1"/>
                </a:solidFill>
                <a:latin typeface="Arial"/>
                <a:ea typeface="Arial"/>
                <a:cs typeface="Arial"/>
                <a:sym typeface="Arial"/>
              </a:defRPr>
            </a:lvl3pPr>
            <a:lvl4pPr marL="1828800" marR="0" lvl="3"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83333"/>
              </a:lnSpc>
              <a:spcBef>
                <a:spcPts val="1000"/>
              </a:spcBef>
              <a:spcAft>
                <a:spcPts val="0"/>
              </a:spcAft>
              <a:buClr>
                <a:schemeClr val="dk2"/>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42900" algn="l" rtl="0">
              <a:lnSpc>
                <a:spcPct val="90000"/>
              </a:lnSpc>
              <a:spcBef>
                <a:spcPts val="10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12" name="Google Shape;12;p58"/>
          <p:cNvPicPr preferRelativeResize="0"/>
          <p:nvPr/>
        </p:nvPicPr>
        <p:blipFill rotWithShape="1">
          <a:blip r:embed="rId31">
            <a:alphaModFix/>
          </a:blip>
          <a:srcRect/>
          <a:stretch/>
        </p:blipFill>
        <p:spPr>
          <a:xfrm>
            <a:off x="436881" y="425026"/>
            <a:ext cx="2046515" cy="397934"/>
          </a:xfrm>
          <a:prstGeom prst="rect">
            <a:avLst/>
          </a:prstGeom>
          <a:noFill/>
          <a:ln>
            <a:noFill/>
          </a:ln>
        </p:spPr>
      </p:pic>
      <p:cxnSp>
        <p:nvCxnSpPr>
          <p:cNvPr id="13" name="Google Shape;13;p58"/>
          <p:cNvCxnSpPr/>
          <p:nvPr/>
        </p:nvCxnSpPr>
        <p:spPr>
          <a:xfrm>
            <a:off x="508000" y="6329680"/>
            <a:ext cx="762000" cy="0"/>
          </a:xfrm>
          <a:prstGeom prst="straightConnector1">
            <a:avLst/>
          </a:prstGeom>
          <a:noFill/>
          <a:ln w="76200" cap="flat" cmpd="sng">
            <a:solidFill>
              <a:schemeClr val="dk2"/>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4.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10.png"/><Relationship Id="rId4" Type="http://schemas.openxmlformats.org/officeDocument/2006/relationships/image" Target="../media/image15.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6.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4.xml.rels><?xml version="1.0" encoding="UTF-8" standalone="yes"?>
<Relationships xmlns="http://schemas.openxmlformats.org/package/2006/relationships"><Relationship Id="rId3" Type="http://schemas.openxmlformats.org/officeDocument/2006/relationships/image" Target="../media/image54.png"/><Relationship Id="rId2" Type="http://schemas.microsoft.com/office/2011/relationships/webextension" Target="../webextensions/webextension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microsoft.com/office/2011/relationships/webextension" Target="../webextensions/webextension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9.jpg"/><Relationship Id="rId4" Type="http://schemas.openxmlformats.org/officeDocument/2006/relationships/image" Target="../media/image58.jpg"/></Relationships>
</file>

<file path=ppt/slides/_rels/slide39.xml.rels><?xml version="1.0" encoding="UTF-8" standalone="yes"?>
<Relationships xmlns="http://schemas.openxmlformats.org/package/2006/relationships"><Relationship Id="rId8" Type="http://schemas.openxmlformats.org/officeDocument/2006/relationships/image" Target="../media/image62.jpg"/><Relationship Id="rId3" Type="http://schemas.openxmlformats.org/officeDocument/2006/relationships/image" Target="../media/image57.jpg"/><Relationship Id="rId7" Type="http://schemas.openxmlformats.org/officeDocument/2006/relationships/image" Target="../media/image61.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4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4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7.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9.png"/><Relationship Id="rId4" Type="http://schemas.microsoft.com/office/2011/relationships/webextension" Target="../webextensions/webextension1.xml"/></Relationships>
</file>

<file path=ppt/slides/_rels/slide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8.xml"/><Relationship Id="rId1" Type="http://schemas.openxmlformats.org/officeDocument/2006/relationships/slideLayout" Target="../slideLayouts/slideLayout10.xml"/><Relationship Id="rId4" Type="http://schemas.openxmlformats.org/officeDocument/2006/relationships/image" Target="../media/image73.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75.png"/><Relationship Id="rId4" Type="http://schemas.microsoft.com/office/2011/relationships/webextension" Target="../webextensions/webextension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21.png"/></Relationships>
</file>

<file path=ppt/slides/_rels/slide70.xml.rels><?xml version="1.0" encoding="UTF-8" standalone="yes"?>
<Relationships xmlns="http://schemas.openxmlformats.org/package/2006/relationships"><Relationship Id="rId3" Type="http://schemas.microsoft.com/office/2011/relationships/webextension" Target="../webextensions/webextension7.xml"/><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70.xml"/><Relationship Id="rId1" Type="http://schemas.openxmlformats.org/officeDocument/2006/relationships/slideLayout" Target="../slideLayouts/slideLayout5.xml"/><Relationship Id="rId4" Type="http://schemas.openxmlformats.org/officeDocument/2006/relationships/image" Target="../media/image84.png"/></Relationships>
</file>

<file path=ppt/slides/_rels/slide73.xml.rels><?xml version="1.0" encoding="UTF-8" standalone="yes"?>
<Relationships xmlns="http://schemas.openxmlformats.org/package/2006/relationships"><Relationship Id="rId3" Type="http://schemas.microsoft.com/office/2011/relationships/webextension" Target="../webextensions/webextension9.xml"/><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85.png"/></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grpSp>
        <p:nvGrpSpPr>
          <p:cNvPr id="186" name="Google Shape;186;p1"/>
          <p:cNvGrpSpPr/>
          <p:nvPr/>
        </p:nvGrpSpPr>
        <p:grpSpPr>
          <a:xfrm>
            <a:off x="0" y="0"/>
            <a:ext cx="12192000" cy="6858000"/>
            <a:chOff x="0" y="0"/>
            <a:chExt cx="12192000" cy="6858000"/>
          </a:xfrm>
        </p:grpSpPr>
        <p:pic>
          <p:nvPicPr>
            <p:cNvPr id="187" name="Google Shape;187;p1"/>
            <p:cNvPicPr preferRelativeResize="0"/>
            <p:nvPr/>
          </p:nvPicPr>
          <p:blipFill rotWithShape="1">
            <a:blip r:embed="rId3">
              <a:alphaModFix/>
            </a:blip>
            <a:srcRect r="-2855"/>
            <a:stretch/>
          </p:blipFill>
          <p:spPr>
            <a:xfrm>
              <a:off x="0" y="0"/>
              <a:ext cx="12188952" cy="6858000"/>
            </a:xfrm>
            <a:prstGeom prst="rect">
              <a:avLst/>
            </a:prstGeom>
            <a:solidFill>
              <a:schemeClr val="accent1"/>
            </a:solidFill>
            <a:ln>
              <a:noFill/>
            </a:ln>
          </p:spPr>
        </p:pic>
        <p:pic>
          <p:nvPicPr>
            <p:cNvPr id="188" name="Google Shape;188;p1"/>
            <p:cNvPicPr preferRelativeResize="0"/>
            <p:nvPr/>
          </p:nvPicPr>
          <p:blipFill rotWithShape="1">
            <a:blip r:embed="rId4">
              <a:alphaModFix/>
            </a:blip>
            <a:srcRect/>
            <a:stretch/>
          </p:blipFill>
          <p:spPr>
            <a:xfrm>
              <a:off x="10363200" y="0"/>
              <a:ext cx="1828800" cy="6858000"/>
            </a:xfrm>
            <a:prstGeom prst="rect">
              <a:avLst/>
            </a:prstGeom>
            <a:solidFill>
              <a:schemeClr val="accent1"/>
            </a:solidFill>
            <a:ln>
              <a:noFill/>
            </a:ln>
          </p:spPr>
        </p:pic>
      </p:grpSp>
      <p:pic>
        <p:nvPicPr>
          <p:cNvPr id="189" name="Google Shape;189;p1"/>
          <p:cNvPicPr preferRelativeResize="0"/>
          <p:nvPr/>
        </p:nvPicPr>
        <p:blipFill rotWithShape="1">
          <a:blip r:embed="rId5">
            <a:alphaModFix/>
          </a:blip>
          <a:srcRect/>
          <a:stretch/>
        </p:blipFill>
        <p:spPr>
          <a:xfrm>
            <a:off x="542023" y="1312041"/>
            <a:ext cx="5697757" cy="2654976"/>
          </a:xfrm>
          <a:prstGeom prst="rect">
            <a:avLst/>
          </a:prstGeom>
          <a:noFill/>
          <a:ln>
            <a:noFill/>
          </a:ln>
        </p:spPr>
      </p:pic>
      <p:sp>
        <p:nvSpPr>
          <p:cNvPr id="190" name="Google Shape;190;p1"/>
          <p:cNvSpPr/>
          <p:nvPr/>
        </p:nvSpPr>
        <p:spPr>
          <a:xfrm>
            <a:off x="7019568" y="0"/>
            <a:ext cx="4318992" cy="6858000"/>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cxnSp>
        <p:nvCxnSpPr>
          <p:cNvPr id="191" name="Google Shape;191;p1"/>
          <p:cNvCxnSpPr/>
          <p:nvPr/>
        </p:nvCxnSpPr>
        <p:spPr>
          <a:xfrm>
            <a:off x="7535208" y="1729701"/>
            <a:ext cx="1141283" cy="0"/>
          </a:xfrm>
          <a:prstGeom prst="straightConnector1">
            <a:avLst/>
          </a:prstGeom>
          <a:noFill/>
          <a:ln w="9525" cap="flat" cmpd="sng">
            <a:solidFill>
              <a:schemeClr val="lt1"/>
            </a:solidFill>
            <a:prstDash val="solid"/>
            <a:miter lim="800000"/>
            <a:headEnd type="none" w="sm" len="sm"/>
            <a:tailEnd type="none" w="sm" len="sm"/>
          </a:ln>
        </p:spPr>
      </p:cxnSp>
      <p:sp>
        <p:nvSpPr>
          <p:cNvPr id="192" name="Google Shape;192;p1"/>
          <p:cNvSpPr txBox="1">
            <a:spLocks noGrp="1"/>
          </p:cNvSpPr>
          <p:nvPr>
            <p:ph type="ctrTitle"/>
          </p:nvPr>
        </p:nvSpPr>
        <p:spPr>
          <a:xfrm>
            <a:off x="7429209" y="1861298"/>
            <a:ext cx="3749100" cy="1097400"/>
          </a:xfrm>
          <a:prstGeom prst="rect">
            <a:avLst/>
          </a:prstGeom>
          <a:noFill/>
          <a:ln>
            <a:noFill/>
          </a:ln>
        </p:spPr>
        <p:txBody>
          <a:bodyPr spcFirstLastPara="1" wrap="square" lIns="91425" tIns="45700" rIns="91425" bIns="45700" anchor="t" anchorCtr="0">
            <a:noAutofit/>
          </a:bodyPr>
          <a:lstStyle/>
          <a:p>
            <a:pPr marL="0" lvl="0" indent="0" algn="l" rtl="0">
              <a:lnSpc>
                <a:spcPct val="111764"/>
              </a:lnSpc>
              <a:spcBef>
                <a:spcPts val="0"/>
              </a:spcBef>
              <a:spcAft>
                <a:spcPts val="0"/>
              </a:spcAft>
              <a:buClr>
                <a:schemeClr val="lt1"/>
              </a:buClr>
              <a:buSzPts val="3400"/>
              <a:buFont typeface="Arial"/>
              <a:buNone/>
            </a:pPr>
            <a:r>
              <a:rPr lang="en-US">
                <a:solidFill>
                  <a:schemeClr val="lt1"/>
                </a:solidFill>
                <a:latin typeface="Arial"/>
                <a:ea typeface="Arial"/>
                <a:cs typeface="Arial"/>
                <a:sym typeface="Arial"/>
              </a:rPr>
              <a:t>Economic valuation of the impact of illegal gold mining </a:t>
            </a:r>
            <a:endParaRPr/>
          </a:p>
        </p:txBody>
      </p:sp>
      <p:sp>
        <p:nvSpPr>
          <p:cNvPr id="193" name="Google Shape;193;p1"/>
          <p:cNvSpPr txBox="1">
            <a:spLocks noGrp="1"/>
          </p:cNvSpPr>
          <p:nvPr>
            <p:ph type="subTitle" idx="1"/>
          </p:nvPr>
        </p:nvSpPr>
        <p:spPr>
          <a:xfrm>
            <a:off x="7429209" y="3304451"/>
            <a:ext cx="3749040" cy="109728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2"/>
              </a:buClr>
              <a:buSzPts val="1440"/>
              <a:buFont typeface="Arial"/>
              <a:buNone/>
            </a:pPr>
            <a:endParaRPr>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2"/>
              </a:buClr>
              <a:buSzPts val="1440"/>
              <a:buFont typeface="Arial"/>
              <a:buNone/>
            </a:pPr>
            <a:endParaRPr>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2"/>
              </a:buClr>
              <a:buSzPts val="1440"/>
              <a:buFont typeface="Arial"/>
              <a:buNone/>
            </a:pPr>
            <a:endParaRPr>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1"/>
              </a:buClr>
              <a:buSzPts val="1440"/>
              <a:buFont typeface="Arial"/>
              <a:buNone/>
            </a:pPr>
            <a:r>
              <a:rPr lang="en-US">
                <a:solidFill>
                  <a:schemeClr val="lt1"/>
                </a:solidFill>
                <a:latin typeface="Arial"/>
                <a:ea typeface="Arial"/>
                <a:cs typeface="Arial"/>
                <a:sym typeface="Arial"/>
              </a:rPr>
              <a:t>Assessment of Impacts of Artisanal Gold Mining</a:t>
            </a:r>
            <a:endParaRPr/>
          </a:p>
          <a:p>
            <a:pPr marL="0" lvl="0" indent="0" algn="l" rtl="0">
              <a:lnSpc>
                <a:spcPct val="100000"/>
              </a:lnSpc>
              <a:spcBef>
                <a:spcPts val="0"/>
              </a:spcBef>
              <a:spcAft>
                <a:spcPts val="0"/>
              </a:spcAft>
              <a:buClr>
                <a:schemeClr val="lt2"/>
              </a:buClr>
              <a:buSzPts val="1440"/>
              <a:buFont typeface="Arial"/>
              <a:buNone/>
            </a:pPr>
            <a:endParaRPr>
              <a:solidFill>
                <a:schemeClr val="lt1"/>
              </a:solidFill>
              <a:latin typeface="Arial"/>
              <a:ea typeface="Arial"/>
              <a:cs typeface="Arial"/>
              <a:sym typeface="Arial"/>
            </a:endParaRPr>
          </a:p>
          <a:p>
            <a:pPr marL="0" lvl="0" indent="0" algn="l" rtl="0">
              <a:lnSpc>
                <a:spcPct val="100000"/>
              </a:lnSpc>
              <a:spcBef>
                <a:spcPts val="0"/>
              </a:spcBef>
              <a:spcAft>
                <a:spcPts val="0"/>
              </a:spcAft>
              <a:buClr>
                <a:schemeClr val="lt1"/>
              </a:buClr>
              <a:buSzPts val="1440"/>
              <a:buFont typeface="Arial"/>
              <a:buNone/>
            </a:pPr>
            <a:r>
              <a:rPr lang="en-US" b="1">
                <a:solidFill>
                  <a:schemeClr val="lt1"/>
                </a:solidFill>
                <a:latin typeface="Arial"/>
                <a:ea typeface="Arial"/>
                <a:cs typeface="Arial"/>
                <a:sym typeface="Arial"/>
              </a:rPr>
              <a:t>Day 1</a:t>
            </a:r>
            <a:endParaRPr/>
          </a:p>
        </p:txBody>
      </p:sp>
      <p:sp>
        <p:nvSpPr>
          <p:cNvPr id="194" name="Google Shape;194;p1"/>
          <p:cNvSpPr txBox="1">
            <a:spLocks noGrp="1"/>
          </p:cNvSpPr>
          <p:nvPr>
            <p:ph type="body" idx="2"/>
          </p:nvPr>
        </p:nvSpPr>
        <p:spPr>
          <a:xfrm>
            <a:off x="7429209" y="1271447"/>
            <a:ext cx="3566160" cy="457200"/>
          </a:xfrm>
          <a:prstGeom prst="rect">
            <a:avLst/>
          </a:prstGeom>
          <a:noFill/>
          <a:ln>
            <a:noFill/>
          </a:ln>
        </p:spPr>
        <p:txBody>
          <a:bodyPr spcFirstLastPara="1" wrap="square" lIns="91425" tIns="45700" rIns="91425" bIns="45700" anchor="b" anchorCtr="0">
            <a:noAutofit/>
          </a:bodyPr>
          <a:lstStyle/>
          <a:p>
            <a:pPr marL="0" lvl="0" indent="0" algn="l" rtl="0">
              <a:lnSpc>
                <a:spcPct val="157142"/>
              </a:lnSpc>
              <a:spcBef>
                <a:spcPts val="0"/>
              </a:spcBef>
              <a:spcAft>
                <a:spcPts val="0"/>
              </a:spcAft>
              <a:buClr>
                <a:schemeClr val="lt1"/>
              </a:buClr>
              <a:buSzPts val="1120"/>
              <a:buFont typeface="Arial"/>
              <a:buNone/>
            </a:pPr>
            <a:r>
              <a:rPr lang="en-US">
                <a:solidFill>
                  <a:schemeClr val="lt1"/>
                </a:solidFill>
                <a:latin typeface="Arial"/>
                <a:ea typeface="Arial"/>
                <a:cs typeface="Arial"/>
                <a:sym typeface="Arial"/>
              </a:rPr>
              <a:t> October 7th 2025</a:t>
            </a:r>
            <a:endParaRPr/>
          </a:p>
        </p:txBody>
      </p:sp>
      <p:sp>
        <p:nvSpPr>
          <p:cNvPr id="195" name="Google Shape;195;p1"/>
          <p:cNvSpPr/>
          <p:nvPr/>
        </p:nvSpPr>
        <p:spPr>
          <a:xfrm>
            <a:off x="7019695" y="5606295"/>
            <a:ext cx="4322040" cy="948139"/>
          </a:xfrm>
          <a:prstGeom prst="rect">
            <a:avLst/>
          </a:prstGeom>
          <a:solidFill>
            <a:schemeClr val="lt1">
              <a:alpha val="6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196" name="Google Shape;196;p1"/>
          <p:cNvPicPr preferRelativeResize="0"/>
          <p:nvPr/>
        </p:nvPicPr>
        <p:blipFill rotWithShape="1">
          <a:blip r:embed="rId6">
            <a:alphaModFix/>
          </a:blip>
          <a:srcRect/>
          <a:stretch/>
        </p:blipFill>
        <p:spPr>
          <a:xfrm>
            <a:off x="7230223" y="5921701"/>
            <a:ext cx="287064" cy="382752"/>
          </a:xfrm>
          <a:prstGeom prst="rect">
            <a:avLst/>
          </a:prstGeom>
          <a:noFill/>
          <a:ln>
            <a:noFill/>
          </a:ln>
        </p:spPr>
      </p:pic>
      <p:pic>
        <p:nvPicPr>
          <p:cNvPr id="197" name="Google Shape;197;p1"/>
          <p:cNvPicPr preferRelativeResize="0"/>
          <p:nvPr/>
        </p:nvPicPr>
        <p:blipFill rotWithShape="1">
          <a:blip r:embed="rId7">
            <a:alphaModFix/>
          </a:blip>
          <a:srcRect/>
          <a:stretch/>
        </p:blipFill>
        <p:spPr>
          <a:xfrm>
            <a:off x="9866518" y="5859317"/>
            <a:ext cx="221410" cy="447741"/>
          </a:xfrm>
          <a:prstGeom prst="rect">
            <a:avLst/>
          </a:prstGeom>
          <a:noFill/>
          <a:ln>
            <a:noFill/>
          </a:ln>
        </p:spPr>
      </p:pic>
      <p:pic>
        <p:nvPicPr>
          <p:cNvPr id="198" name="Google Shape;198;p1"/>
          <p:cNvPicPr preferRelativeResize="0"/>
          <p:nvPr/>
        </p:nvPicPr>
        <p:blipFill rotWithShape="1">
          <a:blip r:embed="rId8">
            <a:alphaModFix/>
          </a:blip>
          <a:srcRect/>
          <a:stretch/>
        </p:blipFill>
        <p:spPr>
          <a:xfrm>
            <a:off x="8719421" y="5897921"/>
            <a:ext cx="1006038" cy="412413"/>
          </a:xfrm>
          <a:prstGeom prst="rect">
            <a:avLst/>
          </a:prstGeom>
          <a:noFill/>
          <a:ln>
            <a:noFill/>
          </a:ln>
        </p:spPr>
      </p:pic>
      <p:pic>
        <p:nvPicPr>
          <p:cNvPr id="199" name="Google Shape;199;p1"/>
          <p:cNvPicPr preferRelativeResize="0"/>
          <p:nvPr/>
        </p:nvPicPr>
        <p:blipFill rotWithShape="1">
          <a:blip r:embed="rId9">
            <a:alphaModFix/>
          </a:blip>
          <a:srcRect/>
          <a:stretch/>
        </p:blipFill>
        <p:spPr>
          <a:xfrm>
            <a:off x="10211967" y="5912927"/>
            <a:ext cx="937814" cy="300724"/>
          </a:xfrm>
          <a:prstGeom prst="rect">
            <a:avLst/>
          </a:prstGeom>
          <a:noFill/>
          <a:ln>
            <a:noFill/>
          </a:ln>
        </p:spPr>
      </p:pic>
      <p:sp>
        <p:nvSpPr>
          <p:cNvPr id="200" name="Google Shape;200;p1"/>
          <p:cNvSpPr txBox="1"/>
          <p:nvPr/>
        </p:nvSpPr>
        <p:spPr>
          <a:xfrm>
            <a:off x="7029055" y="5701993"/>
            <a:ext cx="754582"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Supported by:</a:t>
            </a:r>
            <a:endParaRPr sz="1400" b="0" i="0" u="none" strike="noStrike" cap="none">
              <a:solidFill>
                <a:srgbClr val="000000"/>
              </a:solidFill>
              <a:latin typeface="Arial"/>
              <a:ea typeface="Arial"/>
              <a:cs typeface="Arial"/>
              <a:sym typeface="Arial"/>
            </a:endParaRPr>
          </a:p>
        </p:txBody>
      </p:sp>
      <p:sp>
        <p:nvSpPr>
          <p:cNvPr id="201" name="Google Shape;201;p1"/>
          <p:cNvSpPr txBox="1"/>
          <p:nvPr/>
        </p:nvSpPr>
        <p:spPr>
          <a:xfrm>
            <a:off x="7903807"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Led by: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sp>
        <p:nvSpPr>
          <p:cNvPr id="202" name="Google Shape;202;p1"/>
          <p:cNvSpPr txBox="1"/>
          <p:nvPr/>
        </p:nvSpPr>
        <p:spPr>
          <a:xfrm>
            <a:off x="8661633" y="5701992"/>
            <a:ext cx="1049475" cy="295993"/>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560"/>
              <a:buFont typeface="Arial"/>
              <a:buNone/>
            </a:pPr>
            <a:r>
              <a:rPr lang="en-US" sz="700" b="0" i="0" u="none" strike="noStrike" cap="none">
                <a:solidFill>
                  <a:schemeClr val="dk1"/>
                </a:solidFill>
                <a:latin typeface="Arial"/>
                <a:ea typeface="Arial"/>
                <a:cs typeface="Arial"/>
                <a:sym typeface="Arial"/>
              </a:rPr>
              <a:t>In partnership with: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lt2"/>
              </a:buClr>
              <a:buSzPts val="1440"/>
              <a:buFont typeface="Arial"/>
              <a:buNone/>
            </a:pPr>
            <a:endParaRPr sz="1800" b="0" i="0" u="none" strike="noStrike" cap="none">
              <a:solidFill>
                <a:schemeClr val="lt2"/>
              </a:solidFill>
              <a:latin typeface="Arial"/>
              <a:ea typeface="Arial"/>
              <a:cs typeface="Arial"/>
              <a:sym typeface="Arial"/>
            </a:endParaRPr>
          </a:p>
        </p:txBody>
      </p:sp>
      <p:cxnSp>
        <p:nvCxnSpPr>
          <p:cNvPr id="203" name="Google Shape;203;p1"/>
          <p:cNvCxnSpPr/>
          <p:nvPr/>
        </p:nvCxnSpPr>
        <p:spPr>
          <a:xfrm>
            <a:off x="7734119" y="5800145"/>
            <a:ext cx="0" cy="560439"/>
          </a:xfrm>
          <a:prstGeom prst="straightConnector1">
            <a:avLst/>
          </a:prstGeom>
          <a:noFill/>
          <a:ln w="9525" cap="flat" cmpd="sng">
            <a:solidFill>
              <a:schemeClr val="dk1"/>
            </a:solidFill>
            <a:prstDash val="solid"/>
            <a:miter lim="800000"/>
            <a:headEnd type="none" w="sm" len="sm"/>
            <a:tailEnd type="none" w="sm" len="sm"/>
          </a:ln>
        </p:spPr>
      </p:cxnSp>
      <p:cxnSp>
        <p:nvCxnSpPr>
          <p:cNvPr id="204" name="Google Shape;204;p1"/>
          <p:cNvCxnSpPr/>
          <p:nvPr/>
        </p:nvCxnSpPr>
        <p:spPr>
          <a:xfrm>
            <a:off x="8563306" y="5800145"/>
            <a:ext cx="0" cy="560439"/>
          </a:xfrm>
          <a:prstGeom prst="straightConnector1">
            <a:avLst/>
          </a:prstGeom>
          <a:noFill/>
          <a:ln w="9525" cap="flat" cmpd="sng">
            <a:solidFill>
              <a:schemeClr val="dk1"/>
            </a:solidFill>
            <a:prstDash val="solid"/>
            <a:miter lim="800000"/>
            <a:headEnd type="none" w="sm" len="sm"/>
            <a:tailEnd type="none" w="sm" len="sm"/>
          </a:ln>
        </p:spPr>
      </p:cxnSp>
      <p:pic>
        <p:nvPicPr>
          <p:cNvPr id="205" name="Google Shape;205;p1"/>
          <p:cNvPicPr preferRelativeResize="0"/>
          <p:nvPr/>
        </p:nvPicPr>
        <p:blipFill rotWithShape="1">
          <a:blip r:embed="rId10">
            <a:alphaModFix/>
          </a:blip>
          <a:srcRect/>
          <a:stretch/>
        </p:blipFill>
        <p:spPr>
          <a:xfrm>
            <a:off x="7805480" y="5790619"/>
            <a:ext cx="682296" cy="682296"/>
          </a:xfrm>
          <a:prstGeom prst="rect">
            <a:avLst/>
          </a:prstGeom>
          <a:noFill/>
          <a:ln>
            <a:noFill/>
          </a:ln>
        </p:spPr>
      </p:pic>
      <p:pic>
        <p:nvPicPr>
          <p:cNvPr id="206" name="Google Shape;206;p1"/>
          <p:cNvPicPr preferRelativeResize="0"/>
          <p:nvPr/>
        </p:nvPicPr>
        <p:blipFill>
          <a:blip r:embed="rId11">
            <a:alphaModFix/>
          </a:blip>
          <a:stretch>
            <a:fillRect/>
          </a:stretch>
        </p:blipFill>
        <p:spPr>
          <a:xfrm>
            <a:off x="11341726" y="5771922"/>
            <a:ext cx="835096" cy="6823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388e2e3b2b0_0_65"/>
          <p:cNvSpPr txBox="1">
            <a:spLocks noGrp="1"/>
          </p:cNvSpPr>
          <p:nvPr>
            <p:ph type="title"/>
          </p:nvPr>
        </p:nvSpPr>
        <p:spPr>
          <a:xfrm>
            <a:off x="952500" y="822823"/>
            <a:ext cx="7315200" cy="9282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sz="2600">
                <a:solidFill>
                  <a:srgbClr val="000000"/>
                </a:solidFill>
              </a:rPr>
              <a:t>Impact: Deforestation</a:t>
            </a:r>
            <a:endParaRPr sz="2600"/>
          </a:p>
        </p:txBody>
      </p:sp>
      <p:sp>
        <p:nvSpPr>
          <p:cNvPr id="274" name="Google Shape;274;g388e2e3b2b0_0_65"/>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75" name="Google Shape;275;g388e2e3b2b0_0_65"/>
          <p:cNvPicPr preferRelativeResize="0"/>
          <p:nvPr/>
        </p:nvPicPr>
        <p:blipFill>
          <a:blip r:embed="rId3">
            <a:alphaModFix/>
          </a:blip>
          <a:stretch>
            <a:fillRect/>
          </a:stretch>
        </p:blipFill>
        <p:spPr>
          <a:xfrm>
            <a:off x="3619500" y="122205"/>
            <a:ext cx="7848599" cy="11448668"/>
          </a:xfrm>
          <a:prstGeom prst="rect">
            <a:avLst/>
          </a:prstGeom>
          <a:noFill/>
          <a:ln>
            <a:noFill/>
          </a:ln>
        </p:spPr>
      </p:pic>
      <p:sp>
        <p:nvSpPr>
          <p:cNvPr id="276" name="Google Shape;276;g388e2e3b2b0_0_65"/>
          <p:cNvSpPr/>
          <p:nvPr/>
        </p:nvSpPr>
        <p:spPr>
          <a:xfrm>
            <a:off x="259250" y="238025"/>
            <a:ext cx="2738700" cy="7146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g388e2e3b2b0_0_71"/>
          <p:cNvSpPr txBox="1">
            <a:spLocks noGrp="1"/>
          </p:cNvSpPr>
          <p:nvPr>
            <p:ph type="title"/>
          </p:nvPr>
        </p:nvSpPr>
        <p:spPr>
          <a:xfrm>
            <a:off x="1140100" y="990119"/>
            <a:ext cx="7315200" cy="9144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sz="2600">
                <a:solidFill>
                  <a:srgbClr val="000000"/>
                </a:solidFill>
              </a:rPr>
              <a:t>Impact: Erosion</a:t>
            </a:r>
            <a:endParaRPr/>
          </a:p>
        </p:txBody>
      </p:sp>
      <p:sp>
        <p:nvSpPr>
          <p:cNvPr id="283" name="Google Shape;283;g388e2e3b2b0_0_71"/>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g388e2e3b2b0_0_71"/>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85" name="Google Shape;285;g388e2e3b2b0_0_71"/>
          <p:cNvPicPr preferRelativeResize="0"/>
          <p:nvPr/>
        </p:nvPicPr>
        <p:blipFill>
          <a:blip r:embed="rId3">
            <a:alphaModFix/>
          </a:blip>
          <a:stretch>
            <a:fillRect/>
          </a:stretch>
        </p:blipFill>
        <p:spPr>
          <a:xfrm>
            <a:off x="2990850" y="139325"/>
            <a:ext cx="8420102" cy="12642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g388e2e3b2b0_0_77"/>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sz="2600">
                <a:solidFill>
                  <a:srgbClr val="000000"/>
                </a:solidFill>
              </a:rPr>
              <a:t>Impact: Mercury Contamination</a:t>
            </a:r>
            <a:endParaRPr/>
          </a:p>
        </p:txBody>
      </p:sp>
      <p:sp>
        <p:nvSpPr>
          <p:cNvPr id="292" name="Google Shape;292;g388e2e3b2b0_0_77"/>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3" name="Google Shape;293;g388e2e3b2b0_0_77"/>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94" name="Google Shape;294;g388e2e3b2b0_0_77"/>
          <p:cNvPicPr preferRelativeResize="0"/>
          <p:nvPr/>
        </p:nvPicPr>
        <p:blipFill>
          <a:blip r:embed="rId3">
            <a:alphaModFix/>
          </a:blip>
          <a:stretch>
            <a:fillRect/>
          </a:stretch>
        </p:blipFill>
        <p:spPr>
          <a:xfrm>
            <a:off x="3049675" y="152400"/>
            <a:ext cx="8989923" cy="1320759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g388e2e3b2b0_0_102"/>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301" name="Google Shape;301;g388e2e3b2b0_0_102"/>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02" name="Google Shape;302;g388e2e3b2b0_0_102"/>
          <p:cNvPicPr preferRelativeResize="0"/>
          <p:nvPr/>
        </p:nvPicPr>
        <p:blipFill>
          <a:blip r:embed="rId3">
            <a:alphaModFix/>
          </a:blip>
          <a:stretch>
            <a:fillRect/>
          </a:stretch>
        </p:blipFill>
        <p:spPr>
          <a:xfrm>
            <a:off x="325476" y="240113"/>
            <a:ext cx="10806548" cy="118641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07"/>
        <p:cNvGrpSpPr/>
        <p:nvPr/>
      </p:nvGrpSpPr>
      <p:grpSpPr>
        <a:xfrm>
          <a:off x="0" y="0"/>
          <a:ext cx="0" cy="0"/>
          <a:chOff x="0" y="0"/>
          <a:chExt cx="0" cy="0"/>
        </a:xfrm>
      </p:grpSpPr>
      <p:sp>
        <p:nvSpPr>
          <p:cNvPr id="308" name="Google Shape;308;g388e2e3b2b0_0_108"/>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pic>
        <p:nvPicPr>
          <p:cNvPr id="309" name="Google Shape;309;g388e2e3b2b0_0_108"/>
          <p:cNvPicPr preferRelativeResize="0"/>
          <p:nvPr/>
        </p:nvPicPr>
        <p:blipFill>
          <a:blip r:embed="rId3">
            <a:alphaModFix/>
          </a:blip>
          <a:stretch>
            <a:fillRect/>
          </a:stretch>
        </p:blipFill>
        <p:spPr>
          <a:xfrm>
            <a:off x="0" y="-7"/>
            <a:ext cx="12192000" cy="3712464"/>
          </a:xfrm>
          <a:prstGeom prst="rect">
            <a:avLst/>
          </a:prstGeom>
          <a:noFill/>
          <a:ln>
            <a:noFill/>
          </a:ln>
        </p:spPr>
      </p:pic>
      <p:sp>
        <p:nvSpPr>
          <p:cNvPr id="310" name="Google Shape;310;g388e2e3b2b0_0_108"/>
          <p:cNvSpPr txBox="1">
            <a:spLocks noGrp="1"/>
          </p:cNvSpPr>
          <p:nvPr>
            <p:ph type="body" idx="1"/>
          </p:nvPr>
        </p:nvSpPr>
        <p:spPr>
          <a:xfrm>
            <a:off x="2324100" y="3503453"/>
            <a:ext cx="7315200" cy="3474600"/>
          </a:xfrm>
          <a:prstGeom prst="rect">
            <a:avLst/>
          </a:prstGeom>
        </p:spPr>
        <p:txBody>
          <a:bodyPr spcFirstLastPara="1" wrap="square" lIns="91425" tIns="45700" rIns="91425" bIns="45700" anchor="t" anchorCtr="0">
            <a:noAutofit/>
          </a:bodyPr>
          <a:lstStyle/>
          <a:p>
            <a:pPr marL="0" lvl="0" indent="0" algn="l" rtl="0">
              <a:lnSpc>
                <a:spcPct val="120000"/>
              </a:lnSpc>
              <a:spcBef>
                <a:spcPts val="600"/>
              </a:spcBef>
              <a:spcAft>
                <a:spcPts val="0"/>
              </a:spcAft>
              <a:buNone/>
            </a:pPr>
            <a:r>
              <a:rPr lang="en-US" sz="1600" b="1">
                <a:solidFill>
                  <a:srgbClr val="000000"/>
                </a:solidFill>
              </a:rPr>
              <a:t>Policy Implications</a:t>
            </a:r>
            <a:endParaRPr sz="1600" b="1">
              <a:solidFill>
                <a:srgbClr val="000000"/>
              </a:solidFill>
            </a:endParaRPr>
          </a:p>
          <a:p>
            <a:pPr marL="0" lvl="0" indent="0" algn="l" rtl="0">
              <a:lnSpc>
                <a:spcPct val="120000"/>
              </a:lnSpc>
              <a:spcBef>
                <a:spcPts val="600"/>
              </a:spcBef>
              <a:spcAft>
                <a:spcPts val="0"/>
              </a:spcAft>
              <a:buNone/>
            </a:pPr>
            <a:r>
              <a:rPr lang="en-US" sz="1600">
                <a:solidFill>
                  <a:srgbClr val="000000"/>
                </a:solidFill>
              </a:rPr>
              <a:t>•Brazilian Public Prosecutors : Adopted it as official methodology: Lawsuits worth more than </a:t>
            </a:r>
            <a:r>
              <a:rPr lang="en-US" sz="1600" b="1">
                <a:solidFill>
                  <a:srgbClr val="000000"/>
                </a:solidFill>
              </a:rPr>
              <a:t>US$ 9 billion</a:t>
            </a:r>
            <a:endParaRPr sz="1600" b="1">
              <a:solidFill>
                <a:srgbClr val="000000"/>
              </a:solidFill>
            </a:endParaRPr>
          </a:p>
          <a:p>
            <a:pPr marL="0" lvl="0" indent="0" algn="l" rtl="0">
              <a:lnSpc>
                <a:spcPct val="120000"/>
              </a:lnSpc>
              <a:spcBef>
                <a:spcPts val="600"/>
              </a:spcBef>
              <a:spcAft>
                <a:spcPts val="0"/>
              </a:spcAft>
              <a:buNone/>
            </a:pPr>
            <a:endParaRPr sz="1600">
              <a:solidFill>
                <a:srgbClr val="000000"/>
              </a:solidFill>
            </a:endParaRPr>
          </a:p>
          <a:p>
            <a:pPr marL="0" lvl="0" indent="0" algn="l" rtl="0">
              <a:lnSpc>
                <a:spcPct val="120000"/>
              </a:lnSpc>
              <a:spcBef>
                <a:spcPts val="600"/>
              </a:spcBef>
              <a:spcAft>
                <a:spcPts val="0"/>
              </a:spcAft>
              <a:buNone/>
            </a:pPr>
            <a:r>
              <a:rPr lang="en-US" sz="1600">
                <a:solidFill>
                  <a:srgbClr val="000000"/>
                </a:solidFill>
              </a:rPr>
              <a:t>•Use case by the Federal Police and the Environmental Protection Agency at the </a:t>
            </a:r>
            <a:r>
              <a:rPr lang="en-US" sz="1600" b="1">
                <a:solidFill>
                  <a:srgbClr val="000000"/>
                </a:solidFill>
              </a:rPr>
              <a:t>Supreme Federal Court</a:t>
            </a:r>
            <a:endParaRPr sz="1600" b="1">
              <a:solidFill>
                <a:srgbClr val="000000"/>
              </a:solidFill>
            </a:endParaRPr>
          </a:p>
          <a:p>
            <a:pPr marL="0" lvl="0" indent="0" algn="l" rtl="0">
              <a:lnSpc>
                <a:spcPct val="120000"/>
              </a:lnSpc>
              <a:spcBef>
                <a:spcPts val="600"/>
              </a:spcBef>
              <a:spcAft>
                <a:spcPts val="0"/>
              </a:spcAft>
              <a:buNone/>
            </a:pPr>
            <a:endParaRPr sz="1600">
              <a:solidFill>
                <a:srgbClr val="000000"/>
              </a:solidFill>
            </a:endParaRPr>
          </a:p>
          <a:p>
            <a:pPr marL="0" lvl="0" indent="0" algn="l" rtl="0">
              <a:lnSpc>
                <a:spcPct val="120000"/>
              </a:lnSpc>
              <a:spcBef>
                <a:spcPts val="600"/>
              </a:spcBef>
              <a:spcAft>
                <a:spcPts val="0"/>
              </a:spcAft>
              <a:buNone/>
            </a:pPr>
            <a:r>
              <a:rPr lang="en-US" sz="1600">
                <a:solidFill>
                  <a:srgbClr val="000000"/>
                </a:solidFill>
              </a:rPr>
              <a:t>•Other countries’ protection agencies to adopt the tool</a:t>
            </a:r>
            <a:endParaRPr sz="1600">
              <a:solidFill>
                <a:srgbClr val="000000"/>
              </a:solidFill>
            </a:endParaRPr>
          </a:p>
          <a:p>
            <a:pPr marL="12700" lvl="0" indent="444500" algn="l" rtl="0">
              <a:lnSpc>
                <a:spcPct val="120000"/>
              </a:lnSpc>
              <a:spcBef>
                <a:spcPts val="600"/>
              </a:spcBef>
              <a:spcAft>
                <a:spcPts val="0"/>
              </a:spcAft>
              <a:buNone/>
            </a:pPr>
            <a:r>
              <a:rPr lang="en-US" sz="1600">
                <a:solidFill>
                  <a:srgbClr val="000000"/>
                </a:solidFill>
              </a:rPr>
              <a:t>•Perú, Colombia, Ecuador, Guyana, Suriname, Bolivia</a:t>
            </a:r>
            <a:endParaRPr sz="1600">
              <a:solidFill>
                <a:srgbClr val="000000"/>
              </a:solidFill>
            </a:endParaRPr>
          </a:p>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g388e2e3b2b0_0_114"/>
          <p:cNvSpPr txBox="1">
            <a:spLocks noGrp="1"/>
          </p:cNvSpPr>
          <p:nvPr>
            <p:ph type="title"/>
          </p:nvPr>
        </p:nvSpPr>
        <p:spPr>
          <a:xfrm>
            <a:off x="838200" y="1242648"/>
            <a:ext cx="9405300" cy="5967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r>
              <a:rPr lang="en-US"/>
              <a:t>https://calculators.conservation-strategy.org/</a:t>
            </a:r>
            <a:endParaRPr/>
          </a:p>
        </p:txBody>
      </p:sp>
      <p:sp>
        <p:nvSpPr>
          <p:cNvPr id="317" name="Google Shape;317;g388e2e3b2b0_0_114"/>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318" name="Google Shape;318;g388e2e3b2b0_0_114"/>
          <p:cNvPicPr preferRelativeResize="0"/>
          <p:nvPr/>
        </p:nvPicPr>
        <p:blipFill>
          <a:blip r:embed="rId3">
            <a:alphaModFix/>
          </a:blip>
          <a:stretch>
            <a:fillRect/>
          </a:stretch>
        </p:blipFill>
        <p:spPr>
          <a:xfrm>
            <a:off x="632248" y="2285275"/>
            <a:ext cx="10927526" cy="6308301"/>
          </a:xfrm>
          <a:prstGeom prst="rect">
            <a:avLst/>
          </a:prstGeom>
          <a:noFill/>
          <a:ln>
            <a:noFill/>
          </a:ln>
        </p:spPr>
      </p:pic>
      <p:sp>
        <p:nvSpPr>
          <p:cNvPr id="319" name="Google Shape;319;g388e2e3b2b0_0_114"/>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g388ecc7a14f_0_16"/>
          <p:cNvSpPr txBox="1">
            <a:spLocks noGrp="1"/>
          </p:cNvSpPr>
          <p:nvPr>
            <p:ph type="title"/>
          </p:nvPr>
        </p:nvSpPr>
        <p:spPr>
          <a:xfrm>
            <a:off x="838200" y="1062762"/>
            <a:ext cx="95649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How does the Mining Impact Calculator (MIC) work?</a:t>
            </a:r>
            <a:endParaRPr/>
          </a:p>
        </p:txBody>
      </p:sp>
      <p:pic>
        <p:nvPicPr>
          <p:cNvPr id="325" name="Google Shape;325;g388ecc7a14f_0_16"/>
          <p:cNvPicPr preferRelativeResize="0"/>
          <p:nvPr/>
        </p:nvPicPr>
        <p:blipFill rotWithShape="1">
          <a:blip r:embed="rId3">
            <a:alphaModFix/>
          </a:blip>
          <a:srcRect/>
          <a:stretch/>
        </p:blipFill>
        <p:spPr>
          <a:xfrm>
            <a:off x="568377" y="2328953"/>
            <a:ext cx="7677658" cy="3301393"/>
          </a:xfrm>
          <a:prstGeom prst="rect">
            <a:avLst/>
          </a:prstGeom>
          <a:noFill/>
          <a:ln>
            <a:noFill/>
          </a:ln>
        </p:spPr>
      </p:pic>
      <p:sp>
        <p:nvSpPr>
          <p:cNvPr id="326" name="Google Shape;326;g388ecc7a14f_0_16"/>
          <p:cNvSpPr txBox="1"/>
          <p:nvPr/>
        </p:nvSpPr>
        <p:spPr>
          <a:xfrm>
            <a:off x="2417164" y="6220918"/>
            <a:ext cx="8510700" cy="4617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400" b="1" i="0" u="none" strike="noStrike" cap="none">
                <a:solidFill>
                  <a:srgbClr val="000000"/>
                </a:solidFill>
                <a:latin typeface="Arial"/>
                <a:ea typeface="Arial"/>
                <a:cs typeface="Arial"/>
                <a:sym typeface="Arial"/>
              </a:rPr>
              <a:t>https://miningcalculator.conservation-strategy.org/</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g388ecc7a14f_0_22"/>
          <p:cNvSpPr txBox="1">
            <a:spLocks noGrp="1"/>
          </p:cNvSpPr>
          <p:nvPr>
            <p:ph type="title"/>
          </p:nvPr>
        </p:nvSpPr>
        <p:spPr>
          <a:xfrm>
            <a:off x="808225" y="882875"/>
            <a:ext cx="107874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dirty="0">
                <a:solidFill>
                  <a:srgbClr val="FF0000"/>
                </a:solidFill>
              </a:rPr>
              <a:t>Adapting and adopting the Calculator across country contexts</a:t>
            </a:r>
            <a:endParaRPr dirty="0">
              <a:solidFill>
                <a:srgbClr val="FF0000"/>
              </a:solidFill>
            </a:endParaRPr>
          </a:p>
        </p:txBody>
      </p:sp>
      <p:pic>
        <p:nvPicPr>
          <p:cNvPr id="332" name="Google Shape;332;g388ecc7a14f_0_22"/>
          <p:cNvPicPr preferRelativeResize="0"/>
          <p:nvPr/>
        </p:nvPicPr>
        <p:blipFill>
          <a:blip r:embed="rId3">
            <a:alphaModFix/>
          </a:blip>
          <a:stretch>
            <a:fillRect/>
          </a:stretch>
        </p:blipFill>
        <p:spPr>
          <a:xfrm>
            <a:off x="1409000" y="1871105"/>
            <a:ext cx="9145412" cy="4755920"/>
          </a:xfrm>
          <a:prstGeom prst="rect">
            <a:avLst/>
          </a:prstGeom>
          <a:noFill/>
          <a:ln>
            <a:noFill/>
          </a:ln>
        </p:spPr>
      </p:pic>
      <p:pic>
        <p:nvPicPr>
          <p:cNvPr id="333" name="Google Shape;333;g388ecc7a14f_0_22"/>
          <p:cNvPicPr preferRelativeResize="0"/>
          <p:nvPr/>
        </p:nvPicPr>
        <p:blipFill>
          <a:blip r:embed="rId4">
            <a:alphaModFix/>
          </a:blip>
          <a:stretch>
            <a:fillRect/>
          </a:stretch>
        </p:blipFill>
        <p:spPr>
          <a:xfrm>
            <a:off x="11341726" y="5771922"/>
            <a:ext cx="835096" cy="682300"/>
          </a:xfrm>
          <a:prstGeom prst="rect">
            <a:avLst/>
          </a:prstGeom>
          <a:noFill/>
          <a:ln>
            <a:noFill/>
          </a:ln>
        </p:spPr>
      </p:pic>
      <p:sp>
        <p:nvSpPr>
          <p:cNvPr id="334" name="Google Shape;334;g388ecc7a14f_0_22"/>
          <p:cNvSpPr/>
          <p:nvPr/>
        </p:nvSpPr>
        <p:spPr>
          <a:xfrm>
            <a:off x="0" y="-575500"/>
            <a:ext cx="12192000" cy="14574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g388ecc7a14f_0_29"/>
          <p:cNvSpPr txBox="1">
            <a:spLocks noGrp="1"/>
          </p:cNvSpPr>
          <p:nvPr>
            <p:ph type="title"/>
          </p:nvPr>
        </p:nvSpPr>
        <p:spPr>
          <a:xfrm>
            <a:off x="808220" y="882880"/>
            <a:ext cx="102870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endParaRPr/>
          </a:p>
        </p:txBody>
      </p:sp>
      <p:sp>
        <p:nvSpPr>
          <p:cNvPr id="340" name="Google Shape;340;g388ecc7a14f_0_29"/>
          <p:cNvSpPr txBox="1"/>
          <p:nvPr/>
        </p:nvSpPr>
        <p:spPr>
          <a:xfrm>
            <a:off x="808220" y="5838824"/>
            <a:ext cx="11309100" cy="5541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rgbClr val="2D3338"/>
                </a:solidFill>
                <a:latin typeface="Arial"/>
                <a:ea typeface="Arial"/>
                <a:cs typeface="Arial"/>
                <a:sym typeface="Arial"/>
              </a:rPr>
              <a:t>How does your institution currently address illegal gold mining?</a:t>
            </a:r>
            <a:endParaRPr sz="2400" b="0" i="0" u="none" strike="noStrike" cap="none" dirty="0">
              <a:solidFill>
                <a:srgbClr val="2D3338"/>
              </a:solidFill>
              <a:latin typeface="Arial"/>
              <a:ea typeface="Arial"/>
              <a:cs typeface="Arial"/>
              <a:sym typeface="Aria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C92A31C9-6034-7583-E1CD-461302D589CD}"/>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C92A31C9-6034-7583-E1CD-461302D589CD}"/>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g388ecc7a14f_0_35"/>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dirty="0"/>
          </a:p>
        </p:txBody>
      </p:sp>
      <p:sp>
        <p:nvSpPr>
          <p:cNvPr id="348" name="Google Shape;348;g388ecc7a14f_0_35"/>
          <p:cNvSpPr txBox="1">
            <a:spLocks noGrp="1"/>
          </p:cNvSpPr>
          <p:nvPr>
            <p:ph type="body" idx="1"/>
          </p:nvPr>
        </p:nvSpPr>
        <p:spPr>
          <a:xfrm>
            <a:off x="1809749" y="6062294"/>
            <a:ext cx="8572499"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pt-BR" dirty="0" err="1"/>
              <a:t>What</a:t>
            </a:r>
            <a:r>
              <a:rPr lang="pt-BR" dirty="0"/>
              <a:t> are the </a:t>
            </a:r>
            <a:r>
              <a:rPr lang="pt-BR" dirty="0" err="1"/>
              <a:t>main</a:t>
            </a:r>
            <a:r>
              <a:rPr lang="pt-BR" dirty="0"/>
              <a:t> </a:t>
            </a:r>
            <a:r>
              <a:rPr lang="pt-BR" dirty="0" err="1"/>
              <a:t>challenges</a:t>
            </a:r>
            <a:r>
              <a:rPr lang="pt-BR" dirty="0"/>
              <a:t> of </a:t>
            </a:r>
            <a:r>
              <a:rPr lang="pt-BR" dirty="0" err="1"/>
              <a:t>your</a:t>
            </a:r>
            <a:r>
              <a:rPr lang="pt-BR" dirty="0"/>
              <a:t> </a:t>
            </a:r>
            <a:r>
              <a:rPr lang="pt-BR" dirty="0" err="1"/>
              <a:t>institution</a:t>
            </a:r>
            <a:r>
              <a:rPr lang="pt-BR" dirty="0"/>
              <a:t> in </a:t>
            </a:r>
            <a:r>
              <a:rPr lang="pt-BR" dirty="0" err="1"/>
              <a:t>dealing</a:t>
            </a:r>
            <a:r>
              <a:rPr lang="pt-BR" dirty="0"/>
              <a:t> with </a:t>
            </a:r>
            <a:r>
              <a:rPr lang="pt-BR" dirty="0" err="1"/>
              <a:t>gold</a:t>
            </a:r>
            <a:r>
              <a:rPr lang="pt-BR" dirty="0"/>
              <a:t> mining?</a:t>
            </a:r>
            <a:endParaRPr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ECDB7584-CB15-599C-F3DF-48973634961F}"/>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ECDB7584-CB15-599C-F3DF-48973634961F}"/>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Welcome to the Phase 2 Webinar Series – Remember Phase 1</a:t>
            </a:r>
            <a:endParaRPr/>
          </a:p>
        </p:txBody>
      </p:sp>
      <p:sp>
        <p:nvSpPr>
          <p:cNvPr id="212" name="Google Shape;212;p2"/>
          <p:cNvSpPr txBox="1">
            <a:spLocks noGrp="1"/>
          </p:cNvSpPr>
          <p:nvPr>
            <p:ph type="body" idx="1"/>
          </p:nvPr>
        </p:nvSpPr>
        <p:spPr>
          <a:xfrm>
            <a:off x="838199" y="1890025"/>
            <a:ext cx="9857509" cy="3474720"/>
          </a:xfrm>
          <a:prstGeom prst="rect">
            <a:avLst/>
          </a:prstGeom>
          <a:noFill/>
          <a:ln>
            <a:noFill/>
          </a:ln>
        </p:spPr>
        <p:txBody>
          <a:bodyPr spcFirstLastPara="1" wrap="square" lIns="91425" tIns="45700" rIns="91425" bIns="45700" anchor="t" anchorCtr="0">
            <a:noAutofit/>
          </a:bodyPr>
          <a:lstStyle/>
          <a:p>
            <a:pPr marL="283450" lvl="0" indent="-283450" algn="l" rtl="0">
              <a:lnSpc>
                <a:spcPct val="122222"/>
              </a:lnSpc>
              <a:spcBef>
                <a:spcPts val="0"/>
              </a:spcBef>
              <a:spcAft>
                <a:spcPts val="0"/>
              </a:spcAft>
              <a:buClr>
                <a:schemeClr val="dk1"/>
              </a:buClr>
              <a:buSzPts val="1440"/>
              <a:buFont typeface="Arial"/>
              <a:buChar char="•"/>
            </a:pPr>
            <a:r>
              <a:rPr lang="en-US" b="1" dirty="0"/>
              <a:t>Phase 1: June 10</a:t>
            </a:r>
            <a:r>
              <a:rPr lang="en-US" b="1" baseline="30000" dirty="0"/>
              <a:t>th</a:t>
            </a:r>
            <a:r>
              <a:rPr lang="en-US" b="1" dirty="0"/>
              <a:t> and June 14</a:t>
            </a:r>
            <a:r>
              <a:rPr lang="en-US" b="1" baseline="30000" dirty="0"/>
              <a:t>th</a:t>
            </a:r>
            <a:r>
              <a:rPr lang="en-US" b="1" dirty="0"/>
              <a:t>  (2024)</a:t>
            </a:r>
            <a:endParaRPr b="1" dirty="0"/>
          </a:p>
          <a:p>
            <a:pPr marL="685766" lvl="1" indent="-283450" algn="l" rtl="0">
              <a:lnSpc>
                <a:spcPct val="137500"/>
              </a:lnSpc>
              <a:spcBef>
                <a:spcPts val="1000"/>
              </a:spcBef>
              <a:spcAft>
                <a:spcPts val="0"/>
              </a:spcAft>
              <a:buSzPts val="1600"/>
              <a:buFont typeface="Arial"/>
              <a:buChar char="•"/>
            </a:pPr>
            <a:r>
              <a:rPr lang="en-US" dirty="0"/>
              <a:t>Explain how the Mining Impact Calculator (MIC) works </a:t>
            </a:r>
            <a:endParaRPr dirty="0"/>
          </a:p>
          <a:p>
            <a:pPr marL="685766" lvl="1" indent="-283450" algn="l" rtl="0">
              <a:lnSpc>
                <a:spcPct val="137500"/>
              </a:lnSpc>
              <a:spcBef>
                <a:spcPts val="1000"/>
              </a:spcBef>
              <a:spcAft>
                <a:spcPts val="0"/>
              </a:spcAft>
              <a:buSzPts val="1600"/>
              <a:buFont typeface="Arial"/>
              <a:buChar char="•"/>
            </a:pPr>
            <a:r>
              <a:rPr lang="en-US" dirty="0"/>
              <a:t>Describe the different types of impacts measured </a:t>
            </a:r>
            <a:endParaRPr dirty="0"/>
          </a:p>
          <a:p>
            <a:pPr marL="685766" lvl="1" indent="-283450" algn="l" rtl="0">
              <a:lnSpc>
                <a:spcPct val="137500"/>
              </a:lnSpc>
              <a:spcBef>
                <a:spcPts val="1000"/>
              </a:spcBef>
              <a:spcAft>
                <a:spcPts val="0"/>
              </a:spcAft>
              <a:buSzPts val="1600"/>
              <a:buFont typeface="Arial"/>
              <a:buChar char="•"/>
            </a:pPr>
            <a:r>
              <a:rPr lang="en-US" dirty="0"/>
              <a:t>Present exercises to explore different contexts for the MIC use.  </a:t>
            </a:r>
            <a:endParaRPr dirty="0"/>
          </a:p>
          <a:p>
            <a:pPr marL="0" lvl="0" indent="0" algn="l" rtl="0">
              <a:lnSpc>
                <a:spcPct val="122222"/>
              </a:lnSpc>
              <a:spcBef>
                <a:spcPts val="1000"/>
              </a:spcBef>
              <a:spcAft>
                <a:spcPts val="0"/>
              </a:spcAft>
              <a:buClr>
                <a:schemeClr val="dk1"/>
              </a:buClr>
              <a:buSzPts val="1440"/>
              <a:buFont typeface="Arial"/>
              <a:buNone/>
            </a:pPr>
            <a:endParaRPr dirty="0"/>
          </a:p>
          <a:p>
            <a:pPr marL="283450" lvl="0" indent="-283450" algn="l" rtl="0">
              <a:lnSpc>
                <a:spcPct val="122222"/>
              </a:lnSpc>
              <a:spcBef>
                <a:spcPts val="1000"/>
              </a:spcBef>
              <a:spcAft>
                <a:spcPts val="0"/>
              </a:spcAft>
              <a:buClr>
                <a:schemeClr val="dk1"/>
              </a:buClr>
              <a:buSzPts val="1440"/>
              <a:buFont typeface="Arial"/>
              <a:buChar char="•"/>
            </a:pPr>
            <a:r>
              <a:rPr lang="en-US" b="1" dirty="0"/>
              <a:t>Phase 2: Deep Dives on Artisanal and Small-Scale Gold Mining (ASGM)</a:t>
            </a:r>
            <a:endParaRPr b="1" dirty="0"/>
          </a:p>
          <a:p>
            <a:pPr marL="685766" lvl="1" indent="-283450" algn="l" rtl="0">
              <a:lnSpc>
                <a:spcPct val="137500"/>
              </a:lnSpc>
              <a:spcBef>
                <a:spcPts val="1000"/>
              </a:spcBef>
              <a:spcAft>
                <a:spcPts val="0"/>
              </a:spcAft>
              <a:buSzPts val="1600"/>
              <a:buChar char="–"/>
            </a:pPr>
            <a:r>
              <a:rPr lang="en-US" dirty="0"/>
              <a:t>Strengthen participants' understanding of the environmental and social impacts of gold mining.</a:t>
            </a:r>
            <a:endParaRPr dirty="0"/>
          </a:p>
          <a:p>
            <a:pPr marL="685766" lvl="1" indent="-283450" algn="l" rtl="0">
              <a:lnSpc>
                <a:spcPct val="137500"/>
              </a:lnSpc>
              <a:spcBef>
                <a:spcPts val="1000"/>
              </a:spcBef>
              <a:spcAft>
                <a:spcPts val="0"/>
              </a:spcAft>
              <a:buSzPts val="1600"/>
              <a:buChar char="–"/>
            </a:pPr>
            <a:r>
              <a:rPr lang="en-US" dirty="0"/>
              <a:t>Improve the usability of the Mining Impact Calculator (MIC), including exploring potential adaptations for different </a:t>
            </a:r>
            <a:r>
              <a:rPr lang="en-US" dirty="0" err="1"/>
              <a:t>PlanetGOLD</a:t>
            </a:r>
            <a:r>
              <a:rPr lang="en-US" dirty="0"/>
              <a:t> country contexts.</a:t>
            </a:r>
            <a:endParaRPr dirty="0"/>
          </a:p>
          <a:p>
            <a:pPr marL="685766" lvl="1" indent="-283450" algn="l" rtl="0">
              <a:lnSpc>
                <a:spcPct val="137500"/>
              </a:lnSpc>
              <a:spcBef>
                <a:spcPts val="1000"/>
              </a:spcBef>
              <a:spcAft>
                <a:spcPts val="0"/>
              </a:spcAft>
              <a:buSzPts val="1600"/>
              <a:buChar char="–"/>
            </a:pPr>
            <a:r>
              <a:rPr lang="en-US" dirty="0"/>
              <a:t>Identify key challenges for MIC adoption and application through practical exercises and interactive discussions.</a:t>
            </a:r>
            <a:endParaRPr dirty="0"/>
          </a:p>
        </p:txBody>
      </p:sp>
      <p:pic>
        <p:nvPicPr>
          <p:cNvPr id="213" name="Google Shape;213;p2"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88ecc7a14f_0_41"/>
          <p:cNvSpPr txBox="1">
            <a:spLocks noGrp="1"/>
          </p:cNvSpPr>
          <p:nvPr>
            <p:ph type="body" idx="1"/>
          </p:nvPr>
        </p:nvSpPr>
        <p:spPr>
          <a:xfrm>
            <a:off x="315375" y="1822375"/>
            <a:ext cx="5847900" cy="4499100"/>
          </a:xfrm>
          <a:prstGeom prst="rect">
            <a:avLst/>
          </a:prstGeom>
        </p:spPr>
        <p:txBody>
          <a:bodyPr spcFirstLastPara="1" wrap="square" lIns="91425" tIns="45700" rIns="91425" bIns="45700" anchor="t" anchorCtr="0">
            <a:noAutofit/>
          </a:bodyPr>
          <a:lstStyle/>
          <a:p>
            <a:pPr marL="0" lvl="0" indent="0" algn="l" rtl="0">
              <a:lnSpc>
                <a:spcPct val="115000"/>
              </a:lnSpc>
              <a:spcBef>
                <a:spcPts val="0"/>
              </a:spcBef>
              <a:spcAft>
                <a:spcPts val="0"/>
              </a:spcAft>
              <a:buNone/>
            </a:pPr>
            <a:r>
              <a:rPr lang="en-US" b="1">
                <a:solidFill>
                  <a:srgbClr val="222222"/>
                </a:solidFill>
                <a:latin typeface="Calibri"/>
                <a:ea typeface="Calibri"/>
                <a:cs typeface="Calibri"/>
                <a:sym typeface="Calibri"/>
              </a:rPr>
              <a:t>Scenario:</a:t>
            </a:r>
            <a:endParaRPr b="1">
              <a:solidFill>
                <a:srgbClr val="222222"/>
              </a:solidFill>
              <a:latin typeface="Calibri"/>
              <a:ea typeface="Calibri"/>
              <a:cs typeface="Calibri"/>
              <a:sym typeface="Calibri"/>
            </a:endParaRPr>
          </a:p>
          <a:p>
            <a:pPr marL="457200" lvl="0" indent="-320040" algn="l" rtl="0">
              <a:lnSpc>
                <a:spcPct val="115000"/>
              </a:lnSpc>
              <a:spcBef>
                <a:spcPts val="0"/>
              </a:spcBef>
              <a:spcAft>
                <a:spcPts val="0"/>
              </a:spcAft>
              <a:buClr>
                <a:srgbClr val="222222"/>
              </a:buClr>
              <a:buSzPts val="1440"/>
              <a:buFont typeface="Calibri"/>
              <a:buChar char="•"/>
            </a:pPr>
            <a:r>
              <a:rPr lang="en-US">
                <a:solidFill>
                  <a:srgbClr val="222222"/>
                </a:solidFill>
                <a:latin typeface="Calibri"/>
                <a:ea typeface="Calibri"/>
                <a:cs typeface="Calibri"/>
                <a:sym typeface="Calibri"/>
              </a:rPr>
              <a:t>Imagine a community living in a protected area in Loreto, Putumayo, Peru, affected by an invasion of their land.</a:t>
            </a:r>
            <a:endParaRPr>
              <a:solidFill>
                <a:srgbClr val="222222"/>
              </a:solidFill>
              <a:latin typeface="Calibri"/>
              <a:ea typeface="Calibri"/>
              <a:cs typeface="Calibri"/>
              <a:sym typeface="Calibri"/>
            </a:endParaRPr>
          </a:p>
          <a:p>
            <a:pPr marL="457200" lvl="0" indent="-320040" algn="l" rtl="0">
              <a:lnSpc>
                <a:spcPct val="115000"/>
              </a:lnSpc>
              <a:spcBef>
                <a:spcPts val="0"/>
              </a:spcBef>
              <a:spcAft>
                <a:spcPts val="0"/>
              </a:spcAft>
              <a:buClr>
                <a:srgbClr val="222222"/>
              </a:buClr>
              <a:buSzPts val="1440"/>
              <a:buFont typeface="Calibri"/>
              <a:buChar char="•"/>
            </a:pPr>
            <a:r>
              <a:rPr lang="en-US">
                <a:solidFill>
                  <a:srgbClr val="222222"/>
                </a:solidFill>
                <a:latin typeface="Calibri"/>
                <a:ea typeface="Calibri"/>
                <a:cs typeface="Calibri"/>
                <a:sym typeface="Calibri"/>
              </a:rPr>
              <a:t>In one year of activity, the mining company illegally exploited 10 hectares of alluvial mining, with pits averaging 5 meters deep.</a:t>
            </a:r>
            <a:endParaRPr>
              <a:solidFill>
                <a:srgbClr val="222222"/>
              </a:solidFill>
              <a:latin typeface="Calibri"/>
              <a:ea typeface="Calibri"/>
              <a:cs typeface="Calibri"/>
              <a:sym typeface="Calibri"/>
            </a:endParaRPr>
          </a:p>
          <a:p>
            <a:pPr marL="457200" lvl="0" indent="-320040" algn="l" rtl="0">
              <a:lnSpc>
                <a:spcPct val="115000"/>
              </a:lnSpc>
              <a:spcBef>
                <a:spcPts val="0"/>
              </a:spcBef>
              <a:spcAft>
                <a:spcPts val="0"/>
              </a:spcAft>
              <a:buClr>
                <a:srgbClr val="222222"/>
              </a:buClr>
              <a:buSzPts val="1440"/>
              <a:buFont typeface="Calibri"/>
              <a:buChar char="•"/>
            </a:pPr>
            <a:r>
              <a:rPr lang="en-US">
                <a:solidFill>
                  <a:srgbClr val="222222"/>
                </a:solidFill>
                <a:latin typeface="Calibri"/>
                <a:ea typeface="Calibri"/>
                <a:cs typeface="Calibri"/>
                <a:sym typeface="Calibri"/>
              </a:rPr>
              <a:t>The miners did not use a retort in the gold amalgamation process.</a:t>
            </a:r>
            <a:endParaRPr>
              <a:solidFill>
                <a:srgbClr val="222222"/>
              </a:solidFill>
              <a:latin typeface="Calibri"/>
              <a:ea typeface="Calibri"/>
              <a:cs typeface="Calibri"/>
              <a:sym typeface="Calibri"/>
            </a:endParaRPr>
          </a:p>
          <a:p>
            <a:pPr marL="457200" lvl="0" indent="-320040" algn="l" rtl="0">
              <a:lnSpc>
                <a:spcPct val="115000"/>
              </a:lnSpc>
              <a:spcBef>
                <a:spcPts val="0"/>
              </a:spcBef>
              <a:spcAft>
                <a:spcPts val="0"/>
              </a:spcAft>
              <a:buClr>
                <a:srgbClr val="222222"/>
              </a:buClr>
              <a:buSzPts val="1440"/>
              <a:buFont typeface="Calibri"/>
              <a:buChar char="•"/>
            </a:pPr>
            <a:r>
              <a:rPr lang="en-US">
                <a:solidFill>
                  <a:srgbClr val="222222"/>
                </a:solidFill>
                <a:latin typeface="Calibri"/>
                <a:ea typeface="Calibri"/>
                <a:cs typeface="Calibri"/>
                <a:sym typeface="Calibri"/>
              </a:rPr>
              <a:t>Prosecutors want an estimate of this damage using maximum value assumptions, following the precautionary principle: in the case of uncertainties, it is better to overestimate than underestimate the damage.</a:t>
            </a:r>
            <a:endParaRPr>
              <a:solidFill>
                <a:srgbClr val="222222"/>
              </a:solidFill>
              <a:latin typeface="Calibri"/>
              <a:ea typeface="Calibri"/>
              <a:cs typeface="Calibri"/>
              <a:sym typeface="Calibri"/>
            </a:endParaRPr>
          </a:p>
        </p:txBody>
      </p:sp>
      <p:sp>
        <p:nvSpPr>
          <p:cNvPr id="355" name="Google Shape;355;g388ecc7a14f_0_41"/>
          <p:cNvSpPr/>
          <p:nvPr/>
        </p:nvSpPr>
        <p:spPr>
          <a:xfrm>
            <a:off x="315375" y="238025"/>
            <a:ext cx="2346000" cy="8643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56" name="Google Shape;356;g388ecc7a14f_0_41"/>
          <p:cNvSpPr txBox="1">
            <a:spLocks noGrp="1"/>
          </p:cNvSpPr>
          <p:nvPr>
            <p:ph type="title"/>
          </p:nvPr>
        </p:nvSpPr>
        <p:spPr>
          <a:xfrm>
            <a:off x="562300" y="238025"/>
            <a:ext cx="9338700" cy="12981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0"/>
              </a:spcAft>
              <a:buNone/>
            </a:pPr>
            <a:r>
              <a:rPr lang="en-US">
                <a:solidFill>
                  <a:srgbClr val="222222"/>
                </a:solidFill>
              </a:rPr>
              <a:t>Exercise: Estimate values ​​of socio-environmental damages to calculate compensation</a:t>
            </a:r>
            <a:endParaRPr>
              <a:solidFill>
                <a:srgbClr val="222222"/>
              </a:solidFill>
            </a:endParaRPr>
          </a:p>
        </p:txBody>
      </p:sp>
      <p:sp>
        <p:nvSpPr>
          <p:cNvPr id="357" name="Google Shape;357;g388ecc7a14f_0_41"/>
          <p:cNvSpPr txBox="1"/>
          <p:nvPr/>
        </p:nvSpPr>
        <p:spPr>
          <a:xfrm>
            <a:off x="6824325" y="1822375"/>
            <a:ext cx="4950900" cy="392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800" b="1">
                <a:solidFill>
                  <a:srgbClr val="222222"/>
                </a:solidFill>
                <a:latin typeface="Calibri"/>
                <a:ea typeface="Calibri"/>
                <a:cs typeface="Calibri"/>
                <a:sym typeface="Calibri"/>
              </a:rPr>
              <a:t>Questions:</a:t>
            </a:r>
            <a:endParaRPr sz="1800" b="1">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What is the estimated socio-environmental damage caused by these 10 hectares?</a:t>
            </a:r>
            <a:endParaRPr sz="180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What is the value of the illegally extracted gold?</a:t>
            </a:r>
            <a:endParaRPr sz="180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In addition to compensation to the community, prosecutors believe that, to discourage future crimes, a fine should be set at twice the value of the socio-environmental damage plus the value of the illegally extracted gold.</a:t>
            </a:r>
            <a:endParaRPr sz="1800">
              <a:solidFill>
                <a:srgbClr val="222222"/>
              </a:solidFill>
              <a:latin typeface="Calibri"/>
              <a:ea typeface="Calibri"/>
              <a:cs typeface="Calibri"/>
              <a:sym typeface="Calibri"/>
            </a:endParaRPr>
          </a:p>
          <a:p>
            <a:pPr marL="457200" lvl="0" indent="-342900" algn="l" rtl="0">
              <a:lnSpc>
                <a:spcPct val="115000"/>
              </a:lnSpc>
              <a:spcBef>
                <a:spcPts val="0"/>
              </a:spcBef>
              <a:spcAft>
                <a:spcPts val="0"/>
              </a:spcAft>
              <a:buClr>
                <a:srgbClr val="222222"/>
              </a:buClr>
              <a:buSzPts val="1800"/>
              <a:buFont typeface="Calibri"/>
              <a:buChar char="●"/>
            </a:pPr>
            <a:r>
              <a:rPr lang="en-US" sz="1800">
                <a:solidFill>
                  <a:srgbClr val="222222"/>
                </a:solidFill>
                <a:latin typeface="Calibri"/>
                <a:ea typeface="Calibri"/>
                <a:cs typeface="Calibri"/>
                <a:sym typeface="Calibri"/>
              </a:rPr>
              <a:t>What would be the total value of the fine?</a:t>
            </a:r>
            <a:endParaRPr sz="1800">
              <a:solidFill>
                <a:srgbClr val="222222"/>
              </a:solidFill>
              <a:latin typeface="Calibri"/>
              <a:ea typeface="Calibri"/>
              <a:cs typeface="Calibri"/>
              <a:sym typeface="Calibri"/>
            </a:endParaRPr>
          </a:p>
        </p:txBody>
      </p:sp>
      <p:pic>
        <p:nvPicPr>
          <p:cNvPr id="358" name="Google Shape;358;g388ecc7a14f_0_41"/>
          <p:cNvPicPr preferRelativeResize="0"/>
          <p:nvPr/>
        </p:nvPicPr>
        <p:blipFill>
          <a:blip r:embed="rId3">
            <a:alphaModFix/>
          </a:blip>
          <a:stretch>
            <a:fillRect/>
          </a:stretch>
        </p:blipFill>
        <p:spPr>
          <a:xfrm>
            <a:off x="10460125" y="238024"/>
            <a:ext cx="1574725" cy="1569075"/>
          </a:xfrm>
          <a:prstGeom prst="rect">
            <a:avLst/>
          </a:prstGeom>
          <a:noFill/>
          <a:ln>
            <a:noFill/>
          </a:ln>
        </p:spPr>
      </p:pic>
      <p:pic>
        <p:nvPicPr>
          <p:cNvPr id="359" name="Google Shape;359;g388ecc7a14f_0_41"/>
          <p:cNvPicPr preferRelativeResize="0"/>
          <p:nvPr/>
        </p:nvPicPr>
        <p:blipFill rotWithShape="1">
          <a:blip r:embed="rId4">
            <a:alphaModFix/>
          </a:blip>
          <a:srcRect/>
          <a:stretch/>
        </p:blipFill>
        <p:spPr>
          <a:xfrm>
            <a:off x="7772400" y="6321475"/>
            <a:ext cx="4387600" cy="4394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5"/>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t>Overview of economic valuation and mining impacts for ASGM</a:t>
            </a:r>
            <a:endParaRPr/>
          </a:p>
        </p:txBody>
      </p:sp>
      <p:sp>
        <p:nvSpPr>
          <p:cNvPr id="365" name="Google Shape;365;p5"/>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6"/>
          <p:cNvSpPr txBox="1">
            <a:spLocks noGrp="1"/>
          </p:cNvSpPr>
          <p:nvPr>
            <p:ph type="title"/>
          </p:nvPr>
        </p:nvSpPr>
        <p:spPr>
          <a:xfrm>
            <a:off x="838201" y="868571"/>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Why is it important to assign a value?</a:t>
            </a:r>
            <a:endParaRPr/>
          </a:p>
        </p:txBody>
      </p:sp>
      <p:sp>
        <p:nvSpPr>
          <p:cNvPr id="371" name="Google Shape;371;p6"/>
          <p:cNvSpPr txBox="1">
            <a:spLocks noGrp="1"/>
          </p:cNvSpPr>
          <p:nvPr>
            <p:ph type="body" idx="1"/>
          </p:nvPr>
        </p:nvSpPr>
        <p:spPr>
          <a:xfrm>
            <a:off x="838201" y="1917273"/>
            <a:ext cx="7446818" cy="3474720"/>
          </a:xfrm>
          <a:prstGeom prst="rect">
            <a:avLst/>
          </a:prstGeom>
          <a:noFill/>
          <a:ln>
            <a:noFill/>
          </a:ln>
        </p:spPr>
        <p:txBody>
          <a:bodyPr spcFirstLastPara="1" wrap="square" lIns="91425" tIns="45700" rIns="91425" bIns="45700" anchor="t" anchorCtr="0">
            <a:noAutofit/>
          </a:bodyPr>
          <a:lstStyle/>
          <a:p>
            <a:pPr marL="283450" lvl="0" indent="-283450" algn="l" rtl="0">
              <a:lnSpc>
                <a:spcPct val="150000"/>
              </a:lnSpc>
              <a:spcBef>
                <a:spcPts val="0"/>
              </a:spcBef>
              <a:spcAft>
                <a:spcPts val="0"/>
              </a:spcAft>
              <a:buClr>
                <a:schemeClr val="dk1"/>
              </a:buClr>
              <a:buSzPts val="1440"/>
              <a:buFont typeface="Arial"/>
              <a:buChar char="•"/>
            </a:pPr>
            <a:r>
              <a:rPr lang="en-US"/>
              <a:t>Information for decision makers</a:t>
            </a:r>
            <a:endParaRPr/>
          </a:p>
          <a:p>
            <a:pPr marL="685766" lvl="1" indent="-283450" algn="l" rtl="0">
              <a:lnSpc>
                <a:spcPct val="150000"/>
              </a:lnSpc>
              <a:spcBef>
                <a:spcPts val="1000"/>
              </a:spcBef>
              <a:spcAft>
                <a:spcPts val="0"/>
              </a:spcAft>
              <a:buSzPts val="1600"/>
              <a:buChar char="–"/>
            </a:pPr>
            <a:r>
              <a:rPr lang="en-US"/>
              <a:t>What are the effects of ecosystem services on society?</a:t>
            </a:r>
            <a:endParaRPr/>
          </a:p>
          <a:p>
            <a:pPr marL="283450" lvl="0" indent="-283450" algn="l" rtl="0">
              <a:lnSpc>
                <a:spcPct val="150000"/>
              </a:lnSpc>
              <a:spcBef>
                <a:spcPts val="1000"/>
              </a:spcBef>
              <a:spcAft>
                <a:spcPts val="0"/>
              </a:spcAft>
              <a:buClr>
                <a:schemeClr val="dk1"/>
              </a:buClr>
              <a:buSzPts val="1440"/>
              <a:buFont typeface="Arial"/>
              <a:buChar char="•"/>
            </a:pPr>
            <a:r>
              <a:rPr lang="en-US"/>
              <a:t>Design Projects</a:t>
            </a:r>
            <a:endParaRPr/>
          </a:p>
          <a:p>
            <a:pPr marL="685766" lvl="1" indent="-283450" algn="l" rtl="0">
              <a:lnSpc>
                <a:spcPct val="150000"/>
              </a:lnSpc>
              <a:spcBef>
                <a:spcPts val="1000"/>
              </a:spcBef>
              <a:spcAft>
                <a:spcPts val="0"/>
              </a:spcAft>
              <a:buSzPts val="1600"/>
              <a:buChar char="–"/>
            </a:pPr>
            <a:r>
              <a:rPr lang="en-US"/>
              <a:t>How does the project location minimize its externalities?</a:t>
            </a:r>
            <a:endParaRPr/>
          </a:p>
          <a:p>
            <a:pPr marL="283450" lvl="0" indent="-283450" algn="l" rtl="0">
              <a:lnSpc>
                <a:spcPct val="150000"/>
              </a:lnSpc>
              <a:spcBef>
                <a:spcPts val="1000"/>
              </a:spcBef>
              <a:spcAft>
                <a:spcPts val="0"/>
              </a:spcAft>
              <a:buClr>
                <a:schemeClr val="dk1"/>
              </a:buClr>
              <a:buSzPts val="1440"/>
              <a:buFont typeface="Arial"/>
              <a:buChar char="•"/>
            </a:pPr>
            <a:r>
              <a:rPr lang="en-US"/>
              <a:t>Design of Economic Incentives</a:t>
            </a:r>
            <a:endParaRPr/>
          </a:p>
          <a:p>
            <a:pPr marL="685766" lvl="1" indent="-283450" algn="l" rtl="0">
              <a:lnSpc>
                <a:spcPct val="150000"/>
              </a:lnSpc>
              <a:spcBef>
                <a:spcPts val="1000"/>
              </a:spcBef>
              <a:spcAft>
                <a:spcPts val="0"/>
              </a:spcAft>
              <a:buSzPts val="1600"/>
              <a:buChar char="–"/>
            </a:pPr>
            <a:r>
              <a:rPr lang="en-US"/>
              <a:t>How much should the incentive level (PES) be to change a behavior?</a:t>
            </a:r>
            <a:endParaRPr/>
          </a:p>
          <a:p>
            <a:pPr marL="283450" lvl="0" indent="-283450" algn="l" rtl="0">
              <a:lnSpc>
                <a:spcPct val="150000"/>
              </a:lnSpc>
              <a:spcBef>
                <a:spcPts val="1000"/>
              </a:spcBef>
              <a:spcAft>
                <a:spcPts val="0"/>
              </a:spcAft>
              <a:buClr>
                <a:schemeClr val="dk1"/>
              </a:buClr>
              <a:buSzPts val="1440"/>
              <a:buFont typeface="Arial"/>
              <a:buChar char="•"/>
            </a:pPr>
            <a:r>
              <a:rPr lang="en-US"/>
              <a:t>Evaluate welfare redistribution</a:t>
            </a:r>
            <a:endParaRPr/>
          </a:p>
          <a:p>
            <a:pPr marL="685766" lvl="1" indent="-283450" algn="l" rtl="0">
              <a:lnSpc>
                <a:spcPct val="150000"/>
              </a:lnSpc>
              <a:spcBef>
                <a:spcPts val="1000"/>
              </a:spcBef>
              <a:spcAft>
                <a:spcPts val="0"/>
              </a:spcAft>
              <a:buSzPts val="1600"/>
              <a:buChar char="–"/>
            </a:pPr>
            <a:r>
              <a:rPr lang="en-US"/>
              <a:t>What is the reasonable value of compensation or reparation?</a:t>
            </a:r>
            <a:endParaRPr/>
          </a:p>
          <a:p>
            <a:pPr marL="0" lvl="0" indent="0" algn="l" rtl="0">
              <a:lnSpc>
                <a:spcPct val="122222"/>
              </a:lnSpc>
              <a:spcBef>
                <a:spcPts val="1000"/>
              </a:spcBef>
              <a:spcAft>
                <a:spcPts val="0"/>
              </a:spcAft>
              <a:buClr>
                <a:schemeClr val="dk1"/>
              </a:buClr>
              <a:buSzPts val="1440"/>
              <a:buFont typeface="Arial"/>
              <a:buNone/>
            </a:pPr>
            <a:endParaRPr/>
          </a:p>
        </p:txBody>
      </p:sp>
      <p:pic>
        <p:nvPicPr>
          <p:cNvPr id="372" name="Google Shape;372;p6" descr="Probleminha: 1.500 gramas – Clubes de Matemática da OBMEP"/>
          <p:cNvPicPr preferRelativeResize="0"/>
          <p:nvPr/>
        </p:nvPicPr>
        <p:blipFill rotWithShape="1">
          <a:blip r:embed="rId3">
            <a:alphaModFix/>
          </a:blip>
          <a:srcRect/>
          <a:stretch/>
        </p:blipFill>
        <p:spPr>
          <a:xfrm>
            <a:off x="8538406" y="2477995"/>
            <a:ext cx="2726925" cy="1659875"/>
          </a:xfrm>
          <a:prstGeom prst="rect">
            <a:avLst/>
          </a:prstGeom>
          <a:noFill/>
          <a:ln>
            <a:noFill/>
          </a:ln>
        </p:spPr>
      </p:pic>
      <p:pic>
        <p:nvPicPr>
          <p:cNvPr id="373" name="Google Shape;373;p6" descr="Picture 6"/>
          <p:cNvPicPr preferRelativeResize="0"/>
          <p:nvPr/>
        </p:nvPicPr>
        <p:blipFill rotWithShape="1">
          <a:blip r:embed="rId4">
            <a:alphaModFix amt="30231"/>
          </a:blip>
          <a:srcRect/>
          <a:stretch/>
        </p:blipFill>
        <p:spPr>
          <a:xfrm>
            <a:off x="10748594" y="5501325"/>
            <a:ext cx="1117440" cy="1117441"/>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7"/>
          <p:cNvSpPr txBox="1">
            <a:spLocks noGrp="1"/>
          </p:cNvSpPr>
          <p:nvPr>
            <p:ph type="title"/>
          </p:nvPr>
        </p:nvSpPr>
        <p:spPr>
          <a:xfrm>
            <a:off x="240864" y="1009588"/>
            <a:ext cx="512064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Planning perspective: Mitigation hierarchy</a:t>
            </a:r>
            <a:endParaRPr/>
          </a:p>
        </p:txBody>
      </p:sp>
      <p:pic>
        <p:nvPicPr>
          <p:cNvPr id="379" name="Google Shape;379;p7"/>
          <p:cNvPicPr preferRelativeResize="0"/>
          <p:nvPr/>
        </p:nvPicPr>
        <p:blipFill rotWithShape="1">
          <a:blip r:embed="rId3">
            <a:alphaModFix/>
          </a:blip>
          <a:srcRect/>
          <a:stretch/>
        </p:blipFill>
        <p:spPr>
          <a:xfrm>
            <a:off x="2400975" y="2553339"/>
            <a:ext cx="6143139" cy="3295073"/>
          </a:xfrm>
          <a:prstGeom prst="rect">
            <a:avLst/>
          </a:prstGeom>
          <a:noFill/>
          <a:ln>
            <a:noFill/>
          </a:ln>
        </p:spPr>
      </p:pic>
      <p:cxnSp>
        <p:nvCxnSpPr>
          <p:cNvPr id="380" name="Google Shape;380;p7"/>
          <p:cNvCxnSpPr/>
          <p:nvPr/>
        </p:nvCxnSpPr>
        <p:spPr>
          <a:xfrm rot="10800000">
            <a:off x="8412390" y="4993603"/>
            <a:ext cx="235974" cy="0"/>
          </a:xfrm>
          <a:prstGeom prst="straightConnector1">
            <a:avLst/>
          </a:prstGeom>
          <a:noFill/>
          <a:ln w="9525" cap="flat" cmpd="sng">
            <a:solidFill>
              <a:schemeClr val="dk1"/>
            </a:solidFill>
            <a:prstDash val="solid"/>
            <a:miter lim="800000"/>
            <a:headEnd type="none" w="sm" len="sm"/>
            <a:tailEnd type="triangle" w="med" len="med"/>
          </a:ln>
        </p:spPr>
      </p:cxnSp>
      <p:sp>
        <p:nvSpPr>
          <p:cNvPr id="381" name="Google Shape;381;p7"/>
          <p:cNvSpPr txBox="1"/>
          <p:nvPr/>
        </p:nvSpPr>
        <p:spPr>
          <a:xfrm>
            <a:off x="2540718" y="2553339"/>
            <a:ext cx="3365333" cy="36929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Positive impact on biodiversity</a:t>
            </a:r>
            <a:endParaRPr sz="1800" b="0" i="0" u="none" strike="noStrike" cap="none">
              <a:solidFill>
                <a:schemeClr val="dk1"/>
              </a:solidFill>
              <a:latin typeface="Calibri"/>
              <a:ea typeface="Calibri"/>
              <a:cs typeface="Calibri"/>
              <a:sym typeface="Calibri"/>
            </a:endParaRPr>
          </a:p>
        </p:txBody>
      </p:sp>
      <p:sp>
        <p:nvSpPr>
          <p:cNvPr id="382" name="Google Shape;382;p7"/>
          <p:cNvSpPr txBox="1"/>
          <p:nvPr/>
        </p:nvSpPr>
        <p:spPr>
          <a:xfrm>
            <a:off x="3806052" y="2922671"/>
            <a:ext cx="21000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Net Positive Impact</a:t>
            </a:r>
            <a:endParaRPr sz="1800" b="0" i="0" u="none" strike="noStrike" cap="none">
              <a:solidFill>
                <a:schemeClr val="dk1"/>
              </a:solidFill>
              <a:latin typeface="Calibri"/>
              <a:ea typeface="Calibri"/>
              <a:cs typeface="Calibri"/>
              <a:sym typeface="Calibri"/>
            </a:endParaRPr>
          </a:p>
        </p:txBody>
      </p:sp>
      <p:sp>
        <p:nvSpPr>
          <p:cNvPr id="383" name="Google Shape;383;p7"/>
          <p:cNvSpPr txBox="1"/>
          <p:nvPr/>
        </p:nvSpPr>
        <p:spPr>
          <a:xfrm>
            <a:off x="3806052" y="3292315"/>
            <a:ext cx="1683900" cy="3693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Residual Impact</a:t>
            </a:r>
            <a:endParaRPr sz="1800" b="0" i="0" u="none" strike="noStrike" cap="none">
              <a:solidFill>
                <a:schemeClr val="dk1"/>
              </a:solidFill>
              <a:latin typeface="Calibri"/>
              <a:ea typeface="Calibri"/>
              <a:cs typeface="Calibri"/>
              <a:sym typeface="Calibri"/>
            </a:endParaRPr>
          </a:p>
        </p:txBody>
      </p:sp>
      <p:sp>
        <p:nvSpPr>
          <p:cNvPr id="384" name="Google Shape;384;p7"/>
          <p:cNvSpPr txBox="1"/>
          <p:nvPr/>
        </p:nvSpPr>
        <p:spPr>
          <a:xfrm>
            <a:off x="6596719" y="4193615"/>
            <a:ext cx="3197989" cy="2031325"/>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IP = Predicted Impact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IE = Impact avoided</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Mt = Mitigation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Rs = Restoration</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Cp = Compensation (offset)</a:t>
            </a: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AC = Additional conservation actions</a:t>
            </a:r>
            <a:endParaRPr sz="1800" b="0" i="0" u="none" strike="noStrike" cap="none">
              <a:solidFill>
                <a:schemeClr val="dk1"/>
              </a:solidFill>
              <a:latin typeface="Calibri"/>
              <a:ea typeface="Calibri"/>
              <a:cs typeface="Calibri"/>
              <a:sym typeface="Calibri"/>
            </a:endParaRPr>
          </a:p>
        </p:txBody>
      </p:sp>
      <p:sp>
        <p:nvSpPr>
          <p:cNvPr id="385" name="Google Shape;385;p7"/>
          <p:cNvSpPr txBox="1"/>
          <p:nvPr/>
        </p:nvSpPr>
        <p:spPr>
          <a:xfrm>
            <a:off x="2540719" y="5209277"/>
            <a:ext cx="3197989" cy="369332"/>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Calibri"/>
              <a:buNone/>
            </a:pPr>
            <a:r>
              <a:rPr lang="en-US" sz="1800" b="0" i="0" u="none" strike="noStrike" cap="none">
                <a:solidFill>
                  <a:schemeClr val="dk1"/>
                </a:solidFill>
                <a:latin typeface="Calibri"/>
                <a:ea typeface="Calibri"/>
                <a:cs typeface="Calibri"/>
                <a:sym typeface="Calibri"/>
              </a:rPr>
              <a:t>Negative impact on biodiversity</a:t>
            </a:r>
            <a:endParaRPr sz="1800" b="0" i="0" u="none" strike="noStrike" cap="none">
              <a:solidFill>
                <a:schemeClr val="dk1"/>
              </a:solidFill>
              <a:latin typeface="Calibri"/>
              <a:ea typeface="Calibri"/>
              <a:cs typeface="Calibri"/>
              <a:sym typeface="Calibri"/>
            </a:endParaRPr>
          </a:p>
        </p:txBody>
      </p:sp>
      <p:pic>
        <p:nvPicPr>
          <p:cNvPr id="386" name="Google Shape;386;p7" descr="Picture 6"/>
          <p:cNvPicPr preferRelativeResize="0"/>
          <p:nvPr/>
        </p:nvPicPr>
        <p:blipFill rotWithShape="1">
          <a:blip r:embed="rId4">
            <a:alphaModFix amt="30231"/>
          </a:blip>
          <a:srcRect/>
          <a:stretch/>
        </p:blipFill>
        <p:spPr>
          <a:xfrm>
            <a:off x="10748594" y="5501325"/>
            <a:ext cx="1117440" cy="111744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pic>
        <p:nvPicPr>
          <p:cNvPr id="391" name="Google Shape;391;p8"/>
          <p:cNvPicPr preferRelativeResize="0">
            <a:picLocks noGrp="1"/>
          </p:cNvPicPr>
          <p:nvPr>
            <p:ph type="pic" idx="2"/>
          </p:nvPr>
        </p:nvPicPr>
        <p:blipFill rotWithShape="1">
          <a:blip r:embed="rId3">
            <a:alphaModFix/>
          </a:blip>
          <a:srcRect l="227" r="227"/>
          <a:stretch/>
        </p:blipFill>
        <p:spPr>
          <a:xfrm>
            <a:off x="7019568" y="0"/>
            <a:ext cx="4297680" cy="6858000"/>
          </a:xfrm>
          <a:prstGeom prst="rect">
            <a:avLst/>
          </a:prstGeom>
          <a:solidFill>
            <a:schemeClr val="dk1"/>
          </a:solidFill>
          <a:ln>
            <a:noFill/>
          </a:ln>
        </p:spPr>
      </p:pic>
      <p:sp>
        <p:nvSpPr>
          <p:cNvPr id="392" name="Google Shape;392;p8"/>
          <p:cNvSpPr txBox="1">
            <a:spLocks noGrp="1"/>
          </p:cNvSpPr>
          <p:nvPr>
            <p:ph type="title"/>
          </p:nvPr>
        </p:nvSpPr>
        <p:spPr>
          <a:xfrm>
            <a:off x="838200" y="1242644"/>
            <a:ext cx="576072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Economic Valuation: Warning</a:t>
            </a:r>
            <a:endParaRPr/>
          </a:p>
        </p:txBody>
      </p:sp>
      <p:sp>
        <p:nvSpPr>
          <p:cNvPr id="393" name="Google Shape;393;p8"/>
          <p:cNvSpPr txBox="1">
            <a:spLocks noGrp="1"/>
          </p:cNvSpPr>
          <p:nvPr>
            <p:ph type="body" idx="1"/>
          </p:nvPr>
        </p:nvSpPr>
        <p:spPr>
          <a:xfrm>
            <a:off x="797064" y="2391099"/>
            <a:ext cx="5760720" cy="3749040"/>
          </a:xfrm>
          <a:prstGeom prst="rect">
            <a:avLst/>
          </a:prstGeom>
          <a:noFill/>
          <a:ln>
            <a:noFill/>
          </a:ln>
        </p:spPr>
        <p:txBody>
          <a:bodyPr spcFirstLastPara="1" wrap="square" lIns="91425" tIns="45700" rIns="91425" bIns="45700" anchor="t" anchorCtr="0">
            <a:noAutofit/>
          </a:bodyPr>
          <a:lstStyle/>
          <a:p>
            <a:pPr marL="0" lvl="0" indent="0" algn="l" rtl="0">
              <a:lnSpc>
                <a:spcPct val="122222"/>
              </a:lnSpc>
              <a:spcBef>
                <a:spcPts val="0"/>
              </a:spcBef>
              <a:spcAft>
                <a:spcPts val="0"/>
              </a:spcAft>
              <a:buClr>
                <a:schemeClr val="accent1"/>
              </a:buClr>
              <a:buSzPts val="1440"/>
              <a:buFont typeface="Arial"/>
              <a:buNone/>
            </a:pPr>
            <a:r>
              <a:rPr lang="en-US"/>
              <a:t>Economic valuation does not give anyone the right to violate the law.</a:t>
            </a:r>
            <a:endParaRPr/>
          </a:p>
          <a:p>
            <a:pPr marL="282561" lvl="1" indent="-191121" algn="l" rtl="0">
              <a:lnSpc>
                <a:spcPct val="122222"/>
              </a:lnSpc>
              <a:spcBef>
                <a:spcPts val="1000"/>
              </a:spcBef>
              <a:spcAft>
                <a:spcPts val="0"/>
              </a:spcAft>
              <a:buSzPts val="1440"/>
              <a:buNone/>
            </a:pPr>
            <a:endParaRPr/>
          </a:p>
          <a:p>
            <a:pPr marL="282561" lvl="1" indent="-282561" algn="l" rtl="0">
              <a:lnSpc>
                <a:spcPct val="122222"/>
              </a:lnSpc>
              <a:spcBef>
                <a:spcPts val="1000"/>
              </a:spcBef>
              <a:spcAft>
                <a:spcPts val="0"/>
              </a:spcAft>
              <a:buSzPts val="1440"/>
              <a:buChar char="•"/>
            </a:pPr>
            <a:r>
              <a:rPr lang="en-US"/>
              <a:t>Compensation: Imperfect replacement</a:t>
            </a:r>
            <a:endParaRPr/>
          </a:p>
          <a:p>
            <a:pPr marL="685766" lvl="2" indent="-283450" algn="l" rtl="0">
              <a:lnSpc>
                <a:spcPct val="137500"/>
              </a:lnSpc>
              <a:spcBef>
                <a:spcPts val="1000"/>
              </a:spcBef>
              <a:spcAft>
                <a:spcPts val="0"/>
              </a:spcAft>
              <a:buSzPts val="1600"/>
              <a:buChar char="–"/>
            </a:pPr>
            <a:r>
              <a:rPr lang="en-US"/>
              <a:t>Does not include moral damages</a:t>
            </a:r>
            <a:endParaRPr/>
          </a:p>
          <a:p>
            <a:pPr marL="685766" lvl="2" indent="-283450" algn="l" rtl="0">
              <a:lnSpc>
                <a:spcPct val="137500"/>
              </a:lnSpc>
              <a:spcBef>
                <a:spcPts val="1000"/>
              </a:spcBef>
              <a:spcAft>
                <a:spcPts val="0"/>
              </a:spcAft>
              <a:buSzPts val="1600"/>
              <a:buChar char="–"/>
            </a:pPr>
            <a:r>
              <a:rPr lang="en-US"/>
              <a:t>A fine should be enough to prevent an illicit act </a:t>
            </a:r>
            <a:endParaRPr/>
          </a:p>
          <a:p>
            <a:pPr marL="282561" lvl="1" indent="-191121" algn="l" rtl="0">
              <a:lnSpc>
                <a:spcPct val="122222"/>
              </a:lnSpc>
              <a:spcBef>
                <a:spcPts val="1000"/>
              </a:spcBef>
              <a:spcAft>
                <a:spcPts val="0"/>
              </a:spcAft>
              <a:buSzPts val="1440"/>
              <a:buNone/>
            </a:pPr>
            <a:endParaRPr/>
          </a:p>
          <a:p>
            <a:pPr marL="282561" lvl="1" indent="-282561" algn="l" rtl="0">
              <a:lnSpc>
                <a:spcPct val="122222"/>
              </a:lnSpc>
              <a:spcBef>
                <a:spcPts val="1000"/>
              </a:spcBef>
              <a:spcAft>
                <a:spcPts val="0"/>
              </a:spcAft>
              <a:buSzPts val="1440"/>
              <a:buChar char="•"/>
            </a:pPr>
            <a:r>
              <a:rPr lang="en-US"/>
              <a:t>“Prevention is better than heal” – Planning and participation as the best solution</a:t>
            </a:r>
            <a:endParaRPr/>
          </a:p>
          <a:p>
            <a:pPr marL="282561" lvl="1" indent="-191121" algn="l" rtl="0">
              <a:lnSpc>
                <a:spcPct val="122222"/>
              </a:lnSpc>
              <a:spcBef>
                <a:spcPts val="1000"/>
              </a:spcBef>
              <a:spcAft>
                <a:spcPts val="0"/>
              </a:spcAft>
              <a:buSzPts val="1440"/>
              <a:buNone/>
            </a:pPr>
            <a:endParaRPr/>
          </a:p>
          <a:p>
            <a:pPr marL="0" lvl="0" indent="0" algn="l" rtl="0">
              <a:lnSpc>
                <a:spcPct val="122222"/>
              </a:lnSpc>
              <a:spcBef>
                <a:spcPts val="1000"/>
              </a:spcBef>
              <a:spcAft>
                <a:spcPts val="0"/>
              </a:spcAft>
              <a:buClr>
                <a:schemeClr val="accent1"/>
              </a:buClr>
              <a:buSzPts val="1440"/>
              <a:buFont typeface="Arial"/>
              <a:buNone/>
            </a:pPr>
            <a:endParaRPr/>
          </a:p>
        </p:txBody>
      </p:sp>
      <p:pic>
        <p:nvPicPr>
          <p:cNvPr id="394" name="Google Shape;394;p8"/>
          <p:cNvPicPr preferRelativeResize="0"/>
          <p:nvPr/>
        </p:nvPicPr>
        <p:blipFill rotWithShape="1">
          <a:blip r:embed="rId4">
            <a:alphaModFix/>
          </a:blip>
          <a:srcRect/>
          <a:stretch/>
        </p:blipFill>
        <p:spPr>
          <a:xfrm>
            <a:off x="4311975" y="327314"/>
            <a:ext cx="1784025" cy="12562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9"/>
          <p:cNvSpPr txBox="1">
            <a:spLocks noGrp="1"/>
          </p:cNvSpPr>
          <p:nvPr>
            <p:ph type="title"/>
          </p:nvPr>
        </p:nvSpPr>
        <p:spPr>
          <a:xfrm>
            <a:off x="1059175" y="2133609"/>
            <a:ext cx="51207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What do we evaluate?</a:t>
            </a:r>
            <a:endParaRPr/>
          </a:p>
        </p:txBody>
      </p:sp>
      <p:pic>
        <p:nvPicPr>
          <p:cNvPr id="400" name="Google Shape;400;p9" descr="Picture 6"/>
          <p:cNvPicPr preferRelativeResize="0"/>
          <p:nvPr/>
        </p:nvPicPr>
        <p:blipFill rotWithShape="1">
          <a:blip r:embed="rId3">
            <a:alphaModFix amt="30231"/>
          </a:blip>
          <a:srcRect/>
          <a:stretch/>
        </p:blipFill>
        <p:spPr>
          <a:xfrm>
            <a:off x="10956412" y="5740559"/>
            <a:ext cx="1117440" cy="1117441"/>
          </a:xfrm>
          <a:prstGeom prst="rect">
            <a:avLst/>
          </a:prstGeom>
          <a:noFill/>
          <a:ln>
            <a:noFill/>
          </a:ln>
        </p:spPr>
      </p:pic>
      <p:pic>
        <p:nvPicPr>
          <p:cNvPr id="401" name="Google Shape;401;p9"/>
          <p:cNvPicPr preferRelativeResize="0"/>
          <p:nvPr/>
        </p:nvPicPr>
        <p:blipFill>
          <a:blip r:embed="rId4">
            <a:alphaModFix/>
          </a:blip>
          <a:stretch>
            <a:fillRect/>
          </a:stretch>
        </p:blipFill>
        <p:spPr>
          <a:xfrm>
            <a:off x="6332275" y="152400"/>
            <a:ext cx="4368801" cy="655320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405"/>
        <p:cNvGrpSpPr/>
        <p:nvPr/>
      </p:nvGrpSpPr>
      <p:grpSpPr>
        <a:xfrm>
          <a:off x="0" y="0"/>
          <a:ext cx="0" cy="0"/>
          <a:chOff x="0" y="0"/>
          <a:chExt cx="0" cy="0"/>
        </a:xfrm>
      </p:grpSpPr>
      <p:sp>
        <p:nvSpPr>
          <p:cNvPr id="406" name="Google Shape;406;p12"/>
          <p:cNvSpPr txBox="1">
            <a:spLocks noGrp="1"/>
          </p:cNvSpPr>
          <p:nvPr>
            <p:ph type="title"/>
          </p:nvPr>
        </p:nvSpPr>
        <p:spPr>
          <a:xfrm>
            <a:off x="838200" y="882426"/>
            <a:ext cx="9178636"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Market System and Externalities</a:t>
            </a:r>
            <a:endParaRPr/>
          </a:p>
        </p:txBody>
      </p:sp>
      <p:sp>
        <p:nvSpPr>
          <p:cNvPr id="407" name="Google Shape;407;p12"/>
          <p:cNvSpPr txBox="1"/>
          <p:nvPr/>
        </p:nvSpPr>
        <p:spPr>
          <a:xfrm>
            <a:off x="588817" y="2287847"/>
            <a:ext cx="5631873" cy="3200400"/>
          </a:xfrm>
          <a:prstGeom prst="rect">
            <a:avLst/>
          </a:prstGeom>
          <a:noFill/>
          <a:ln>
            <a:noFill/>
          </a:ln>
        </p:spPr>
        <p:txBody>
          <a:bodyPr spcFirstLastPara="1" wrap="square" lIns="91425" tIns="45700" rIns="91425" bIns="45700" anchor="t" anchorCtr="0">
            <a:no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Prices can be indicators of desire and scarcity relationships, but...</a:t>
            </a:r>
            <a:endParaRPr sz="1400" b="0" i="0" u="none" strike="noStrike" cap="none">
              <a:solidFill>
                <a:srgbClr val="000000"/>
              </a:solidFill>
              <a:latin typeface="Arial"/>
              <a:ea typeface="Arial"/>
              <a:cs typeface="Arial"/>
              <a:sym typeface="Aria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Sometimes prices do not exist or are not “fair” due to issues of power asymmetries between agents or contexts</a:t>
            </a:r>
            <a:endParaRPr sz="1400" b="0" i="0" u="none" strike="noStrike" cap="none">
              <a:solidFill>
                <a:srgbClr val="000000"/>
              </a:solidFill>
              <a:latin typeface="Arial"/>
              <a:ea typeface="Arial"/>
              <a:cs typeface="Arial"/>
              <a:sym typeface="Arial"/>
            </a:endParaRPr>
          </a:p>
        </p:txBody>
      </p:sp>
      <p:sp>
        <p:nvSpPr>
          <p:cNvPr id="408" name="Google Shape;408;p12"/>
          <p:cNvSpPr txBox="1"/>
          <p:nvPr/>
        </p:nvSpPr>
        <p:spPr>
          <a:xfrm>
            <a:off x="6220690" y="2287847"/>
            <a:ext cx="5631873" cy="3200400"/>
          </a:xfrm>
          <a:prstGeom prst="rect">
            <a:avLst/>
          </a:prstGeom>
          <a:noFill/>
          <a:ln>
            <a:noFill/>
          </a:ln>
        </p:spPr>
        <p:txBody>
          <a:bodyPr spcFirstLastPara="1" wrap="square" lIns="91425" tIns="45700" rIns="91425" bIns="45700" anchor="t" anchorCtr="0">
            <a:no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Indirect effects on others</a:t>
            </a:r>
            <a:endParaRPr sz="1400" b="0" i="0" u="none" strike="noStrike" cap="none">
              <a:solidFill>
                <a:srgbClr val="000000"/>
              </a:solidFill>
              <a:latin typeface="Arial"/>
              <a:ea typeface="Arial"/>
              <a:cs typeface="Arial"/>
              <a:sym typeface="Arial"/>
            </a:endParaRPr>
          </a:p>
          <a:p>
            <a:pPr marL="685766" marR="0" lvl="1" indent="-283450" algn="l" rtl="0">
              <a:lnSpc>
                <a:spcPct val="137500"/>
              </a:lnSpc>
              <a:spcBef>
                <a:spcPts val="1000"/>
              </a:spcBef>
              <a:spcAft>
                <a:spcPts val="0"/>
              </a:spcAft>
              <a:buClr>
                <a:schemeClr val="dk2"/>
              </a:buClr>
              <a:buSzPts val="1600"/>
              <a:buFont typeface="Arial"/>
              <a:buChar char="–"/>
            </a:pPr>
            <a:r>
              <a:rPr lang="en-US" sz="1600" b="0" i="0" u="none" strike="noStrike" cap="none">
                <a:solidFill>
                  <a:schemeClr val="dk1"/>
                </a:solidFill>
                <a:latin typeface="Arial"/>
                <a:ea typeface="Arial"/>
                <a:cs typeface="Arial"/>
                <a:sym typeface="Arial"/>
              </a:rPr>
              <a:t>Costs not considered by decision maker</a:t>
            </a:r>
            <a:endParaRPr sz="1400" b="0" i="0" u="none" strike="noStrike" cap="none">
              <a:solidFill>
                <a:srgbClr val="000000"/>
              </a:solidFill>
              <a:latin typeface="Arial"/>
              <a:ea typeface="Arial"/>
              <a:cs typeface="Arial"/>
              <a:sym typeface="Arial"/>
            </a:endParaRPr>
          </a:p>
          <a:p>
            <a:pPr marL="1142942" marR="0" lvl="2" indent="-283448" algn="l" rtl="0">
              <a:lnSpc>
                <a:spcPct val="157142"/>
              </a:lnSpc>
              <a:spcBef>
                <a:spcPts val="1000"/>
              </a:spcBef>
              <a:spcAft>
                <a:spcPts val="0"/>
              </a:spcAft>
              <a:buClr>
                <a:schemeClr val="dk2"/>
              </a:buClr>
              <a:buSzPts val="1400"/>
              <a:buFont typeface="Arial"/>
              <a:buChar char="•"/>
            </a:pPr>
            <a:r>
              <a:rPr lang="en-US" sz="1400" b="0" i="0" u="none" strike="noStrike" cap="none">
                <a:solidFill>
                  <a:schemeClr val="dk1"/>
                </a:solidFill>
                <a:latin typeface="Arial"/>
                <a:ea typeface="Arial"/>
                <a:cs typeface="Arial"/>
                <a:sym typeface="Arial"/>
              </a:rPr>
              <a:t>Negative Externalities</a:t>
            </a:r>
            <a:endParaRPr sz="1400" b="0" i="0" u="none" strike="noStrike" cap="none">
              <a:solidFill>
                <a:srgbClr val="000000"/>
              </a:solidFill>
              <a:latin typeface="Arial"/>
              <a:ea typeface="Arial"/>
              <a:cs typeface="Arial"/>
              <a:sym typeface="Arial"/>
            </a:endParaRPr>
          </a:p>
          <a:p>
            <a:pPr marL="1142942" marR="0" lvl="2" indent="-283448" algn="l" rtl="0">
              <a:lnSpc>
                <a:spcPct val="157142"/>
              </a:lnSpc>
              <a:spcBef>
                <a:spcPts val="1000"/>
              </a:spcBef>
              <a:spcAft>
                <a:spcPts val="0"/>
              </a:spcAft>
              <a:buClr>
                <a:schemeClr val="dk2"/>
              </a:buClr>
              <a:buSzPts val="1400"/>
              <a:buFont typeface="Arial"/>
              <a:buChar char="•"/>
            </a:pPr>
            <a:r>
              <a:rPr lang="en-US" sz="1400" b="0" i="0" u="none" strike="noStrike" cap="none">
                <a:solidFill>
                  <a:schemeClr val="dk1"/>
                </a:solidFill>
                <a:latin typeface="Arial"/>
                <a:ea typeface="Arial"/>
                <a:cs typeface="Arial"/>
                <a:sym typeface="Arial"/>
              </a:rPr>
              <a:t>Positive Externalities</a:t>
            </a:r>
            <a:endParaRPr sz="1400" b="0" i="0" u="none" strike="noStrike" cap="none">
              <a:solidFill>
                <a:srgbClr val="000000"/>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Production level is </a:t>
            </a:r>
            <a:r>
              <a:rPr lang="en-US" sz="1800" b="1" i="0" u="none" strike="noStrike" cap="none">
                <a:solidFill>
                  <a:schemeClr val="dk1"/>
                </a:solidFill>
                <a:latin typeface="Arial"/>
                <a:ea typeface="Arial"/>
                <a:cs typeface="Arial"/>
                <a:sym typeface="Arial"/>
              </a:rPr>
              <a:t>not efficient </a:t>
            </a:r>
            <a:r>
              <a:rPr lang="en-US" sz="1800" b="0" i="0" u="none" strike="noStrike" cap="none">
                <a:solidFill>
                  <a:schemeClr val="dk1"/>
                </a:solidFill>
                <a:latin typeface="Arial"/>
                <a:ea typeface="Arial"/>
                <a:cs typeface="Arial"/>
                <a:sym typeface="Arial"/>
              </a:rPr>
              <a:t>(higher or lower)</a:t>
            </a:r>
            <a:endParaRPr sz="1400" b="0" i="0" u="none" strike="noStrike" cap="none">
              <a:solidFill>
                <a:srgbClr val="000000"/>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The (inefficient) price of a good does not consider all its social costs and benefits.</a:t>
            </a:r>
            <a:endParaRPr sz="1400" b="0" i="0" u="none" strike="noStrike" cap="none">
              <a:solidFill>
                <a:srgbClr val="000000"/>
              </a:solidFill>
              <a:latin typeface="Arial"/>
              <a:ea typeface="Arial"/>
              <a:cs typeface="Arial"/>
              <a:sym typeface="Arial"/>
            </a:endParaRPr>
          </a:p>
          <a:p>
            <a:pPr marL="685766" marR="0" lvl="1" indent="-283450" algn="l" rtl="0">
              <a:lnSpc>
                <a:spcPct val="137500"/>
              </a:lnSpc>
              <a:spcBef>
                <a:spcPts val="1000"/>
              </a:spcBef>
              <a:spcAft>
                <a:spcPts val="0"/>
              </a:spcAft>
              <a:buClr>
                <a:schemeClr val="dk2"/>
              </a:buClr>
              <a:buSzPts val="1600"/>
              <a:buFont typeface="Arial"/>
              <a:buChar char="–"/>
            </a:pPr>
            <a:r>
              <a:rPr lang="en-US" sz="1600" b="0" i="0" u="none" strike="noStrike" cap="none">
                <a:solidFill>
                  <a:schemeClr val="dk1"/>
                </a:solidFill>
                <a:latin typeface="Arial"/>
                <a:ea typeface="Arial"/>
                <a:cs typeface="Arial"/>
                <a:sym typeface="Arial"/>
              </a:rPr>
              <a:t>Private (gold miner) x Social</a:t>
            </a:r>
            <a:endParaRPr sz="1400" b="0" i="0" u="none" strike="noStrike" cap="none">
              <a:solidFill>
                <a:srgbClr val="000000"/>
              </a:solidFill>
              <a:latin typeface="Arial"/>
              <a:ea typeface="Arial"/>
              <a:cs typeface="Arial"/>
              <a:sym typeface="Arial"/>
            </a:endParaRPr>
          </a:p>
        </p:txBody>
      </p:sp>
      <p:pic>
        <p:nvPicPr>
          <p:cNvPr id="409" name="Google Shape;409;p12"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10"/>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t>Environmental Services</a:t>
            </a:r>
            <a:endParaRPr/>
          </a:p>
        </p:txBody>
      </p:sp>
      <p:pic>
        <p:nvPicPr>
          <p:cNvPr id="415" name="Google Shape;415;p10" descr="Mão segurando frutas&#10;&#10;Descrição gerada automaticamente"/>
          <p:cNvPicPr preferRelativeResize="0">
            <a:picLocks noGrp="1"/>
          </p:cNvPicPr>
          <p:nvPr>
            <p:ph type="body" idx="1"/>
          </p:nvPr>
        </p:nvPicPr>
        <p:blipFill rotWithShape="1">
          <a:blip r:embed="rId3">
            <a:alphaModFix/>
          </a:blip>
          <a:srcRect r="1999" b="1"/>
          <a:stretch/>
        </p:blipFill>
        <p:spPr>
          <a:xfrm>
            <a:off x="838200" y="2540728"/>
            <a:ext cx="5120640" cy="3474720"/>
          </a:xfrm>
          <a:prstGeom prst="rect">
            <a:avLst/>
          </a:prstGeom>
          <a:noFill/>
          <a:ln>
            <a:noFill/>
          </a:ln>
        </p:spPr>
      </p:pic>
      <p:pic>
        <p:nvPicPr>
          <p:cNvPr id="416" name="Google Shape;416;p10" descr="Interface gráfica do usuário, Texto&#10;&#10;Descrição gerada automaticamente"/>
          <p:cNvPicPr preferRelativeResize="0"/>
          <p:nvPr/>
        </p:nvPicPr>
        <p:blipFill rotWithShape="1">
          <a:blip r:embed="rId4">
            <a:alphaModFix/>
          </a:blip>
          <a:srcRect r="3" b="9527"/>
          <a:stretch/>
        </p:blipFill>
        <p:spPr>
          <a:xfrm>
            <a:off x="6172200" y="2540728"/>
            <a:ext cx="5120640" cy="3474720"/>
          </a:xfrm>
          <a:prstGeom prst="rect">
            <a:avLst/>
          </a:prstGeom>
          <a:noFill/>
          <a:ln>
            <a:noFill/>
          </a:ln>
        </p:spPr>
      </p:pic>
      <p:pic>
        <p:nvPicPr>
          <p:cNvPr id="417" name="Google Shape;417;p10" descr="Picture 6"/>
          <p:cNvPicPr preferRelativeResize="0"/>
          <p:nvPr/>
        </p:nvPicPr>
        <p:blipFill rotWithShape="1">
          <a:blip r:embed="rId5">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11"/>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ts val="3111"/>
              <a:buFont typeface="Arial"/>
              <a:buNone/>
            </a:pPr>
            <a:r>
              <a:rPr lang="en-US"/>
              <a:t>Ecosystem Services Dynamics </a:t>
            </a:r>
            <a:endParaRPr/>
          </a:p>
        </p:txBody>
      </p:sp>
      <p:pic>
        <p:nvPicPr>
          <p:cNvPr id="423" name="Google Shape;423;p11"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424" name="Google Shape;424;p11"/>
          <p:cNvPicPr preferRelativeResize="0"/>
          <p:nvPr/>
        </p:nvPicPr>
        <p:blipFill>
          <a:blip r:embed="rId4">
            <a:alphaModFix/>
          </a:blip>
          <a:stretch>
            <a:fillRect/>
          </a:stretch>
        </p:blipFill>
        <p:spPr>
          <a:xfrm>
            <a:off x="3059224" y="1983275"/>
            <a:ext cx="5890675" cy="4513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13"/>
          <p:cNvSpPr txBox="1">
            <a:spLocks noGrp="1"/>
          </p:cNvSpPr>
          <p:nvPr>
            <p:ph type="body" idx="3"/>
          </p:nvPr>
        </p:nvSpPr>
        <p:spPr>
          <a:xfrm>
            <a:off x="6172200" y="2362200"/>
            <a:ext cx="5120640" cy="3657600"/>
          </a:xfrm>
          <a:prstGeom prst="rect">
            <a:avLst/>
          </a:prstGeom>
          <a:noFill/>
          <a:ln>
            <a:noFill/>
          </a:ln>
        </p:spPr>
        <p:txBody>
          <a:bodyPr spcFirstLastPara="1" wrap="square" lIns="91425" tIns="45700" rIns="91425" bIns="45700" anchor="t" anchorCtr="0">
            <a:normAutofit/>
          </a:bodyPr>
          <a:lstStyle/>
          <a:p>
            <a:pPr marL="0" lvl="0" indent="0" algn="l" rtl="0">
              <a:lnSpc>
                <a:spcPct val="129410"/>
              </a:lnSpc>
              <a:spcBef>
                <a:spcPts val="500"/>
              </a:spcBef>
              <a:spcAft>
                <a:spcPts val="0"/>
              </a:spcAft>
              <a:buNone/>
            </a:pPr>
            <a:r>
              <a:rPr lang="en-US" sz="1700" b="1"/>
              <a:t>Human perception of changes</a:t>
            </a:r>
            <a:endParaRPr b="1"/>
          </a:p>
          <a:p>
            <a:pPr marL="402316" lvl="1" indent="0" algn="l" rtl="0">
              <a:lnSpc>
                <a:spcPct val="129410"/>
              </a:lnSpc>
              <a:spcBef>
                <a:spcPts val="500"/>
              </a:spcBef>
              <a:spcAft>
                <a:spcPts val="0"/>
              </a:spcAft>
              <a:buClr>
                <a:srgbClr val="000000"/>
              </a:buClr>
              <a:buSzPts val="1700"/>
              <a:buFont typeface="Arial"/>
              <a:buNone/>
            </a:pPr>
            <a:r>
              <a:rPr lang="en-US" sz="1700"/>
              <a:t>There is no absolute value of nature</a:t>
            </a:r>
            <a:endParaRPr/>
          </a:p>
          <a:p>
            <a:pPr marL="402316" lvl="1" indent="0" algn="l" rtl="0">
              <a:lnSpc>
                <a:spcPct val="129410"/>
              </a:lnSpc>
              <a:spcBef>
                <a:spcPts val="1000"/>
              </a:spcBef>
              <a:spcAft>
                <a:spcPts val="0"/>
              </a:spcAft>
              <a:buNone/>
            </a:pPr>
            <a:r>
              <a:rPr lang="en-US" sz="1700"/>
              <a:t>Weigh social preferences</a:t>
            </a:r>
            <a:endParaRPr sz="1700"/>
          </a:p>
          <a:p>
            <a:pPr marL="402316" lvl="1" indent="0" algn="l" rtl="0">
              <a:lnSpc>
                <a:spcPct val="129410"/>
              </a:lnSpc>
              <a:spcBef>
                <a:spcPts val="1000"/>
              </a:spcBef>
              <a:spcAft>
                <a:spcPts val="0"/>
              </a:spcAft>
              <a:buClr>
                <a:srgbClr val="000000"/>
              </a:buClr>
              <a:buSzPts val="1700"/>
              <a:buFont typeface="Arial"/>
              <a:buNone/>
            </a:pPr>
            <a:endParaRPr sz="1700"/>
          </a:p>
          <a:p>
            <a:pPr marL="0" lvl="0" indent="0" algn="l" rtl="0">
              <a:lnSpc>
                <a:spcPct val="129410"/>
              </a:lnSpc>
              <a:spcBef>
                <a:spcPts val="0"/>
              </a:spcBef>
              <a:spcAft>
                <a:spcPts val="0"/>
              </a:spcAft>
              <a:buNone/>
            </a:pPr>
            <a:r>
              <a:rPr lang="en-US" sz="1700" b="1"/>
              <a:t>Assessment of environmental changes</a:t>
            </a:r>
            <a:endParaRPr b="1"/>
          </a:p>
          <a:p>
            <a:pPr marL="0" lvl="0" indent="0" algn="l" rtl="0">
              <a:lnSpc>
                <a:spcPct val="129410"/>
              </a:lnSpc>
              <a:spcBef>
                <a:spcPts val="500"/>
              </a:spcBef>
              <a:spcAft>
                <a:spcPts val="0"/>
              </a:spcAft>
              <a:buNone/>
            </a:pPr>
            <a:r>
              <a:rPr lang="en-US" sz="1700" b="1"/>
              <a:t>Comparison of Scenarios</a:t>
            </a:r>
            <a:endParaRPr b="1"/>
          </a:p>
          <a:p>
            <a:pPr marL="457200" lvl="0" indent="-336550" algn="l" rtl="0">
              <a:lnSpc>
                <a:spcPct val="129410"/>
              </a:lnSpc>
              <a:spcBef>
                <a:spcPts val="500"/>
              </a:spcBef>
              <a:spcAft>
                <a:spcPts val="0"/>
              </a:spcAft>
              <a:buSzPts val="1700"/>
              <a:buChar char="•"/>
            </a:pPr>
            <a:r>
              <a:rPr lang="en-US" sz="1700"/>
              <a:t>With mining x Without mining</a:t>
            </a:r>
            <a:endParaRPr/>
          </a:p>
          <a:p>
            <a:pPr marL="457200" lvl="0" indent="-336550" algn="l" rtl="0">
              <a:lnSpc>
                <a:spcPct val="129410"/>
              </a:lnSpc>
              <a:spcBef>
                <a:spcPts val="0"/>
              </a:spcBef>
              <a:spcAft>
                <a:spcPts val="0"/>
              </a:spcAft>
              <a:buSzPts val="1700"/>
              <a:buChar char="•"/>
            </a:pPr>
            <a:r>
              <a:rPr lang="en-US" sz="1700"/>
              <a:t>Mining with mercury x Mining without mercury</a:t>
            </a:r>
            <a:endParaRPr/>
          </a:p>
          <a:p>
            <a:pPr marL="283450" lvl="0" indent="-197090" algn="l" rtl="0">
              <a:lnSpc>
                <a:spcPct val="129410"/>
              </a:lnSpc>
              <a:spcBef>
                <a:spcPts val="1000"/>
              </a:spcBef>
              <a:spcAft>
                <a:spcPts val="0"/>
              </a:spcAft>
              <a:buClr>
                <a:schemeClr val="dk1"/>
              </a:buClr>
              <a:buSzPts val="1360"/>
              <a:buFont typeface="Arial"/>
              <a:buNone/>
            </a:pPr>
            <a:endParaRPr sz="1700"/>
          </a:p>
        </p:txBody>
      </p:sp>
      <p:sp>
        <p:nvSpPr>
          <p:cNvPr id="430" name="Google Shape;430;p13"/>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t>Valuation Hypothesis</a:t>
            </a:r>
            <a:endParaRPr/>
          </a:p>
        </p:txBody>
      </p:sp>
      <p:sp>
        <p:nvSpPr>
          <p:cNvPr id="431" name="Google Shape;431;p13"/>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p>
            <a:pPr marL="0" lvl="0" indent="0" algn="l" rtl="0">
              <a:lnSpc>
                <a:spcPct val="121428"/>
              </a:lnSpc>
              <a:spcBef>
                <a:spcPts val="0"/>
              </a:spcBef>
              <a:spcAft>
                <a:spcPts val="0"/>
              </a:spcAft>
              <a:buClr>
                <a:schemeClr val="dk1"/>
              </a:buClr>
              <a:buSzPts val="1120"/>
              <a:buFont typeface="Arial"/>
              <a:buNone/>
            </a:pPr>
            <a:endParaRPr/>
          </a:p>
        </p:txBody>
      </p:sp>
      <p:pic>
        <p:nvPicPr>
          <p:cNvPr id="432" name="Google Shape;432;p13"/>
          <p:cNvPicPr preferRelativeResize="0"/>
          <p:nvPr/>
        </p:nvPicPr>
        <p:blipFill rotWithShape="1">
          <a:blip r:embed="rId3">
            <a:alphaModFix/>
          </a:blip>
          <a:srcRect l="7561" r="8088" b="2"/>
          <a:stretch/>
        </p:blipFill>
        <p:spPr>
          <a:xfrm>
            <a:off x="838200" y="2362200"/>
            <a:ext cx="5120640" cy="3657600"/>
          </a:xfrm>
          <a:prstGeom prst="rect">
            <a:avLst/>
          </a:prstGeom>
          <a:noFill/>
          <a:ln>
            <a:noFill/>
          </a:ln>
        </p:spPr>
      </p:pic>
      <p:cxnSp>
        <p:nvCxnSpPr>
          <p:cNvPr id="433" name="Google Shape;433;p13"/>
          <p:cNvCxnSpPr/>
          <p:nvPr/>
        </p:nvCxnSpPr>
        <p:spPr>
          <a:xfrm>
            <a:off x="3993294" y="3648363"/>
            <a:ext cx="0" cy="601462"/>
          </a:xfrm>
          <a:prstGeom prst="straightConnector1">
            <a:avLst/>
          </a:prstGeom>
          <a:noFill/>
          <a:ln w="9525" cap="flat" cmpd="sng">
            <a:solidFill>
              <a:schemeClr val="accent1"/>
            </a:solidFill>
            <a:prstDash val="solid"/>
            <a:miter lim="800000"/>
            <a:headEnd type="triangle" w="med" len="med"/>
            <a:tailEnd type="triangle" w="med" len="med"/>
          </a:ln>
        </p:spPr>
      </p:cxnSp>
      <p:pic>
        <p:nvPicPr>
          <p:cNvPr id="434" name="Google Shape;434;p13"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Welcome to the Phase 2 Webinar Series – Introductions</a:t>
            </a:r>
            <a:endParaRPr/>
          </a:p>
        </p:txBody>
      </p:sp>
      <p:sp>
        <p:nvSpPr>
          <p:cNvPr id="219" name="Google Shape;219;p3"/>
          <p:cNvSpPr txBox="1">
            <a:spLocks noGrp="1"/>
          </p:cNvSpPr>
          <p:nvPr>
            <p:ph type="body" idx="1"/>
          </p:nvPr>
        </p:nvSpPr>
        <p:spPr>
          <a:xfrm>
            <a:off x="1167245" y="2012750"/>
            <a:ext cx="9857509" cy="3474720"/>
          </a:xfrm>
          <a:prstGeom prst="rect">
            <a:avLst/>
          </a:prstGeom>
          <a:noFill/>
          <a:ln>
            <a:noFill/>
          </a:ln>
        </p:spPr>
        <p:txBody>
          <a:bodyPr spcFirstLastPara="1" wrap="square" lIns="91425" tIns="45700" rIns="91425" bIns="45700" anchor="t" anchorCtr="0">
            <a:noAutofit/>
          </a:bodyPr>
          <a:lstStyle/>
          <a:p>
            <a:pPr marL="283450" lvl="0" indent="-283450" algn="l" rtl="0">
              <a:lnSpc>
                <a:spcPct val="122222"/>
              </a:lnSpc>
              <a:spcBef>
                <a:spcPts val="0"/>
              </a:spcBef>
              <a:spcAft>
                <a:spcPts val="0"/>
              </a:spcAft>
              <a:buClr>
                <a:schemeClr val="dk1"/>
              </a:buClr>
              <a:buSzPts val="1440"/>
              <a:buFont typeface="Arial"/>
              <a:buChar char="•"/>
            </a:pPr>
            <a:r>
              <a:rPr lang="en-US" b="1"/>
              <a:t>Participant Introductions</a:t>
            </a:r>
            <a:endParaRPr/>
          </a:p>
          <a:p>
            <a:pPr marL="0" lvl="0" indent="0" algn="l" rtl="0">
              <a:lnSpc>
                <a:spcPct val="122222"/>
              </a:lnSpc>
              <a:spcBef>
                <a:spcPts val="1000"/>
              </a:spcBef>
              <a:spcAft>
                <a:spcPts val="0"/>
              </a:spcAft>
              <a:buClr>
                <a:schemeClr val="dk1"/>
              </a:buClr>
              <a:buSzPts val="1440"/>
              <a:buFont typeface="Arial"/>
              <a:buNone/>
            </a:pPr>
            <a:r>
              <a:rPr lang="en-US"/>
              <a:t>Let’s get to know each other!</a:t>
            </a:r>
            <a:br>
              <a:rPr lang="en-US"/>
            </a:br>
            <a:r>
              <a:rPr lang="en-US"/>
              <a:t>Please share in the chat or open your microphone:</a:t>
            </a:r>
            <a:endParaRPr/>
          </a:p>
          <a:p>
            <a:pPr marL="0" lvl="0" indent="0" algn="l" rtl="0">
              <a:lnSpc>
                <a:spcPct val="122222"/>
              </a:lnSpc>
              <a:spcBef>
                <a:spcPts val="1000"/>
              </a:spcBef>
              <a:spcAft>
                <a:spcPts val="0"/>
              </a:spcAft>
              <a:buClr>
                <a:schemeClr val="dk1"/>
              </a:buClr>
              <a:buSzPts val="1440"/>
              <a:buFont typeface="Arial"/>
              <a:buNone/>
            </a:pPr>
            <a:endParaRPr/>
          </a:p>
          <a:p>
            <a:pPr marL="283450" lvl="0" indent="-283450" algn="l" rtl="0">
              <a:lnSpc>
                <a:spcPct val="122222"/>
              </a:lnSpc>
              <a:spcBef>
                <a:spcPts val="1000"/>
              </a:spcBef>
              <a:spcAft>
                <a:spcPts val="0"/>
              </a:spcAft>
              <a:buClr>
                <a:schemeClr val="dk1"/>
              </a:buClr>
              <a:buSzPts val="1440"/>
              <a:buFont typeface="Arial"/>
              <a:buChar char="•"/>
            </a:pPr>
            <a:r>
              <a:rPr lang="en-US"/>
              <a:t>Your </a:t>
            </a:r>
            <a:r>
              <a:rPr lang="en-US" b="1"/>
              <a:t>Name</a:t>
            </a:r>
            <a:endParaRPr/>
          </a:p>
          <a:p>
            <a:pPr marL="283450" lvl="0" indent="-283450" algn="l" rtl="0">
              <a:lnSpc>
                <a:spcPct val="122222"/>
              </a:lnSpc>
              <a:spcBef>
                <a:spcPts val="1000"/>
              </a:spcBef>
              <a:spcAft>
                <a:spcPts val="0"/>
              </a:spcAft>
              <a:buClr>
                <a:schemeClr val="dk1"/>
              </a:buClr>
              <a:buSzPts val="1440"/>
              <a:buFont typeface="Arial"/>
              <a:buChar char="•"/>
            </a:pPr>
            <a:r>
              <a:rPr lang="en-US"/>
              <a:t>Your </a:t>
            </a:r>
            <a:r>
              <a:rPr lang="en-US" b="1"/>
              <a:t>Country</a:t>
            </a:r>
            <a:endParaRPr/>
          </a:p>
          <a:p>
            <a:pPr marL="283450" lvl="0" indent="-283450" algn="l" rtl="0">
              <a:lnSpc>
                <a:spcPct val="122222"/>
              </a:lnSpc>
              <a:spcBef>
                <a:spcPts val="1000"/>
              </a:spcBef>
              <a:spcAft>
                <a:spcPts val="0"/>
              </a:spcAft>
              <a:buClr>
                <a:schemeClr val="dk1"/>
              </a:buClr>
              <a:buSzPts val="1440"/>
              <a:buFont typeface="Arial"/>
              <a:buChar char="•"/>
            </a:pPr>
            <a:r>
              <a:rPr lang="en-US"/>
              <a:t>Your </a:t>
            </a:r>
            <a:r>
              <a:rPr lang="en-US" b="1"/>
              <a:t>Role or Position</a:t>
            </a:r>
            <a:endParaRPr/>
          </a:p>
          <a:p>
            <a:pPr marL="283450" lvl="0" indent="-283450" algn="l" rtl="0">
              <a:lnSpc>
                <a:spcPct val="122222"/>
              </a:lnSpc>
              <a:spcBef>
                <a:spcPts val="1000"/>
              </a:spcBef>
              <a:spcAft>
                <a:spcPts val="0"/>
              </a:spcAft>
              <a:buClr>
                <a:schemeClr val="dk1"/>
              </a:buClr>
              <a:buSzPts val="1440"/>
              <a:buFont typeface="Arial"/>
              <a:buChar char="•"/>
            </a:pPr>
            <a:r>
              <a:rPr lang="en-US"/>
              <a:t>And one point you’d like to share (e.g., your interest in the topic, your expectations for the session, or a connection to ASGM)</a:t>
            </a:r>
            <a:endParaRPr/>
          </a:p>
          <a:p>
            <a:pPr marL="0" lvl="0" indent="0" algn="l" rtl="0">
              <a:lnSpc>
                <a:spcPct val="122222"/>
              </a:lnSpc>
              <a:spcBef>
                <a:spcPts val="1000"/>
              </a:spcBef>
              <a:spcAft>
                <a:spcPts val="0"/>
              </a:spcAft>
              <a:buClr>
                <a:schemeClr val="dk1"/>
              </a:buClr>
              <a:buSzPts val="1440"/>
              <a:buFont typeface="Arial"/>
              <a:buNone/>
            </a:pPr>
            <a:endParaRPr/>
          </a:p>
        </p:txBody>
      </p:sp>
      <p:pic>
        <p:nvPicPr>
          <p:cNvPr id="220" name="Google Shape;220;p3"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p14"/>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t>Valuation Stages: Biophysical vs Social Effects</a:t>
            </a:r>
            <a:endParaRPr/>
          </a:p>
        </p:txBody>
      </p:sp>
      <p:sp>
        <p:nvSpPr>
          <p:cNvPr id="440" name="Google Shape;440;p14"/>
          <p:cNvSpPr txBox="1">
            <a:spLocks noGrp="1"/>
          </p:cNvSpPr>
          <p:nvPr>
            <p:ph type="body" idx="1"/>
          </p:nvPr>
        </p:nvSpPr>
        <p:spPr>
          <a:xfrm>
            <a:off x="838200" y="1756219"/>
            <a:ext cx="10332720" cy="548640"/>
          </a:xfrm>
          <a:prstGeom prst="rect">
            <a:avLst/>
          </a:prstGeom>
          <a:noFill/>
          <a:ln>
            <a:noFill/>
          </a:ln>
        </p:spPr>
        <p:txBody>
          <a:bodyPr spcFirstLastPara="1" wrap="square" lIns="91425" tIns="45700" rIns="91425" bIns="45700" anchor="t" anchorCtr="0">
            <a:noAutofit/>
          </a:bodyPr>
          <a:lstStyle/>
          <a:p>
            <a:pPr marL="0" lvl="0" indent="0" algn="l" rtl="0">
              <a:lnSpc>
                <a:spcPct val="121428"/>
              </a:lnSpc>
              <a:spcBef>
                <a:spcPts val="0"/>
              </a:spcBef>
              <a:spcAft>
                <a:spcPts val="0"/>
              </a:spcAft>
              <a:buClr>
                <a:schemeClr val="dk1"/>
              </a:buClr>
              <a:buSzPts val="1120"/>
              <a:buFont typeface="Arial"/>
              <a:buNone/>
            </a:pPr>
            <a:endParaRPr/>
          </a:p>
        </p:txBody>
      </p:sp>
      <p:pic>
        <p:nvPicPr>
          <p:cNvPr id="441" name="Google Shape;441;p14"/>
          <p:cNvPicPr preferRelativeResize="0"/>
          <p:nvPr/>
        </p:nvPicPr>
        <p:blipFill rotWithShape="1">
          <a:blip r:embed="rId3">
            <a:alphaModFix/>
          </a:blip>
          <a:srcRect l="11366" r="11364"/>
          <a:stretch/>
        </p:blipFill>
        <p:spPr>
          <a:xfrm>
            <a:off x="838200" y="2362200"/>
            <a:ext cx="5120640" cy="3657600"/>
          </a:xfrm>
          <a:prstGeom prst="rect">
            <a:avLst/>
          </a:prstGeom>
          <a:noFill/>
          <a:ln>
            <a:noFill/>
          </a:ln>
        </p:spPr>
      </p:pic>
      <p:sp>
        <p:nvSpPr>
          <p:cNvPr id="442" name="Google Shape;442;p14"/>
          <p:cNvSpPr txBox="1">
            <a:spLocks noGrp="1"/>
          </p:cNvSpPr>
          <p:nvPr>
            <p:ph type="body" idx="3"/>
          </p:nvPr>
        </p:nvSpPr>
        <p:spPr>
          <a:xfrm>
            <a:off x="6201016" y="1791284"/>
            <a:ext cx="5825836" cy="4725740"/>
          </a:xfrm>
          <a:prstGeom prst="rect">
            <a:avLst/>
          </a:prstGeom>
          <a:noFill/>
          <a:ln>
            <a:noFill/>
          </a:ln>
        </p:spPr>
        <p:txBody>
          <a:bodyPr spcFirstLastPara="1" wrap="square" lIns="91425" tIns="45700" rIns="91425" bIns="45700" anchor="t" anchorCtr="0">
            <a:normAutofit lnSpcReduction="10000"/>
          </a:bodyPr>
          <a:lstStyle/>
          <a:p>
            <a:pPr marL="283450" lvl="0" indent="-283450" algn="l" rtl="0">
              <a:lnSpc>
                <a:spcPct val="129410"/>
              </a:lnSpc>
              <a:spcBef>
                <a:spcPts val="0"/>
              </a:spcBef>
              <a:spcAft>
                <a:spcPts val="0"/>
              </a:spcAft>
              <a:buClr>
                <a:schemeClr val="dk1"/>
              </a:buClr>
              <a:buSzPts val="1360"/>
              <a:buFont typeface="Arial"/>
              <a:buChar char="•"/>
            </a:pPr>
            <a:r>
              <a:rPr lang="en-US" sz="1700"/>
              <a:t>Scenarios Comparison</a:t>
            </a:r>
            <a:endParaRPr/>
          </a:p>
          <a:p>
            <a:pPr marL="0" lvl="0" indent="0" algn="l" rtl="0">
              <a:lnSpc>
                <a:spcPct val="129410"/>
              </a:lnSpc>
              <a:spcBef>
                <a:spcPts val="500"/>
              </a:spcBef>
              <a:spcAft>
                <a:spcPts val="0"/>
              </a:spcAft>
              <a:buClr>
                <a:schemeClr val="dk1"/>
              </a:buClr>
              <a:buSzPts val="1360"/>
              <a:buFont typeface="Arial"/>
              <a:buNone/>
            </a:pPr>
            <a:endParaRPr sz="1700"/>
          </a:p>
          <a:p>
            <a:pPr marL="283450" lvl="0" indent="-283450" algn="l" rtl="0">
              <a:lnSpc>
                <a:spcPct val="129410"/>
              </a:lnSpc>
              <a:spcBef>
                <a:spcPts val="500"/>
              </a:spcBef>
              <a:spcAft>
                <a:spcPts val="0"/>
              </a:spcAft>
              <a:buClr>
                <a:schemeClr val="dk1"/>
              </a:buClr>
              <a:buSzPts val="1360"/>
              <a:buFont typeface="Arial"/>
              <a:buChar char="•"/>
            </a:pPr>
            <a:r>
              <a:rPr lang="en-US" sz="1700"/>
              <a:t>1st Stage: Measure biophysical changes</a:t>
            </a:r>
            <a:endParaRPr/>
          </a:p>
          <a:p>
            <a:pPr marL="402317" lvl="1" indent="0" algn="l" rtl="0">
              <a:lnSpc>
                <a:spcPct val="146666"/>
              </a:lnSpc>
              <a:spcBef>
                <a:spcPts val="500"/>
              </a:spcBef>
              <a:spcAft>
                <a:spcPts val="0"/>
              </a:spcAft>
              <a:buSzPts val="1500"/>
              <a:buNone/>
            </a:pPr>
            <a:r>
              <a:rPr lang="en-US" sz="1500"/>
              <a:t>Deforestation (hectares)</a:t>
            </a:r>
            <a:endParaRPr/>
          </a:p>
          <a:p>
            <a:pPr marL="402317" lvl="1" indent="0" algn="l" rtl="0">
              <a:lnSpc>
                <a:spcPct val="146666"/>
              </a:lnSpc>
              <a:spcBef>
                <a:spcPts val="1000"/>
              </a:spcBef>
              <a:spcAft>
                <a:spcPts val="0"/>
              </a:spcAft>
              <a:buSzPts val="1500"/>
              <a:buNone/>
            </a:pPr>
            <a:r>
              <a:rPr lang="en-US" sz="1500"/>
              <a:t>Erosion (m³)</a:t>
            </a:r>
            <a:endParaRPr/>
          </a:p>
          <a:p>
            <a:pPr marL="402317" lvl="1" indent="0" algn="l" rtl="0">
              <a:lnSpc>
                <a:spcPct val="146666"/>
              </a:lnSpc>
              <a:spcBef>
                <a:spcPts val="1000"/>
              </a:spcBef>
              <a:spcAft>
                <a:spcPts val="0"/>
              </a:spcAft>
              <a:buSzPts val="1500"/>
              <a:buNone/>
            </a:pPr>
            <a:r>
              <a:rPr lang="en-US" sz="1500"/>
              <a:t>Mercury Contamination (sick people)</a:t>
            </a:r>
            <a:endParaRPr/>
          </a:p>
          <a:p>
            <a:pPr marL="402317" lvl="1" indent="0" algn="l" rtl="0">
              <a:lnSpc>
                <a:spcPct val="146666"/>
              </a:lnSpc>
              <a:spcBef>
                <a:spcPts val="1000"/>
              </a:spcBef>
              <a:spcAft>
                <a:spcPts val="0"/>
              </a:spcAft>
              <a:buSzPts val="1500"/>
              <a:buNone/>
            </a:pPr>
            <a:endParaRPr sz="1500"/>
          </a:p>
          <a:p>
            <a:pPr marL="283450" lvl="0" indent="-283450" algn="l" rtl="0">
              <a:lnSpc>
                <a:spcPct val="129410"/>
              </a:lnSpc>
              <a:spcBef>
                <a:spcPts val="1000"/>
              </a:spcBef>
              <a:spcAft>
                <a:spcPts val="0"/>
              </a:spcAft>
              <a:buClr>
                <a:schemeClr val="dk1"/>
              </a:buClr>
              <a:buSzPts val="1360"/>
              <a:buFont typeface="Arial"/>
              <a:buChar char="•"/>
            </a:pPr>
            <a:r>
              <a:rPr lang="en-US" sz="1700"/>
              <a:t>2nd Stage: Measure the social effects of these changes</a:t>
            </a:r>
            <a:endParaRPr/>
          </a:p>
          <a:p>
            <a:pPr marL="402317" lvl="1" indent="0" algn="l" rtl="0">
              <a:lnSpc>
                <a:spcPct val="146666"/>
              </a:lnSpc>
              <a:spcBef>
                <a:spcPts val="500"/>
              </a:spcBef>
              <a:spcAft>
                <a:spcPts val="0"/>
              </a:spcAft>
              <a:buSzPts val="1500"/>
              <a:buNone/>
            </a:pPr>
            <a:r>
              <a:rPr lang="en-US" sz="1500"/>
              <a:t>Deforestation ($)</a:t>
            </a:r>
            <a:endParaRPr/>
          </a:p>
          <a:p>
            <a:pPr marL="402317" lvl="1" indent="0" algn="l" rtl="0">
              <a:lnSpc>
                <a:spcPct val="146666"/>
              </a:lnSpc>
              <a:spcBef>
                <a:spcPts val="1000"/>
              </a:spcBef>
              <a:spcAft>
                <a:spcPts val="0"/>
              </a:spcAft>
              <a:buSzPts val="1500"/>
              <a:buNone/>
            </a:pPr>
            <a:r>
              <a:rPr lang="en-US" sz="1500"/>
              <a:t>Erosion ($)</a:t>
            </a:r>
            <a:endParaRPr/>
          </a:p>
          <a:p>
            <a:pPr marL="402317" lvl="1" indent="0" algn="l" rtl="0">
              <a:lnSpc>
                <a:spcPct val="146666"/>
              </a:lnSpc>
              <a:spcBef>
                <a:spcPts val="1000"/>
              </a:spcBef>
              <a:spcAft>
                <a:spcPts val="0"/>
              </a:spcAft>
              <a:buSzPts val="1500"/>
              <a:buNone/>
            </a:pPr>
            <a:r>
              <a:rPr lang="en-US" sz="1500"/>
              <a:t>Mercury Contamination ($)</a:t>
            </a:r>
            <a:endParaRPr/>
          </a:p>
          <a:p>
            <a:pPr marL="283450" lvl="0" indent="-197090" algn="l" rtl="0">
              <a:lnSpc>
                <a:spcPct val="129410"/>
              </a:lnSpc>
              <a:spcBef>
                <a:spcPts val="1000"/>
              </a:spcBef>
              <a:spcAft>
                <a:spcPts val="0"/>
              </a:spcAft>
              <a:buClr>
                <a:schemeClr val="dk1"/>
              </a:buClr>
              <a:buSzPts val="1360"/>
              <a:buFont typeface="Arial"/>
              <a:buNone/>
            </a:pPr>
            <a:endParaRPr sz="1700"/>
          </a:p>
        </p:txBody>
      </p:sp>
      <p:sp>
        <p:nvSpPr>
          <p:cNvPr id="443" name="Google Shape;443;p14"/>
          <p:cNvSpPr txBox="1"/>
          <p:nvPr/>
        </p:nvSpPr>
        <p:spPr>
          <a:xfrm>
            <a:off x="1870363" y="5685533"/>
            <a:ext cx="6096000"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Libre Franklin"/>
              <a:buNone/>
            </a:pPr>
            <a:r>
              <a:rPr lang="en-US" sz="1800" b="1" i="0" u="none" strike="noStrike" cap="none">
                <a:solidFill>
                  <a:schemeClr val="dk1"/>
                </a:solidFill>
                <a:latin typeface="Libre Franklin"/>
                <a:ea typeface="Libre Franklin"/>
                <a:cs typeface="Libre Franklin"/>
                <a:sym typeface="Libre Franklin"/>
              </a:rPr>
              <a:t>Value depends on context</a:t>
            </a:r>
            <a:endParaRPr sz="1400" b="0" i="0" u="none" strike="noStrike" cap="none">
              <a:solidFill>
                <a:srgbClr val="000000"/>
              </a:solidFill>
              <a:latin typeface="Arial"/>
              <a:ea typeface="Arial"/>
              <a:cs typeface="Arial"/>
              <a:sym typeface="Arial"/>
            </a:endParaRPr>
          </a:p>
        </p:txBody>
      </p:sp>
      <p:pic>
        <p:nvPicPr>
          <p:cNvPr id="444" name="Google Shape;444;p14"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Google Shape;449;p15"/>
          <p:cNvSpPr txBox="1">
            <a:spLocks noGrp="1"/>
          </p:cNvSpPr>
          <p:nvPr>
            <p:ph type="title"/>
          </p:nvPr>
        </p:nvSpPr>
        <p:spPr>
          <a:xfrm>
            <a:off x="838200" y="1242644"/>
            <a:ext cx="10332720" cy="54864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t>Valuation methods</a:t>
            </a:r>
            <a:endParaRPr/>
          </a:p>
        </p:txBody>
      </p:sp>
      <p:pic>
        <p:nvPicPr>
          <p:cNvPr id="450" name="Google Shape;450;p15"/>
          <p:cNvPicPr preferRelativeResize="0"/>
          <p:nvPr/>
        </p:nvPicPr>
        <p:blipFill rotWithShape="1">
          <a:blip r:embed="rId3">
            <a:alphaModFix/>
          </a:blip>
          <a:srcRect l="9967" r="9965"/>
          <a:stretch/>
        </p:blipFill>
        <p:spPr>
          <a:xfrm>
            <a:off x="838200" y="2362200"/>
            <a:ext cx="5120640" cy="3657600"/>
          </a:xfrm>
          <a:prstGeom prst="rect">
            <a:avLst/>
          </a:prstGeom>
          <a:noFill/>
          <a:ln>
            <a:noFill/>
          </a:ln>
        </p:spPr>
      </p:pic>
      <p:sp>
        <p:nvSpPr>
          <p:cNvPr id="451" name="Google Shape;451;p15"/>
          <p:cNvSpPr txBox="1">
            <a:spLocks noGrp="1"/>
          </p:cNvSpPr>
          <p:nvPr>
            <p:ph type="body" idx="3"/>
          </p:nvPr>
        </p:nvSpPr>
        <p:spPr>
          <a:xfrm>
            <a:off x="6201016" y="1791284"/>
            <a:ext cx="5825836" cy="4725740"/>
          </a:xfrm>
          <a:prstGeom prst="rect">
            <a:avLst/>
          </a:prstGeom>
          <a:noFill/>
          <a:ln>
            <a:noFill/>
          </a:ln>
        </p:spPr>
        <p:txBody>
          <a:bodyPr spcFirstLastPara="1" wrap="square" lIns="91425" tIns="45700" rIns="91425" bIns="45700" anchor="t" anchorCtr="0">
            <a:normAutofit fontScale="92500"/>
          </a:bodyPr>
          <a:lstStyle/>
          <a:p>
            <a:pPr marL="283450" lvl="0" indent="-283450" algn="l" rtl="0">
              <a:lnSpc>
                <a:spcPct val="129410"/>
              </a:lnSpc>
              <a:spcBef>
                <a:spcPts val="0"/>
              </a:spcBef>
              <a:spcAft>
                <a:spcPts val="0"/>
              </a:spcAft>
              <a:buClr>
                <a:schemeClr val="dk1"/>
              </a:buClr>
              <a:buSzPct val="86486"/>
              <a:buFont typeface="Arial"/>
              <a:buChar char="•"/>
            </a:pPr>
            <a:r>
              <a:rPr lang="en-US" sz="1700" b="1"/>
              <a:t>Market prices </a:t>
            </a:r>
            <a:r>
              <a:rPr lang="en-US" sz="1700"/>
              <a:t>(when they exist)</a:t>
            </a:r>
            <a:endParaRPr/>
          </a:p>
          <a:p>
            <a:pPr marL="402317" lvl="1" indent="0" algn="l" rtl="0">
              <a:lnSpc>
                <a:spcPct val="146666"/>
              </a:lnSpc>
              <a:spcBef>
                <a:spcPts val="500"/>
              </a:spcBef>
              <a:spcAft>
                <a:spcPts val="0"/>
              </a:spcAft>
              <a:buSzPct val="108108"/>
              <a:buNone/>
            </a:pPr>
            <a:r>
              <a:rPr lang="en-US" sz="1500"/>
              <a:t>Products sold in market</a:t>
            </a:r>
            <a:endParaRPr/>
          </a:p>
          <a:p>
            <a:pPr marL="283450" lvl="0" indent="-197090" algn="l" rtl="0">
              <a:lnSpc>
                <a:spcPct val="129410"/>
              </a:lnSpc>
              <a:spcBef>
                <a:spcPts val="10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Char char="•"/>
            </a:pPr>
            <a:r>
              <a:rPr lang="en-US" sz="1700" b="1"/>
              <a:t>What we indirectly “reveal” in market purchases</a:t>
            </a:r>
            <a:endParaRPr b="1"/>
          </a:p>
          <a:p>
            <a:pPr marL="402317" lvl="1" indent="0" algn="l" rtl="0">
              <a:lnSpc>
                <a:spcPct val="146666"/>
              </a:lnSpc>
              <a:spcBef>
                <a:spcPts val="500"/>
              </a:spcBef>
              <a:spcAft>
                <a:spcPts val="0"/>
              </a:spcAft>
              <a:buSzPct val="108108"/>
              <a:buNone/>
            </a:pPr>
            <a:r>
              <a:rPr lang="en-US" sz="1500"/>
              <a:t>Interpretation of choices in markets (of subcomponents of real products)</a:t>
            </a:r>
            <a:endParaRPr/>
          </a:p>
          <a:p>
            <a:pPr marL="283450" lvl="0" indent="-197090" algn="l" rtl="0">
              <a:lnSpc>
                <a:spcPct val="129410"/>
              </a:lnSpc>
              <a:spcBef>
                <a:spcPts val="10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Char char="•"/>
            </a:pPr>
            <a:r>
              <a:rPr lang="en-US" sz="1700" b="1"/>
              <a:t>What we declare important</a:t>
            </a:r>
            <a:endParaRPr b="1"/>
          </a:p>
          <a:p>
            <a:pPr marL="402317" lvl="1" indent="0" algn="l" rtl="0">
              <a:lnSpc>
                <a:spcPct val="146666"/>
              </a:lnSpc>
              <a:spcBef>
                <a:spcPts val="500"/>
              </a:spcBef>
              <a:spcAft>
                <a:spcPts val="0"/>
              </a:spcAft>
              <a:buSzPct val="108108"/>
              <a:buNone/>
            </a:pPr>
            <a:r>
              <a:rPr lang="en-US" sz="1500"/>
              <a:t>Surveys with simulations of plebiscites or auctions (hypothetical)</a:t>
            </a:r>
            <a:endParaRPr/>
          </a:p>
          <a:p>
            <a:pPr marL="283450" lvl="0" indent="-197090" algn="l" rtl="0">
              <a:lnSpc>
                <a:spcPct val="129410"/>
              </a:lnSpc>
              <a:spcBef>
                <a:spcPts val="10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Char char="•"/>
            </a:pPr>
            <a:r>
              <a:rPr lang="en-US" sz="1700" b="1"/>
              <a:t>Benefit transfer</a:t>
            </a:r>
            <a:endParaRPr b="1"/>
          </a:p>
          <a:p>
            <a:pPr marL="402317" lvl="1" indent="0" algn="l" rtl="0">
              <a:lnSpc>
                <a:spcPct val="146666"/>
              </a:lnSpc>
              <a:spcBef>
                <a:spcPts val="500"/>
              </a:spcBef>
              <a:spcAft>
                <a:spcPts val="0"/>
              </a:spcAft>
              <a:buSzPct val="108108"/>
              <a:buNone/>
            </a:pPr>
            <a:r>
              <a:rPr lang="en-US" sz="1500"/>
              <a:t>Meta-analysis of the literature</a:t>
            </a:r>
            <a:endParaRPr/>
          </a:p>
          <a:p>
            <a:pPr marL="283450" lvl="0" indent="-197090" algn="l" rtl="0">
              <a:lnSpc>
                <a:spcPct val="129410"/>
              </a:lnSpc>
              <a:spcBef>
                <a:spcPts val="1000"/>
              </a:spcBef>
              <a:spcAft>
                <a:spcPts val="0"/>
              </a:spcAft>
              <a:buClr>
                <a:schemeClr val="dk1"/>
              </a:buClr>
              <a:buSzPct val="86486"/>
              <a:buFont typeface="Arial"/>
              <a:buNone/>
            </a:pPr>
            <a:endParaRPr sz="1700"/>
          </a:p>
        </p:txBody>
      </p:sp>
      <p:sp>
        <p:nvSpPr>
          <p:cNvPr id="452" name="Google Shape;452;p15"/>
          <p:cNvSpPr txBox="1"/>
          <p:nvPr/>
        </p:nvSpPr>
        <p:spPr>
          <a:xfrm>
            <a:off x="806054" y="5815531"/>
            <a:ext cx="5394962" cy="5232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400"/>
              <a:buFont typeface="Arial"/>
              <a:buNone/>
            </a:pPr>
            <a:r>
              <a:rPr lang="en-US" sz="1400" b="0" i="0" u="none" strike="noStrike" cap="none">
                <a:solidFill>
                  <a:schemeClr val="dk1"/>
                </a:solidFill>
                <a:latin typeface="Arial"/>
                <a:ea typeface="Arial"/>
                <a:cs typeface="Arial"/>
                <a:sym typeface="Arial"/>
              </a:rPr>
              <a:t>If I cut down a tree in the middle of the Amazon rainforest, will it have the same value as a tree in a place with only one tree?</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16"/>
          <p:cNvSpPr txBox="1">
            <a:spLocks noGrp="1"/>
          </p:cNvSpPr>
          <p:nvPr>
            <p:ph type="title"/>
          </p:nvPr>
        </p:nvSpPr>
        <p:spPr>
          <a:xfrm>
            <a:off x="815338" y="1063044"/>
            <a:ext cx="10332600" cy="548700"/>
          </a:xfrm>
          <a:prstGeom prst="rect">
            <a:avLst/>
          </a:prstGeom>
          <a:noFill/>
          <a:ln>
            <a:noFill/>
          </a:ln>
        </p:spPr>
        <p:txBody>
          <a:bodyPr spcFirstLastPara="1" wrap="square" lIns="91425" tIns="45700" rIns="91425" bIns="45700" anchor="t" anchorCtr="0">
            <a:normAutofit fontScale="90000"/>
          </a:bodyPr>
          <a:lstStyle/>
          <a:p>
            <a:pPr marL="0" lvl="0" indent="0" algn="l" rtl="0">
              <a:lnSpc>
                <a:spcPct val="114285"/>
              </a:lnSpc>
              <a:spcBef>
                <a:spcPts val="0"/>
              </a:spcBef>
              <a:spcAft>
                <a:spcPts val="0"/>
              </a:spcAft>
              <a:buClr>
                <a:schemeClr val="dk1"/>
              </a:buClr>
              <a:buSzPct val="100000"/>
              <a:buFont typeface="Arial"/>
              <a:buNone/>
            </a:pPr>
            <a:r>
              <a:rPr lang="en-US"/>
              <a:t>Types of assessment methods: Example of Change in Health</a:t>
            </a:r>
            <a:endParaRPr/>
          </a:p>
        </p:txBody>
      </p:sp>
      <p:sp>
        <p:nvSpPr>
          <p:cNvPr id="458" name="Google Shape;458;p16"/>
          <p:cNvSpPr txBox="1">
            <a:spLocks noGrp="1"/>
          </p:cNvSpPr>
          <p:nvPr>
            <p:ph type="body" idx="3"/>
          </p:nvPr>
        </p:nvSpPr>
        <p:spPr>
          <a:xfrm>
            <a:off x="6201016" y="1990284"/>
            <a:ext cx="5825700" cy="47256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9410"/>
              </a:lnSpc>
              <a:spcBef>
                <a:spcPts val="0"/>
              </a:spcBef>
              <a:spcAft>
                <a:spcPts val="0"/>
              </a:spcAft>
              <a:buNone/>
            </a:pPr>
            <a:r>
              <a:rPr lang="en-US" sz="1700" b="1"/>
              <a:t>Valuation Methods and Scenarios</a:t>
            </a:r>
            <a:endParaRPr b="1"/>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Loss of Production due to absences (Salary)</a:t>
            </a:r>
            <a:endParaRPr/>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Additional Salary for additional risk</a:t>
            </a:r>
            <a:endParaRPr/>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Willingness to Pay for hypothetical drug</a:t>
            </a:r>
            <a:endParaRPr/>
          </a:p>
          <a:p>
            <a:pPr marL="0" lvl="0" indent="0" algn="l" rtl="0">
              <a:lnSpc>
                <a:spcPct val="129410"/>
              </a:lnSpc>
              <a:spcBef>
                <a:spcPts val="500"/>
              </a:spcBef>
              <a:spcAft>
                <a:spcPts val="0"/>
              </a:spcAft>
              <a:buClr>
                <a:schemeClr val="dk1"/>
              </a:buClr>
              <a:buSzPct val="86486"/>
              <a:buFont typeface="Arial"/>
              <a:buNone/>
            </a:pPr>
            <a:r>
              <a:rPr lang="en-US" sz="1700"/>
              <a:t> (that may be developed)</a:t>
            </a:r>
            <a:endParaRPr/>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197090" algn="l" rtl="0">
              <a:lnSpc>
                <a:spcPct val="129410"/>
              </a:lnSpc>
              <a:spcBef>
                <a:spcPts val="500"/>
              </a:spcBef>
              <a:spcAft>
                <a:spcPts val="0"/>
              </a:spcAft>
              <a:buClr>
                <a:schemeClr val="dk1"/>
              </a:buClr>
              <a:buSzPct val="86486"/>
              <a:buFont typeface="Arial"/>
              <a:buNone/>
            </a:pPr>
            <a:endParaRPr sz="1700"/>
          </a:p>
          <a:p>
            <a:pPr marL="283450" lvl="0" indent="-283450" algn="l" rtl="0">
              <a:lnSpc>
                <a:spcPct val="129410"/>
              </a:lnSpc>
              <a:spcBef>
                <a:spcPts val="500"/>
              </a:spcBef>
              <a:spcAft>
                <a:spcPts val="0"/>
              </a:spcAft>
              <a:buClr>
                <a:schemeClr val="dk1"/>
              </a:buClr>
              <a:buSzPct val="86486"/>
              <a:buFont typeface="Arial"/>
              <a:buChar char="•"/>
            </a:pPr>
            <a:r>
              <a:rPr lang="en-US" sz="1700"/>
              <a:t>Treatment Cost</a:t>
            </a:r>
            <a:endParaRPr/>
          </a:p>
          <a:p>
            <a:pPr marL="283450" lvl="0" indent="-197090" algn="l" rtl="0">
              <a:lnSpc>
                <a:spcPct val="129410"/>
              </a:lnSpc>
              <a:spcBef>
                <a:spcPts val="500"/>
              </a:spcBef>
              <a:spcAft>
                <a:spcPts val="0"/>
              </a:spcAft>
              <a:buClr>
                <a:schemeClr val="dk1"/>
              </a:buClr>
              <a:buSzPct val="86486"/>
              <a:buFont typeface="Arial"/>
              <a:buNone/>
            </a:pPr>
            <a:endParaRPr sz="1700"/>
          </a:p>
        </p:txBody>
      </p:sp>
      <p:pic>
        <p:nvPicPr>
          <p:cNvPr id="459" name="Google Shape;459;p16" descr="Ícones de dormindo em SVG, PNG, AI para baixar."/>
          <p:cNvPicPr preferRelativeResize="0"/>
          <p:nvPr/>
        </p:nvPicPr>
        <p:blipFill rotWithShape="1">
          <a:blip r:embed="rId3">
            <a:alphaModFix/>
          </a:blip>
          <a:srcRect/>
          <a:stretch/>
        </p:blipFill>
        <p:spPr>
          <a:xfrm>
            <a:off x="10968622" y="2167048"/>
            <a:ext cx="1046471" cy="1046471"/>
          </a:xfrm>
          <a:prstGeom prst="rect">
            <a:avLst/>
          </a:prstGeom>
          <a:noFill/>
          <a:ln>
            <a:noFill/>
          </a:ln>
        </p:spPr>
      </p:pic>
      <p:pic>
        <p:nvPicPr>
          <p:cNvPr id="460" name="Google Shape;460;p16" descr="Mergulhador - ícones de pessoas grátis"/>
          <p:cNvPicPr preferRelativeResize="0"/>
          <p:nvPr/>
        </p:nvPicPr>
        <p:blipFill rotWithShape="1">
          <a:blip r:embed="rId4">
            <a:alphaModFix/>
          </a:blip>
          <a:srcRect/>
          <a:stretch/>
        </p:blipFill>
        <p:spPr>
          <a:xfrm>
            <a:off x="10968622" y="3093883"/>
            <a:ext cx="1101198" cy="1101198"/>
          </a:xfrm>
          <a:prstGeom prst="rect">
            <a:avLst/>
          </a:prstGeom>
          <a:noFill/>
          <a:ln>
            <a:noFill/>
          </a:ln>
        </p:spPr>
      </p:pic>
      <p:pic>
        <p:nvPicPr>
          <p:cNvPr id="461" name="Google Shape;461;p16" descr="Dinheiro voando - ícones de negócios e finanças grátis"/>
          <p:cNvPicPr preferRelativeResize="0"/>
          <p:nvPr/>
        </p:nvPicPr>
        <p:blipFill rotWithShape="1">
          <a:blip r:embed="rId5">
            <a:alphaModFix/>
          </a:blip>
          <a:srcRect/>
          <a:stretch/>
        </p:blipFill>
        <p:spPr>
          <a:xfrm>
            <a:off x="11384525" y="1990268"/>
            <a:ext cx="351690" cy="351690"/>
          </a:xfrm>
          <a:prstGeom prst="rect">
            <a:avLst/>
          </a:prstGeom>
          <a:noFill/>
          <a:ln>
            <a:noFill/>
          </a:ln>
        </p:spPr>
      </p:pic>
      <p:pic>
        <p:nvPicPr>
          <p:cNvPr id="462" name="Google Shape;462;p16" descr="Entrevista de emprego - ícones de pessoas grátis"/>
          <p:cNvPicPr preferRelativeResize="0"/>
          <p:nvPr/>
        </p:nvPicPr>
        <p:blipFill rotWithShape="1">
          <a:blip r:embed="rId6">
            <a:alphaModFix/>
          </a:blip>
          <a:srcRect/>
          <a:stretch/>
        </p:blipFill>
        <p:spPr>
          <a:xfrm>
            <a:off x="10905349" y="4427951"/>
            <a:ext cx="799278" cy="799278"/>
          </a:xfrm>
          <a:prstGeom prst="rect">
            <a:avLst/>
          </a:prstGeom>
          <a:noFill/>
          <a:ln>
            <a:noFill/>
          </a:ln>
        </p:spPr>
      </p:pic>
      <p:pic>
        <p:nvPicPr>
          <p:cNvPr id="463" name="Google Shape;463;p16" descr="ícone Hospital, Saúde, Clínica, Construção em Virus"/>
          <p:cNvPicPr preferRelativeResize="0"/>
          <p:nvPr/>
        </p:nvPicPr>
        <p:blipFill rotWithShape="1">
          <a:blip r:embed="rId7">
            <a:alphaModFix/>
          </a:blip>
          <a:srcRect/>
          <a:stretch/>
        </p:blipFill>
        <p:spPr>
          <a:xfrm>
            <a:off x="10823434" y="5365852"/>
            <a:ext cx="873038" cy="873038"/>
          </a:xfrm>
          <a:prstGeom prst="rect">
            <a:avLst/>
          </a:prstGeom>
          <a:noFill/>
          <a:ln>
            <a:noFill/>
          </a:ln>
        </p:spPr>
      </p:pic>
      <p:sp>
        <p:nvSpPr>
          <p:cNvPr id="464" name="Google Shape;464;p16"/>
          <p:cNvSpPr txBox="1"/>
          <p:nvPr/>
        </p:nvSpPr>
        <p:spPr>
          <a:xfrm>
            <a:off x="375180" y="1791284"/>
            <a:ext cx="5825836" cy="4725740"/>
          </a:xfrm>
          <a:prstGeom prst="rect">
            <a:avLst/>
          </a:prstGeom>
          <a:noFill/>
          <a:ln>
            <a:noFill/>
          </a:ln>
        </p:spPr>
        <p:txBody>
          <a:bodyPr spcFirstLastPara="1" wrap="square" lIns="91425" tIns="45700" rIns="91425" bIns="45700" anchor="t" anchorCtr="0">
            <a:normAutofit/>
          </a:bodyPr>
          <a:lstStyle/>
          <a:p>
            <a:pPr marL="0" marR="0" lvl="0" indent="0" algn="l" rtl="0">
              <a:lnSpc>
                <a:spcPct val="129410"/>
              </a:lnSpc>
              <a:spcBef>
                <a:spcPts val="0"/>
              </a:spcBef>
              <a:spcAft>
                <a:spcPts val="0"/>
              </a:spcAft>
              <a:buNone/>
            </a:pPr>
            <a:r>
              <a:rPr lang="en-US" sz="1700" b="0" i="0" u="none" strike="noStrike" cap="none">
                <a:solidFill>
                  <a:schemeClr val="dk1"/>
                </a:solidFill>
                <a:latin typeface="Arial"/>
                <a:ea typeface="Arial"/>
                <a:cs typeface="Arial"/>
                <a:sym typeface="Arial"/>
              </a:rPr>
              <a:t>Valuation methods can be based on information about:</a:t>
            </a:r>
            <a:endParaRPr sz="1400" b="0" i="0" u="none" strike="noStrike" cap="none">
              <a:solidFill>
                <a:srgbClr val="000000"/>
              </a:solidFill>
              <a:latin typeface="Arial"/>
              <a:ea typeface="Arial"/>
              <a:cs typeface="Arial"/>
              <a:sym typeface="Arial"/>
            </a:endParaRPr>
          </a:p>
          <a:p>
            <a:pPr marL="457200" marR="0" lvl="0" indent="-336550" algn="l" rtl="0">
              <a:lnSpc>
                <a:spcPct val="129410"/>
              </a:lnSpc>
              <a:spcBef>
                <a:spcPts val="500"/>
              </a:spcBef>
              <a:spcAft>
                <a:spcPts val="0"/>
              </a:spcAft>
              <a:buClr>
                <a:schemeClr val="dk1"/>
              </a:buClr>
              <a:buSzPts val="1700"/>
              <a:buFont typeface="Arial"/>
              <a:buChar char="•"/>
            </a:pPr>
            <a:r>
              <a:rPr lang="en-US" sz="1700" b="0" i="0" u="none" strike="noStrike" cap="none">
                <a:solidFill>
                  <a:schemeClr val="dk1"/>
                </a:solidFill>
                <a:latin typeface="Arial"/>
                <a:ea typeface="Arial"/>
                <a:cs typeface="Arial"/>
                <a:sym typeface="Arial"/>
              </a:rPr>
              <a:t>Market prices</a:t>
            </a:r>
            <a:endParaRPr sz="1400" b="0" i="0" u="none" strike="noStrike" cap="none">
              <a:solidFill>
                <a:srgbClr val="000000"/>
              </a:solidFill>
              <a:latin typeface="Arial"/>
              <a:ea typeface="Arial"/>
              <a:cs typeface="Arial"/>
              <a:sym typeface="Arial"/>
            </a:endParaRPr>
          </a:p>
          <a:p>
            <a:pPr marL="457200" marR="0" lvl="0" indent="0" algn="l" rtl="0">
              <a:lnSpc>
                <a:spcPct val="146666"/>
              </a:lnSpc>
              <a:spcBef>
                <a:spcPts val="500"/>
              </a:spcBef>
              <a:spcAft>
                <a:spcPts val="0"/>
              </a:spcAft>
              <a:buNone/>
            </a:pPr>
            <a:r>
              <a:rPr lang="en-US" sz="1500" b="0" i="0" u="none" strike="noStrike" cap="none">
                <a:solidFill>
                  <a:schemeClr val="dk1"/>
                </a:solidFill>
                <a:latin typeface="Arial"/>
                <a:ea typeface="Arial"/>
                <a:cs typeface="Arial"/>
                <a:sym typeface="Arial"/>
              </a:rPr>
              <a:t>Reduced income due to illness</a:t>
            </a:r>
            <a:endParaRPr sz="1500" b="0" i="0" u="none" strike="noStrike" cap="none">
              <a:solidFill>
                <a:schemeClr val="dk1"/>
              </a:solidFill>
              <a:latin typeface="Arial"/>
              <a:ea typeface="Arial"/>
              <a:cs typeface="Arial"/>
              <a:sym typeface="Arial"/>
            </a:endParaRPr>
          </a:p>
          <a:p>
            <a:pPr marL="457200" marR="0" lvl="0" indent="0" algn="l" rtl="0">
              <a:lnSpc>
                <a:spcPct val="146666"/>
              </a:lnSpc>
              <a:spcBef>
                <a:spcPts val="500"/>
              </a:spcBef>
              <a:spcAft>
                <a:spcPts val="0"/>
              </a:spcAft>
              <a:buNone/>
            </a:pPr>
            <a:endParaRPr sz="1500">
              <a:solidFill>
                <a:schemeClr val="dk1"/>
              </a:solidFill>
            </a:endParaRPr>
          </a:p>
          <a:p>
            <a:pPr marL="457200" marR="0" lvl="0" indent="-323850" algn="l" rtl="0">
              <a:lnSpc>
                <a:spcPct val="146666"/>
              </a:lnSpc>
              <a:spcBef>
                <a:spcPts val="1000"/>
              </a:spcBef>
              <a:spcAft>
                <a:spcPts val="0"/>
              </a:spcAft>
              <a:buClr>
                <a:schemeClr val="dk1"/>
              </a:buClr>
              <a:buSzPts val="1500"/>
              <a:buFont typeface="Arial"/>
              <a:buChar char="•"/>
            </a:pPr>
            <a:r>
              <a:rPr lang="en-US" sz="1500" b="0" i="0" u="none" strike="noStrike" cap="none">
                <a:solidFill>
                  <a:schemeClr val="dk1"/>
                </a:solidFill>
                <a:latin typeface="Arial"/>
                <a:ea typeface="Arial"/>
                <a:cs typeface="Arial"/>
                <a:sym typeface="Arial"/>
              </a:rPr>
              <a:t>What we indirectly “reveal” in transactions</a:t>
            </a:r>
            <a:endParaRPr sz="1400" b="0" i="0" u="none" strike="noStrike" cap="none">
              <a:solidFill>
                <a:srgbClr val="000000"/>
              </a:solidFill>
              <a:latin typeface="Arial"/>
              <a:ea typeface="Arial"/>
              <a:cs typeface="Arial"/>
              <a:sym typeface="Arial"/>
            </a:endParaRPr>
          </a:p>
          <a:p>
            <a:pPr marL="457200" marR="0" lvl="0" indent="0" algn="l" rtl="0">
              <a:lnSpc>
                <a:spcPct val="146666"/>
              </a:lnSpc>
              <a:spcBef>
                <a:spcPts val="1000"/>
              </a:spcBef>
              <a:spcAft>
                <a:spcPts val="0"/>
              </a:spcAft>
              <a:buNone/>
            </a:pPr>
            <a:r>
              <a:rPr lang="en-US" sz="1500" b="0" i="0" u="none" strike="noStrike" cap="none">
                <a:solidFill>
                  <a:schemeClr val="dk1"/>
                </a:solidFill>
                <a:latin typeface="Arial"/>
                <a:ea typeface="Arial"/>
                <a:cs typeface="Arial"/>
                <a:sym typeface="Arial"/>
              </a:rPr>
              <a:t>Additional pay for risk of illness or death</a:t>
            </a:r>
            <a:endParaRPr sz="1500" b="0" i="0" u="none" strike="noStrike" cap="none">
              <a:solidFill>
                <a:schemeClr val="dk1"/>
              </a:solidFill>
              <a:latin typeface="Arial"/>
              <a:ea typeface="Arial"/>
              <a:cs typeface="Arial"/>
              <a:sym typeface="Arial"/>
            </a:endParaRPr>
          </a:p>
          <a:p>
            <a:pPr marL="457200" marR="0" lvl="0" indent="0" algn="l" rtl="0">
              <a:lnSpc>
                <a:spcPct val="146666"/>
              </a:lnSpc>
              <a:spcBef>
                <a:spcPts val="1000"/>
              </a:spcBef>
              <a:spcAft>
                <a:spcPts val="0"/>
              </a:spcAft>
              <a:buNone/>
            </a:pPr>
            <a:endParaRPr sz="1500">
              <a:solidFill>
                <a:schemeClr val="dk1"/>
              </a:solidFill>
            </a:endParaRPr>
          </a:p>
          <a:p>
            <a:pPr marL="283450" marR="0" lvl="0" indent="-283450" algn="l" rtl="0">
              <a:lnSpc>
                <a:spcPct val="129410"/>
              </a:lnSpc>
              <a:spcBef>
                <a:spcPts val="500"/>
              </a:spcBef>
              <a:spcAft>
                <a:spcPts val="0"/>
              </a:spcAft>
              <a:buClr>
                <a:schemeClr val="dk1"/>
              </a:buClr>
              <a:buSzPts val="1360"/>
              <a:buFont typeface="Arial"/>
              <a:buChar char="•"/>
            </a:pPr>
            <a:r>
              <a:rPr lang="en-US" sz="1500">
                <a:solidFill>
                  <a:schemeClr val="dk1"/>
                </a:solidFill>
              </a:rPr>
              <a:t>What we declare important</a:t>
            </a:r>
            <a:endParaRPr sz="1500">
              <a:solidFill>
                <a:schemeClr val="dk1"/>
              </a:solidFill>
            </a:endParaRPr>
          </a:p>
          <a:p>
            <a:pPr marL="402316" marR="0" lvl="1" indent="0" algn="l" rtl="0">
              <a:lnSpc>
                <a:spcPct val="146666"/>
              </a:lnSpc>
              <a:spcBef>
                <a:spcPts val="500"/>
              </a:spcBef>
              <a:spcAft>
                <a:spcPts val="0"/>
              </a:spcAft>
              <a:buClr>
                <a:schemeClr val="dk2"/>
              </a:buClr>
              <a:buSzPts val="1500"/>
              <a:buFont typeface="Arial"/>
              <a:buNone/>
            </a:pPr>
            <a:r>
              <a:rPr lang="en-US" sz="1500" b="0" i="0" u="none" strike="noStrike" cap="none">
                <a:solidFill>
                  <a:schemeClr val="dk1"/>
                </a:solidFill>
                <a:latin typeface="Arial"/>
                <a:ea typeface="Arial"/>
                <a:cs typeface="Arial"/>
                <a:sym typeface="Arial"/>
              </a:rPr>
              <a:t>Willingness to pay: survey to avoid ris</a:t>
            </a:r>
            <a:r>
              <a:rPr lang="en-US" sz="1500">
                <a:solidFill>
                  <a:schemeClr val="dk1"/>
                </a:solidFill>
              </a:rPr>
              <a:t>k</a:t>
            </a:r>
            <a:endParaRPr sz="1500">
              <a:solidFill>
                <a:schemeClr val="dk1"/>
              </a:solidFill>
            </a:endParaRPr>
          </a:p>
          <a:p>
            <a:pPr marL="402316" marR="0" lvl="1" indent="0" algn="l" rtl="0">
              <a:lnSpc>
                <a:spcPct val="146666"/>
              </a:lnSpc>
              <a:spcBef>
                <a:spcPts val="500"/>
              </a:spcBef>
              <a:spcAft>
                <a:spcPts val="0"/>
              </a:spcAft>
              <a:buClr>
                <a:schemeClr val="dk2"/>
              </a:buClr>
              <a:buSzPts val="1500"/>
              <a:buFont typeface="Arial"/>
              <a:buNone/>
            </a:pPr>
            <a:endParaRPr sz="1500">
              <a:solidFill>
                <a:schemeClr val="dk1"/>
              </a:solidFill>
            </a:endParaRPr>
          </a:p>
          <a:p>
            <a:pPr marL="457200" lvl="0" indent="-323850" algn="l" rtl="0">
              <a:lnSpc>
                <a:spcPct val="146666"/>
              </a:lnSpc>
              <a:spcBef>
                <a:spcPts val="500"/>
              </a:spcBef>
              <a:spcAft>
                <a:spcPts val="0"/>
              </a:spcAft>
              <a:buClr>
                <a:schemeClr val="dk1"/>
              </a:buClr>
              <a:buSzPts val="1500"/>
              <a:buChar char="•"/>
            </a:pPr>
            <a:r>
              <a:rPr lang="en-US" sz="1500">
                <a:solidFill>
                  <a:schemeClr val="dk1"/>
                </a:solidFill>
              </a:rPr>
              <a:t>Equivalent costs (which we assume are worth it)</a:t>
            </a:r>
            <a:endParaRPr sz="1700" b="0" i="0" u="none" strike="noStrike" cap="none">
              <a:solidFill>
                <a:schemeClr val="dk1"/>
              </a:solidFill>
              <a:latin typeface="Arial"/>
              <a:ea typeface="Arial"/>
              <a:cs typeface="Arial"/>
              <a:sym typeface="Arial"/>
            </a:endParaRPr>
          </a:p>
        </p:txBody>
      </p:sp>
      <p:pic>
        <p:nvPicPr>
          <p:cNvPr id="465" name="Google Shape;465;p16" descr="Dinheiro voando - ícones de negócios e finanças grátis"/>
          <p:cNvPicPr preferRelativeResize="0"/>
          <p:nvPr/>
        </p:nvPicPr>
        <p:blipFill rotWithShape="1">
          <a:blip r:embed="rId5">
            <a:alphaModFix/>
          </a:blip>
          <a:srcRect/>
          <a:stretch/>
        </p:blipFill>
        <p:spPr>
          <a:xfrm>
            <a:off x="11664465" y="5450681"/>
            <a:ext cx="351690" cy="35169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p17"/>
          <p:cNvSpPr txBox="1"/>
          <p:nvPr/>
        </p:nvSpPr>
        <p:spPr>
          <a:xfrm>
            <a:off x="6172200" y="2540728"/>
            <a:ext cx="5120640" cy="3474720"/>
          </a:xfrm>
          <a:prstGeom prst="rect">
            <a:avLst/>
          </a:prstGeom>
          <a:noFill/>
          <a:ln>
            <a:noFill/>
          </a:ln>
        </p:spPr>
        <p:txBody>
          <a:bodyPr spcFirstLastPara="1" wrap="square" lIns="91425" tIns="45700" rIns="91425" bIns="45700" anchor="t" anchorCtr="0">
            <a:normAutofit/>
          </a:bodyPr>
          <a:lstStyle/>
          <a:p>
            <a:pPr marL="0" marR="0" lvl="0" indent="0" algn="l" rtl="0">
              <a:lnSpc>
                <a:spcPct val="122222"/>
              </a:lnSpc>
              <a:spcBef>
                <a:spcPts val="0"/>
              </a:spcBef>
              <a:spcAft>
                <a:spcPts val="0"/>
              </a:spcAft>
              <a:buNone/>
            </a:pPr>
            <a:r>
              <a:rPr lang="en-US" sz="1800" b="1" i="0" u="none" strike="noStrike" cap="none">
                <a:solidFill>
                  <a:schemeClr val="dk1"/>
                </a:solidFill>
              </a:rPr>
              <a:t>Meta-analysis</a:t>
            </a:r>
            <a:endParaRPr sz="1400" b="1" i="0" u="none" strike="noStrike" cap="none">
              <a:solidFill>
                <a:srgbClr val="000000"/>
              </a:solidFil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Literature average values</a:t>
            </a:r>
            <a:endParaRPr sz="1400" b="0" i="0" u="none" strike="noStrike" cap="none">
              <a:solidFill>
                <a:srgbClr val="000000"/>
              </a:solidFill>
              <a:latin typeface="Arial"/>
              <a:ea typeface="Arial"/>
              <a:cs typeface="Arial"/>
              <a:sym typeface="Aria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Fixed by context variables</a:t>
            </a:r>
            <a:endParaRPr sz="1800" b="0" i="0" u="none" strike="noStrike" cap="none">
              <a:solidFill>
                <a:schemeClr val="dk1"/>
              </a:solidFill>
              <a:latin typeface="Arial"/>
              <a:ea typeface="Arial"/>
              <a:cs typeface="Arial"/>
              <a:sym typeface="Arial"/>
            </a:endParaRPr>
          </a:p>
          <a:p>
            <a:pPr marL="914400" marR="0" lvl="1" indent="-342900" algn="l" rtl="0">
              <a:lnSpc>
                <a:spcPct val="122222"/>
              </a:lnSpc>
              <a:spcBef>
                <a:spcPts val="1000"/>
              </a:spcBef>
              <a:spcAft>
                <a:spcPts val="0"/>
              </a:spcAft>
              <a:buClr>
                <a:schemeClr val="dk1"/>
              </a:buClr>
              <a:buSzPts val="1800"/>
              <a:buChar char="○"/>
            </a:pPr>
            <a:r>
              <a:rPr lang="en-US" sz="1800">
                <a:solidFill>
                  <a:schemeClr val="dk1"/>
                </a:solidFill>
              </a:rPr>
              <a:t>GDP per capita; Population density; Species richness, etc.</a:t>
            </a:r>
            <a:endParaRPr sz="1800">
              <a:solidFill>
                <a:schemeClr val="dk1"/>
              </a:solidFill>
            </a:endParaRPr>
          </a:p>
        </p:txBody>
      </p:sp>
      <p:sp>
        <p:nvSpPr>
          <p:cNvPr id="471" name="Google Shape;471;p17"/>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b="1">
                <a:latin typeface="Arial"/>
                <a:ea typeface="Arial"/>
                <a:cs typeface="Arial"/>
                <a:sym typeface="Arial"/>
              </a:rPr>
              <a:t>Benefit Transfer</a:t>
            </a:r>
            <a:endParaRPr/>
          </a:p>
        </p:txBody>
      </p:sp>
      <p:pic>
        <p:nvPicPr>
          <p:cNvPr id="472" name="Google Shape;472;p17"/>
          <p:cNvPicPr preferRelativeResize="0"/>
          <p:nvPr/>
        </p:nvPicPr>
        <p:blipFill rotWithShape="1">
          <a:blip r:embed="rId3">
            <a:alphaModFix/>
          </a:blip>
          <a:srcRect/>
          <a:stretch/>
        </p:blipFill>
        <p:spPr>
          <a:xfrm>
            <a:off x="889697" y="2540728"/>
            <a:ext cx="5017646" cy="3474720"/>
          </a:xfrm>
          <a:prstGeom prst="rect">
            <a:avLst/>
          </a:prstGeom>
          <a:noFill/>
          <a:ln>
            <a:noFill/>
          </a:ln>
        </p:spPr>
      </p:pic>
      <p:pic>
        <p:nvPicPr>
          <p:cNvPr id="473" name="Google Shape;473;p17"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076784E-2533-91FA-5456-1E49AE730C1E}"/>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5B3BD0A1-347E-8457-3C2A-B4B0DFA9ECC3}"/>
              </a:ext>
            </a:extLst>
          </p:cNvPr>
          <p:cNvSpPr>
            <a:spLocks noGrp="1"/>
          </p:cNvSpPr>
          <p:nvPr>
            <p:ph type="body" idx="1"/>
          </p:nvPr>
        </p:nvSpPr>
        <p:spPr/>
        <p:txBody>
          <a:bodyPr/>
          <a:lstStyle/>
          <a:p>
            <a:endParaRPr lang="pt-BR"/>
          </a:p>
        </p:txBody>
      </p:sp>
      <p:sp>
        <p:nvSpPr>
          <p:cNvPr id="4" name="Espaço Reservado para Texto 3">
            <a:extLst>
              <a:ext uri="{FF2B5EF4-FFF2-40B4-BE49-F238E27FC236}">
                <a16:creationId xmlns:a16="http://schemas.microsoft.com/office/drawing/2014/main" id="{DD82B590-2882-27F5-1685-61CDDBE48029}"/>
              </a:ext>
            </a:extLst>
          </p:cNvPr>
          <p:cNvSpPr>
            <a:spLocks noGrp="1"/>
          </p:cNvSpPr>
          <p:nvPr>
            <p:ph type="body" idx="2"/>
          </p:nvPr>
        </p:nvSpPr>
        <p:spPr/>
        <p:txBody>
          <a:bodyPr/>
          <a:lstStyle/>
          <a:p>
            <a:endParaRPr lang="pt-B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Suplemento 4">
                <a:extLst>
                  <a:ext uri="{FF2B5EF4-FFF2-40B4-BE49-F238E27FC236}">
                    <a16:creationId xmlns:a16="http://schemas.microsoft.com/office/drawing/2014/main" id="{FBC68994-E5E4-4B70-8E2F-F37F70A92B4D}"/>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Suplemento 4">
                <a:extLst>
                  <a:ext uri="{FF2B5EF4-FFF2-40B4-BE49-F238E27FC236}">
                    <a16:creationId xmlns:a16="http://schemas.microsoft.com/office/drawing/2014/main" id="{FBC68994-E5E4-4B70-8E2F-F37F70A92B4D}"/>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
        <p:nvSpPr>
          <p:cNvPr id="7" name="CaixaDeTexto 6">
            <a:extLst>
              <a:ext uri="{FF2B5EF4-FFF2-40B4-BE49-F238E27FC236}">
                <a16:creationId xmlns:a16="http://schemas.microsoft.com/office/drawing/2014/main" id="{C638F8AD-6DE5-1523-74AC-6A03AE69327C}"/>
              </a:ext>
            </a:extLst>
          </p:cNvPr>
          <p:cNvSpPr txBox="1"/>
          <p:nvPr/>
        </p:nvSpPr>
        <p:spPr>
          <a:xfrm>
            <a:off x="2059900" y="6091355"/>
            <a:ext cx="6093500" cy="523220"/>
          </a:xfrm>
          <a:prstGeom prst="rect">
            <a:avLst/>
          </a:prstGeom>
          <a:noFill/>
        </p:spPr>
        <p:txBody>
          <a:bodyPr wrap="square">
            <a:spAutoFit/>
          </a:bodyPr>
          <a:lstStyle/>
          <a:p>
            <a:r>
              <a:rPr lang="en-US" dirty="0"/>
              <a:t>What is the most common type of gold mining in your country?</a:t>
            </a:r>
            <a:endParaRPr lang="pt-BR" dirty="0"/>
          </a:p>
          <a:p>
            <a:pPr>
              <a:buNone/>
            </a:pPr>
            <a:endParaRPr lang="es-ES" dirty="0"/>
          </a:p>
        </p:txBody>
      </p:sp>
    </p:spTree>
    <p:extLst>
      <p:ext uri="{BB962C8B-B14F-4D97-AF65-F5344CB8AC3E}">
        <p14:creationId xmlns:p14="http://schemas.microsoft.com/office/powerpoint/2010/main" val="28419981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1F9AC25-3E86-7A43-9C04-01550FB29FEF}"/>
              </a:ext>
            </a:extLst>
          </p:cNvPr>
          <p:cNvSpPr>
            <a:spLocks noGrp="1"/>
          </p:cNvSpPr>
          <p:nvPr>
            <p:ph type="title"/>
          </p:nvPr>
        </p:nvSpPr>
        <p:spPr/>
        <p:txBody>
          <a:bodyPr/>
          <a:lstStyle/>
          <a:p>
            <a:endParaRPr lang="pt-BR"/>
          </a:p>
        </p:txBody>
      </p:sp>
      <p:sp>
        <p:nvSpPr>
          <p:cNvPr id="3" name="Espaço Reservado para Texto 2">
            <a:extLst>
              <a:ext uri="{FF2B5EF4-FFF2-40B4-BE49-F238E27FC236}">
                <a16:creationId xmlns:a16="http://schemas.microsoft.com/office/drawing/2014/main" id="{2C0A5BB8-757D-D4AA-6CE3-79983AB59CD4}"/>
              </a:ext>
            </a:extLst>
          </p:cNvPr>
          <p:cNvSpPr>
            <a:spLocks noGrp="1"/>
          </p:cNvSpPr>
          <p:nvPr>
            <p:ph type="body" idx="1"/>
          </p:nvPr>
        </p:nvSpPr>
        <p:spPr/>
        <p:txBody>
          <a:bodyPr/>
          <a:lstStyle/>
          <a:p>
            <a:endParaRPr lang="pt-BR"/>
          </a:p>
        </p:txBody>
      </p:sp>
      <p:sp>
        <p:nvSpPr>
          <p:cNvPr id="4" name="Espaço Reservado para Texto 3">
            <a:extLst>
              <a:ext uri="{FF2B5EF4-FFF2-40B4-BE49-F238E27FC236}">
                <a16:creationId xmlns:a16="http://schemas.microsoft.com/office/drawing/2014/main" id="{76A9BF2A-C7F5-E24E-BB76-3231C4034B82}"/>
              </a:ext>
            </a:extLst>
          </p:cNvPr>
          <p:cNvSpPr>
            <a:spLocks noGrp="1"/>
          </p:cNvSpPr>
          <p:nvPr>
            <p:ph type="body" idx="2"/>
          </p:nvPr>
        </p:nvSpPr>
        <p:spPr/>
        <p:txBody>
          <a:bodyPr/>
          <a:lstStyle/>
          <a:p>
            <a:endParaRPr lang="pt-BR"/>
          </a:p>
        </p:txBody>
      </p:sp>
      <p:sp>
        <p:nvSpPr>
          <p:cNvPr id="10" name="CaixaDeTexto 9">
            <a:extLst>
              <a:ext uri="{FF2B5EF4-FFF2-40B4-BE49-F238E27FC236}">
                <a16:creationId xmlns:a16="http://schemas.microsoft.com/office/drawing/2014/main" id="{EBFBF198-CD45-8D71-5017-D731920A7C8E}"/>
              </a:ext>
            </a:extLst>
          </p:cNvPr>
          <p:cNvSpPr txBox="1"/>
          <p:nvPr/>
        </p:nvSpPr>
        <p:spPr>
          <a:xfrm>
            <a:off x="2059900" y="6137522"/>
            <a:ext cx="6093500" cy="523220"/>
          </a:xfrm>
          <a:prstGeom prst="rect">
            <a:avLst/>
          </a:prstGeom>
          <a:noFill/>
        </p:spPr>
        <p:txBody>
          <a:bodyPr wrap="square">
            <a:spAutoFit/>
          </a:bodyPr>
          <a:lstStyle/>
          <a:p>
            <a:r>
              <a:rPr lang="en-US" dirty="0"/>
              <a:t>In general, what substance is most commonly used to extract gold in your country?</a:t>
            </a:r>
            <a:endParaRPr lang="pt-BR"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11" name="Suplemento 10">
                <a:extLst>
                  <a:ext uri="{FF2B5EF4-FFF2-40B4-BE49-F238E27FC236}">
                    <a16:creationId xmlns:a16="http://schemas.microsoft.com/office/drawing/2014/main" id="{A689C572-ED69-3199-C257-4D8CC33DD384}"/>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11" name="Suplemento 10">
                <a:extLst>
                  <a:ext uri="{FF2B5EF4-FFF2-40B4-BE49-F238E27FC236}">
                    <a16:creationId xmlns:a16="http://schemas.microsoft.com/office/drawing/2014/main" id="{A689C572-ED69-3199-C257-4D8CC33DD384}"/>
                  </a:ext>
                </a:extLst>
              </p:cNvPr>
              <p:cNvPicPr>
                <a:picLocks noGrp="1" noRot="1" noChangeAspect="1" noMove="1" noResize="1" noEditPoints="1" noAdjustHandles="1" noChangeArrowheads="1" noChangeShapeType="1"/>
              </p:cNvPicPr>
              <p:nvPr/>
            </p:nvPicPr>
            <p:blipFill>
              <a:blip r:embed="rId3"/>
              <a:stretch>
                <a:fillRect/>
              </a:stretch>
            </p:blipFill>
            <p:spPr>
              <a:xfrm>
                <a:off x="1809750" y="1019174"/>
                <a:ext cx="8572500" cy="4819650"/>
              </a:xfrm>
              <a:prstGeom prst="rect">
                <a:avLst/>
              </a:prstGeom>
            </p:spPr>
          </p:pic>
        </mc:Fallback>
      </mc:AlternateContent>
    </p:spTree>
    <p:extLst>
      <p:ext uri="{BB962C8B-B14F-4D97-AF65-F5344CB8AC3E}">
        <p14:creationId xmlns:p14="http://schemas.microsoft.com/office/powerpoint/2010/main" val="16771511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22"/>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t>Methodology</a:t>
            </a:r>
            <a:endParaRPr/>
          </a:p>
        </p:txBody>
      </p:sp>
      <p:sp>
        <p:nvSpPr>
          <p:cNvPr id="487" name="Google Shape;487;p22"/>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An Overview</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23"/>
          <p:cNvSpPr txBox="1">
            <a:spLocks noGrp="1"/>
          </p:cNvSpPr>
          <p:nvPr>
            <p:ph type="title"/>
          </p:nvPr>
        </p:nvSpPr>
        <p:spPr>
          <a:xfrm>
            <a:off x="411480" y="987552"/>
            <a:ext cx="4485861" cy="1088136"/>
          </a:xfrm>
          <a:prstGeom prst="rect">
            <a:avLst/>
          </a:prstGeom>
          <a:noFill/>
          <a:ln>
            <a:noFill/>
          </a:ln>
        </p:spPr>
        <p:txBody>
          <a:bodyPr spcFirstLastPara="1" wrap="square" lIns="91425" tIns="45700" rIns="91425" bIns="45700" anchor="b" anchorCtr="0">
            <a:normAutofit/>
          </a:bodyPr>
          <a:lstStyle/>
          <a:p>
            <a:pPr marL="0" lvl="0" indent="0" algn="l" rtl="0">
              <a:lnSpc>
                <a:spcPct val="94117"/>
              </a:lnSpc>
              <a:spcBef>
                <a:spcPts val="0"/>
              </a:spcBef>
              <a:spcAft>
                <a:spcPts val="0"/>
              </a:spcAft>
              <a:buClr>
                <a:schemeClr val="dk1"/>
              </a:buClr>
              <a:buSzPts val="3400"/>
              <a:buFont typeface="Arial"/>
              <a:buNone/>
            </a:pPr>
            <a:r>
              <a:rPr lang="en-US" sz="3400" b="1"/>
              <a:t>Methodology</a:t>
            </a:r>
            <a:endParaRPr/>
          </a:p>
        </p:txBody>
      </p:sp>
      <p:sp>
        <p:nvSpPr>
          <p:cNvPr id="493" name="Google Shape;493;p23"/>
          <p:cNvSpPr txBox="1"/>
          <p:nvPr/>
        </p:nvSpPr>
        <p:spPr>
          <a:xfrm>
            <a:off x="411479" y="2688336"/>
            <a:ext cx="4498848" cy="3584448"/>
          </a:xfrm>
          <a:prstGeom prst="rect">
            <a:avLst/>
          </a:prstGeom>
          <a:noFill/>
          <a:ln>
            <a:noFill/>
          </a:ln>
        </p:spPr>
        <p:txBody>
          <a:bodyPr spcFirstLastPara="1" wrap="square" lIns="91425" tIns="45700" rIns="91425" bIns="45700" anchor="t" anchorCtr="0">
            <a:normAutofit/>
          </a:bodyPr>
          <a:lstStyle/>
          <a:p>
            <a:pPr marL="457200" marR="0" lvl="0" indent="0" algn="l" rtl="0">
              <a:lnSpc>
                <a:spcPct val="90000"/>
              </a:lnSpc>
              <a:spcBef>
                <a:spcPts val="0"/>
              </a:spcBef>
              <a:spcAft>
                <a:spcPts val="0"/>
              </a:spcAft>
              <a:buNone/>
            </a:pPr>
            <a:r>
              <a:rPr lang="en-US" sz="1800" b="1" i="0" u="none" strike="noStrike" cap="none">
                <a:solidFill>
                  <a:schemeClr val="dk1"/>
                </a:solidFill>
                <a:latin typeface="Arial"/>
                <a:ea typeface="Arial"/>
                <a:cs typeface="Arial"/>
                <a:sym typeface="Arial"/>
              </a:rPr>
              <a:t>Types of impact</a:t>
            </a:r>
            <a:endParaRPr sz="1400" b="0" i="0" u="none" strike="noStrike" cap="none">
              <a:solidFill>
                <a:srgbClr val="000000"/>
              </a:solidFill>
              <a:latin typeface="Arial"/>
              <a:ea typeface="Arial"/>
              <a:cs typeface="Arial"/>
              <a:sym typeface="Arial"/>
            </a:endParaRPr>
          </a:p>
          <a:p>
            <a:pPr marL="283450" marR="0" lvl="0" indent="-137159" algn="l" rtl="0">
              <a:lnSpc>
                <a:spcPct val="90000"/>
              </a:lnSpc>
              <a:spcBef>
                <a:spcPts val="1000"/>
              </a:spcBef>
              <a:spcAft>
                <a:spcPts val="0"/>
              </a:spcAft>
              <a:buClr>
                <a:schemeClr val="dk1"/>
              </a:buClr>
              <a:buSzPts val="1440"/>
              <a:buFont typeface="Arial"/>
              <a:buNone/>
            </a:pPr>
            <a:endParaRPr sz="1800" b="1" i="0" u="none" strike="noStrike" cap="none">
              <a:solidFill>
                <a:schemeClr val="dk1"/>
              </a:solidFill>
              <a:latin typeface="Arial"/>
              <a:ea typeface="Arial"/>
              <a:cs typeface="Arial"/>
              <a:sym typeface="Arial"/>
            </a:endParaRPr>
          </a:p>
          <a:p>
            <a:pPr marL="740650" marR="0" lvl="2" indent="-228600" algn="l" rtl="0">
              <a:lnSpc>
                <a:spcPct val="90000"/>
              </a:lnSpc>
              <a:spcBef>
                <a:spcPts val="10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Deforestation</a:t>
            </a:r>
            <a:endParaRPr sz="1400" b="0" i="0" u="none" strike="noStrike" cap="none">
              <a:solidFill>
                <a:srgbClr val="000000"/>
              </a:solidFill>
              <a:latin typeface="Arial"/>
              <a:ea typeface="Arial"/>
              <a:cs typeface="Arial"/>
              <a:sym typeface="Arial"/>
            </a:endParaRPr>
          </a:p>
          <a:p>
            <a:pPr marL="740650" marR="0" lvl="2" indent="-137158" algn="l" rtl="0">
              <a:lnSpc>
                <a:spcPct val="90000"/>
              </a:lnSpc>
              <a:spcBef>
                <a:spcPts val="1000"/>
              </a:spcBef>
              <a:spcAft>
                <a:spcPts val="0"/>
              </a:spcAft>
              <a:buClr>
                <a:schemeClr val="dk1"/>
              </a:buClr>
              <a:buSzPts val="1440"/>
              <a:buFont typeface="Arial"/>
              <a:buNone/>
            </a:pPr>
            <a:endParaRPr sz="1800" b="1" i="0" u="none" strike="noStrike" cap="none">
              <a:solidFill>
                <a:schemeClr val="dk1"/>
              </a:solidFill>
              <a:latin typeface="Arial"/>
              <a:ea typeface="Arial"/>
              <a:cs typeface="Arial"/>
              <a:sym typeface="Arial"/>
            </a:endParaRPr>
          </a:p>
          <a:p>
            <a:pPr marL="740650" marR="0" lvl="2" indent="-228600" algn="l" rtl="0">
              <a:lnSpc>
                <a:spcPct val="90000"/>
              </a:lnSpc>
              <a:spcBef>
                <a:spcPts val="10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Erosion and sedimentation</a:t>
            </a:r>
            <a:endParaRPr sz="1400" b="0" i="0" u="none" strike="noStrike" cap="none">
              <a:solidFill>
                <a:srgbClr val="000000"/>
              </a:solidFill>
              <a:latin typeface="Arial"/>
              <a:ea typeface="Arial"/>
              <a:cs typeface="Arial"/>
              <a:sym typeface="Arial"/>
            </a:endParaRPr>
          </a:p>
          <a:p>
            <a:pPr marL="740650" marR="0" lvl="2" indent="-137158" algn="l" rtl="0">
              <a:lnSpc>
                <a:spcPct val="90000"/>
              </a:lnSpc>
              <a:spcBef>
                <a:spcPts val="1000"/>
              </a:spcBef>
              <a:spcAft>
                <a:spcPts val="0"/>
              </a:spcAft>
              <a:buClr>
                <a:schemeClr val="dk1"/>
              </a:buClr>
              <a:buSzPts val="1440"/>
              <a:buFont typeface="Arial"/>
              <a:buNone/>
            </a:pPr>
            <a:endParaRPr sz="1800" b="1" i="0" u="none" strike="noStrike" cap="none">
              <a:solidFill>
                <a:schemeClr val="dk1"/>
              </a:solidFill>
              <a:latin typeface="Arial"/>
              <a:ea typeface="Arial"/>
              <a:cs typeface="Arial"/>
              <a:sym typeface="Arial"/>
            </a:endParaRPr>
          </a:p>
          <a:p>
            <a:pPr marL="740650" marR="0" lvl="2" indent="-228600" algn="l" rtl="0">
              <a:lnSpc>
                <a:spcPct val="90000"/>
              </a:lnSpc>
              <a:spcBef>
                <a:spcPts val="10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Mercury contamination</a:t>
            </a:r>
            <a:endParaRPr sz="1400" b="0" i="0" u="none" strike="noStrike" cap="none">
              <a:solidFill>
                <a:srgbClr val="000000"/>
              </a:solidFill>
              <a:latin typeface="Arial"/>
              <a:ea typeface="Arial"/>
              <a:cs typeface="Arial"/>
              <a:sym typeface="Arial"/>
            </a:endParaRPr>
          </a:p>
        </p:txBody>
      </p:sp>
      <p:pic>
        <p:nvPicPr>
          <p:cNvPr id="494" name="Google Shape;494;p23" descr="Resultado de imagem para garimpo ouro"/>
          <p:cNvPicPr preferRelativeResize="0"/>
          <p:nvPr/>
        </p:nvPicPr>
        <p:blipFill rotWithShape="1">
          <a:blip r:embed="rId3">
            <a:alphaModFix/>
          </a:blip>
          <a:srcRect l="16930" r="18076" b="1"/>
          <a:stretch/>
        </p:blipFill>
        <p:spPr>
          <a:xfrm>
            <a:off x="5308052" y="10"/>
            <a:ext cx="6883948" cy="6857990"/>
          </a:xfrm>
          <a:custGeom>
            <a:avLst/>
            <a:gdLst/>
            <a:ahLst/>
            <a:cxnLst/>
            <a:rect l="l" t="t" r="r" b="b"/>
            <a:pathLst>
              <a:path w="6883948" h="6858000" extrusionOk="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solidFill>
            <a:srgbClr val="FFFFFF"/>
          </a:solidFill>
          <a:ln>
            <a:noFill/>
          </a:ln>
          <a:effectLst>
            <a:outerShdw blurRad="50800" dist="38100" dir="10800000" algn="r" rotWithShape="0">
              <a:srgbClr val="D8D8D8">
                <a:alpha val="29411"/>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24"/>
          <p:cNvSpPr txBox="1">
            <a:spLocks noGrp="1"/>
          </p:cNvSpPr>
          <p:nvPr>
            <p:ph type="title"/>
          </p:nvPr>
        </p:nvSpPr>
        <p:spPr>
          <a:xfrm>
            <a:off x="5015135" y="5932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Impact Components </a:t>
            </a:r>
            <a:endParaRPr/>
          </a:p>
        </p:txBody>
      </p:sp>
      <p:pic>
        <p:nvPicPr>
          <p:cNvPr id="500" name="Google Shape;500;p24" descr="Saberes Regionais Amazônicos: do Garimpo de Ouro no Rio Madeira (RO) às  Possibilidades de Inter-relação em Aulas de Química"/>
          <p:cNvPicPr preferRelativeResize="0"/>
          <p:nvPr/>
        </p:nvPicPr>
        <p:blipFill rotWithShape="1">
          <a:blip r:embed="rId3">
            <a:alphaModFix/>
          </a:blip>
          <a:srcRect/>
          <a:stretch/>
        </p:blipFill>
        <p:spPr>
          <a:xfrm>
            <a:off x="8768569" y="2886099"/>
            <a:ext cx="2424292" cy="1491872"/>
          </a:xfrm>
          <a:prstGeom prst="rect">
            <a:avLst/>
          </a:prstGeom>
          <a:noFill/>
          <a:ln>
            <a:noFill/>
          </a:ln>
        </p:spPr>
      </p:pic>
      <p:pic>
        <p:nvPicPr>
          <p:cNvPr id="501" name="Google Shape;501;p24" descr="Desmatamento na Amazônia avança 20% entre agosto de 2018 e abril de 2019 -  Jornal O Globo"/>
          <p:cNvPicPr preferRelativeResize="0"/>
          <p:nvPr/>
        </p:nvPicPr>
        <p:blipFill rotWithShape="1">
          <a:blip r:embed="rId4">
            <a:alphaModFix/>
          </a:blip>
          <a:srcRect/>
          <a:stretch/>
        </p:blipFill>
        <p:spPr>
          <a:xfrm>
            <a:off x="2757864" y="2886099"/>
            <a:ext cx="2350586" cy="1458297"/>
          </a:xfrm>
          <a:prstGeom prst="rect">
            <a:avLst/>
          </a:prstGeom>
          <a:noFill/>
          <a:ln>
            <a:noFill/>
          </a:ln>
        </p:spPr>
      </p:pic>
      <p:pic>
        <p:nvPicPr>
          <p:cNvPr id="502" name="Google Shape;502;p24"/>
          <p:cNvPicPr preferRelativeResize="0"/>
          <p:nvPr/>
        </p:nvPicPr>
        <p:blipFill rotWithShape="1">
          <a:blip r:embed="rId5">
            <a:alphaModFix/>
          </a:blip>
          <a:srcRect/>
          <a:stretch/>
        </p:blipFill>
        <p:spPr>
          <a:xfrm>
            <a:off x="5842125" y="2907493"/>
            <a:ext cx="2222361" cy="1481575"/>
          </a:xfrm>
          <a:prstGeom prst="rect">
            <a:avLst/>
          </a:prstGeom>
          <a:noFill/>
          <a:ln>
            <a:noFill/>
          </a:ln>
        </p:spPr>
      </p:pic>
      <p:sp>
        <p:nvSpPr>
          <p:cNvPr id="503" name="Google Shape;503;p24"/>
          <p:cNvSpPr/>
          <p:nvPr/>
        </p:nvSpPr>
        <p:spPr>
          <a:xfrm>
            <a:off x="2998485" y="1961965"/>
            <a:ext cx="1784412" cy="68713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Deforestation</a:t>
            </a:r>
            <a:endParaRPr sz="1400" b="0" i="0" u="none" strike="noStrike" cap="none">
              <a:solidFill>
                <a:srgbClr val="000000"/>
              </a:solidFill>
              <a:latin typeface="Arial"/>
              <a:ea typeface="Arial"/>
              <a:cs typeface="Arial"/>
              <a:sym typeface="Arial"/>
            </a:endParaRPr>
          </a:p>
        </p:txBody>
      </p:sp>
      <p:sp>
        <p:nvSpPr>
          <p:cNvPr id="504" name="Google Shape;504;p24"/>
          <p:cNvSpPr/>
          <p:nvPr/>
        </p:nvSpPr>
        <p:spPr>
          <a:xfrm>
            <a:off x="6044823" y="1973061"/>
            <a:ext cx="1784412" cy="676039"/>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Erosion</a:t>
            </a:r>
            <a:endParaRPr sz="1400" b="0" i="0" u="none" strike="noStrike" cap="none">
              <a:solidFill>
                <a:srgbClr val="000000"/>
              </a:solidFill>
              <a:latin typeface="Arial"/>
              <a:ea typeface="Arial"/>
              <a:cs typeface="Arial"/>
              <a:sym typeface="Arial"/>
            </a:endParaRPr>
          </a:p>
        </p:txBody>
      </p:sp>
      <p:sp>
        <p:nvSpPr>
          <p:cNvPr id="505" name="Google Shape;505;p24"/>
          <p:cNvSpPr/>
          <p:nvPr/>
        </p:nvSpPr>
        <p:spPr>
          <a:xfrm>
            <a:off x="9051899" y="1954445"/>
            <a:ext cx="1784412" cy="69465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Mercury contamination</a:t>
            </a:r>
            <a:endParaRPr sz="1400" b="0" i="0" u="none" strike="noStrike" cap="none">
              <a:solidFill>
                <a:srgbClr val="000000"/>
              </a:solidFill>
              <a:latin typeface="Arial"/>
              <a:ea typeface="Arial"/>
              <a:cs typeface="Arial"/>
              <a:sym typeface="Arial"/>
            </a:endParaRPr>
          </a:p>
        </p:txBody>
      </p:sp>
      <p:sp>
        <p:nvSpPr>
          <p:cNvPr id="506" name="Google Shape;506;p24"/>
          <p:cNvSpPr/>
          <p:nvPr/>
        </p:nvSpPr>
        <p:spPr>
          <a:xfrm>
            <a:off x="269370" y="3277338"/>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Biophysical Impacts</a:t>
            </a:r>
            <a:endParaRPr sz="1800" b="0" i="0" u="none" strike="noStrike" cap="none">
              <a:solidFill>
                <a:schemeClr val="dk1"/>
              </a:solidFill>
              <a:latin typeface="Arial"/>
              <a:ea typeface="Arial"/>
              <a:cs typeface="Arial"/>
              <a:sym typeface="Arial"/>
            </a:endParaRPr>
          </a:p>
        </p:txBody>
      </p:sp>
      <p:sp>
        <p:nvSpPr>
          <p:cNvPr id="507" name="Google Shape;507;p24"/>
          <p:cNvSpPr/>
          <p:nvPr/>
        </p:nvSpPr>
        <p:spPr>
          <a:xfrm rot="-5400000">
            <a:off x="2188320" y="351333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pic>
        <p:nvPicPr>
          <p:cNvPr id="512" name="Google Shape;512;p25" descr="Saberes Regionais Amazônicos: do Garimpo de Ouro no Rio Madeira (RO) às  Possibilidades de Inter-relação em Aulas de Química"/>
          <p:cNvPicPr preferRelativeResize="0"/>
          <p:nvPr/>
        </p:nvPicPr>
        <p:blipFill rotWithShape="1">
          <a:blip r:embed="rId3">
            <a:alphaModFix/>
          </a:blip>
          <a:srcRect/>
          <a:stretch/>
        </p:blipFill>
        <p:spPr>
          <a:xfrm>
            <a:off x="8768569" y="2886099"/>
            <a:ext cx="2424292" cy="1491872"/>
          </a:xfrm>
          <a:prstGeom prst="rect">
            <a:avLst/>
          </a:prstGeom>
          <a:noFill/>
          <a:ln>
            <a:noFill/>
          </a:ln>
        </p:spPr>
      </p:pic>
      <p:pic>
        <p:nvPicPr>
          <p:cNvPr id="513" name="Google Shape;513;p25" descr="Desmatamento na Amazônia avança 20% entre agosto de 2018 e abril de 2019 -  Jornal O Globo"/>
          <p:cNvPicPr preferRelativeResize="0"/>
          <p:nvPr/>
        </p:nvPicPr>
        <p:blipFill rotWithShape="1">
          <a:blip r:embed="rId4">
            <a:alphaModFix/>
          </a:blip>
          <a:srcRect/>
          <a:stretch/>
        </p:blipFill>
        <p:spPr>
          <a:xfrm>
            <a:off x="2757864" y="2886099"/>
            <a:ext cx="2350586" cy="1458297"/>
          </a:xfrm>
          <a:prstGeom prst="rect">
            <a:avLst/>
          </a:prstGeom>
          <a:noFill/>
          <a:ln>
            <a:noFill/>
          </a:ln>
        </p:spPr>
      </p:pic>
      <p:pic>
        <p:nvPicPr>
          <p:cNvPr id="514" name="Google Shape;514;p25"/>
          <p:cNvPicPr preferRelativeResize="0"/>
          <p:nvPr/>
        </p:nvPicPr>
        <p:blipFill rotWithShape="1">
          <a:blip r:embed="rId5">
            <a:alphaModFix/>
          </a:blip>
          <a:srcRect/>
          <a:stretch/>
        </p:blipFill>
        <p:spPr>
          <a:xfrm>
            <a:off x="5842125" y="2907493"/>
            <a:ext cx="2222361" cy="1481575"/>
          </a:xfrm>
          <a:prstGeom prst="rect">
            <a:avLst/>
          </a:prstGeom>
          <a:noFill/>
          <a:ln>
            <a:noFill/>
          </a:ln>
        </p:spPr>
      </p:pic>
      <p:sp>
        <p:nvSpPr>
          <p:cNvPr id="515" name="Google Shape;515;p25"/>
          <p:cNvSpPr/>
          <p:nvPr/>
        </p:nvSpPr>
        <p:spPr>
          <a:xfrm>
            <a:off x="2998485" y="1961965"/>
            <a:ext cx="1784412" cy="68713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Deforestation</a:t>
            </a:r>
            <a:endParaRPr sz="1400" b="0" i="0" u="none" strike="noStrike" cap="none">
              <a:solidFill>
                <a:srgbClr val="000000"/>
              </a:solidFill>
              <a:latin typeface="Arial"/>
              <a:ea typeface="Arial"/>
              <a:cs typeface="Arial"/>
              <a:sym typeface="Arial"/>
            </a:endParaRPr>
          </a:p>
        </p:txBody>
      </p:sp>
      <p:sp>
        <p:nvSpPr>
          <p:cNvPr id="516" name="Google Shape;516;p25"/>
          <p:cNvSpPr/>
          <p:nvPr/>
        </p:nvSpPr>
        <p:spPr>
          <a:xfrm>
            <a:off x="6044823" y="1973061"/>
            <a:ext cx="1784412" cy="676039"/>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Erosion</a:t>
            </a:r>
            <a:endParaRPr sz="1400" b="0" i="0" u="none" strike="noStrike" cap="none">
              <a:solidFill>
                <a:srgbClr val="000000"/>
              </a:solidFill>
              <a:latin typeface="Arial"/>
              <a:ea typeface="Arial"/>
              <a:cs typeface="Arial"/>
              <a:sym typeface="Arial"/>
            </a:endParaRPr>
          </a:p>
        </p:txBody>
      </p:sp>
      <p:sp>
        <p:nvSpPr>
          <p:cNvPr id="517" name="Google Shape;517;p25"/>
          <p:cNvSpPr/>
          <p:nvPr/>
        </p:nvSpPr>
        <p:spPr>
          <a:xfrm>
            <a:off x="9051899" y="1954445"/>
            <a:ext cx="1784412" cy="694655"/>
          </a:xfrm>
          <a:prstGeom prst="roundRect">
            <a:avLst>
              <a:gd name="adj" fmla="val 16667"/>
            </a:avLst>
          </a:prstGeom>
          <a:solidFill>
            <a:schemeClr val="accent5"/>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Arial"/>
                <a:ea typeface="Arial"/>
                <a:cs typeface="Arial"/>
                <a:sym typeface="Arial"/>
              </a:rPr>
              <a:t>Mercury Contamination</a:t>
            </a:r>
            <a:endParaRPr sz="1400" b="0" i="0" u="none" strike="noStrike" cap="none">
              <a:solidFill>
                <a:srgbClr val="000000"/>
              </a:solidFill>
              <a:latin typeface="Arial"/>
              <a:ea typeface="Arial"/>
              <a:cs typeface="Arial"/>
              <a:sym typeface="Arial"/>
            </a:endParaRPr>
          </a:p>
        </p:txBody>
      </p:sp>
      <p:sp>
        <p:nvSpPr>
          <p:cNvPr id="518" name="Google Shape;518;p25"/>
          <p:cNvSpPr/>
          <p:nvPr/>
        </p:nvSpPr>
        <p:spPr>
          <a:xfrm>
            <a:off x="269370" y="3277338"/>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Biophysical Impacts</a:t>
            </a:r>
            <a:endParaRPr sz="1800" b="0" i="0" u="none" strike="noStrike" cap="none">
              <a:solidFill>
                <a:schemeClr val="dk1"/>
              </a:solidFill>
              <a:latin typeface="Arial"/>
              <a:ea typeface="Arial"/>
              <a:cs typeface="Arial"/>
              <a:sym typeface="Arial"/>
            </a:endParaRPr>
          </a:p>
        </p:txBody>
      </p:sp>
      <p:sp>
        <p:nvSpPr>
          <p:cNvPr id="519" name="Google Shape;519;p25"/>
          <p:cNvSpPr/>
          <p:nvPr/>
        </p:nvSpPr>
        <p:spPr>
          <a:xfrm>
            <a:off x="3728621" y="458087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0" name="Google Shape;520;p25"/>
          <p:cNvSpPr/>
          <p:nvPr/>
        </p:nvSpPr>
        <p:spPr>
          <a:xfrm>
            <a:off x="6787192" y="4647461"/>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1" name="Google Shape;521;p25"/>
          <p:cNvSpPr/>
          <p:nvPr/>
        </p:nvSpPr>
        <p:spPr>
          <a:xfrm>
            <a:off x="9845763" y="4647461"/>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2" name="Google Shape;522;p25"/>
          <p:cNvSpPr/>
          <p:nvPr/>
        </p:nvSpPr>
        <p:spPr>
          <a:xfrm>
            <a:off x="269370" y="5505156"/>
            <a:ext cx="1784412" cy="753124"/>
          </a:xfrm>
          <a:prstGeom prst="roundRect">
            <a:avLst>
              <a:gd name="adj" fmla="val 16667"/>
            </a:avLst>
          </a:prstGeom>
          <a:solidFill>
            <a:schemeClr val="lt1"/>
          </a:solidFill>
          <a:ln w="1270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Arial"/>
                <a:ea typeface="Arial"/>
                <a:cs typeface="Arial"/>
                <a:sym typeface="Arial"/>
              </a:rPr>
              <a:t>Social Consequences</a:t>
            </a:r>
            <a:endParaRPr sz="1800" b="0" i="0" u="none" strike="noStrike" cap="none">
              <a:solidFill>
                <a:schemeClr val="dk1"/>
              </a:solidFill>
              <a:latin typeface="Arial"/>
              <a:ea typeface="Arial"/>
              <a:cs typeface="Arial"/>
              <a:sym typeface="Arial"/>
            </a:endParaRPr>
          </a:p>
        </p:txBody>
      </p:sp>
      <p:sp>
        <p:nvSpPr>
          <p:cNvPr id="523" name="Google Shape;523;p25"/>
          <p:cNvSpPr/>
          <p:nvPr/>
        </p:nvSpPr>
        <p:spPr>
          <a:xfrm rot="-5400000">
            <a:off x="2188320" y="3513338"/>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24" name="Google Shape;524;p25"/>
          <p:cNvSpPr/>
          <p:nvPr/>
        </p:nvSpPr>
        <p:spPr>
          <a:xfrm rot="-5400000">
            <a:off x="2210922" y="5748553"/>
            <a:ext cx="435006" cy="266330"/>
          </a:xfrm>
          <a:prstGeom prst="downArrow">
            <a:avLst>
              <a:gd name="adj1" fmla="val 50000"/>
              <a:gd name="adj2" fmla="val 50000"/>
            </a:avLst>
          </a:prstGeom>
          <a:solidFill>
            <a:schemeClr val="accent4"/>
          </a:solidFill>
          <a:ln w="12700" cap="flat" cmpd="sng">
            <a:solidFill>
              <a:srgbClr val="5F89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525" name="Google Shape;525;p25" descr="AP: Rio Araguari registra mais uma grande mortandade de peixes - Correio da  Amazônia"/>
          <p:cNvPicPr preferRelativeResize="0"/>
          <p:nvPr/>
        </p:nvPicPr>
        <p:blipFill rotWithShape="1">
          <a:blip r:embed="rId6">
            <a:alphaModFix/>
          </a:blip>
          <a:srcRect/>
          <a:stretch/>
        </p:blipFill>
        <p:spPr>
          <a:xfrm>
            <a:off x="5842125" y="5029201"/>
            <a:ext cx="2222361" cy="1458297"/>
          </a:xfrm>
          <a:prstGeom prst="rect">
            <a:avLst/>
          </a:prstGeom>
          <a:noFill/>
          <a:ln>
            <a:noFill/>
          </a:ln>
        </p:spPr>
      </p:pic>
      <p:sp>
        <p:nvSpPr>
          <p:cNvPr id="526" name="Google Shape;526;p25" descr="Globo Amazônia - Veja as últimas notícias e proteste contra queimadas e  desmatamento - NOTÍCIAS - Especialistas preveem seca prolongada no norte da  Amazônia"/>
          <p:cNvSpPr/>
          <p:nvPr/>
        </p:nvSpPr>
        <p:spPr>
          <a:xfrm>
            <a:off x="5943600" y="3276600"/>
            <a:ext cx="304800" cy="30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527" name="Google Shape;527;p25" descr="AMAZONAS ATUAL - Cai produção de açaí e aumenta a de erva-mate em 2014,  mostra IBGE"/>
          <p:cNvPicPr preferRelativeResize="0"/>
          <p:nvPr/>
        </p:nvPicPr>
        <p:blipFill rotWithShape="1">
          <a:blip r:embed="rId7">
            <a:alphaModFix/>
          </a:blip>
          <a:srcRect/>
          <a:stretch/>
        </p:blipFill>
        <p:spPr>
          <a:xfrm>
            <a:off x="2757864" y="5005924"/>
            <a:ext cx="2350586" cy="1481574"/>
          </a:xfrm>
          <a:prstGeom prst="rect">
            <a:avLst/>
          </a:prstGeom>
          <a:noFill/>
          <a:ln>
            <a:noFill/>
          </a:ln>
        </p:spPr>
      </p:pic>
      <p:pic>
        <p:nvPicPr>
          <p:cNvPr id="528" name="Google Shape;528;p25" descr="Kamimura Tomoko (16) in 1973. Born on June 13, 1956, she was officially diagnosed with congenital Minamata disease in November 1962. "/>
          <p:cNvPicPr preferRelativeResize="0"/>
          <p:nvPr/>
        </p:nvPicPr>
        <p:blipFill rotWithShape="1">
          <a:blip r:embed="rId8">
            <a:alphaModFix/>
          </a:blip>
          <a:srcRect/>
          <a:stretch/>
        </p:blipFill>
        <p:spPr>
          <a:xfrm>
            <a:off x="8768569" y="5026908"/>
            <a:ext cx="2424292" cy="1491872"/>
          </a:xfrm>
          <a:prstGeom prst="rect">
            <a:avLst/>
          </a:prstGeom>
          <a:noFill/>
          <a:ln>
            <a:noFill/>
          </a:ln>
        </p:spPr>
      </p:pic>
      <p:sp>
        <p:nvSpPr>
          <p:cNvPr id="529" name="Google Shape;529;p25"/>
          <p:cNvSpPr txBox="1">
            <a:spLocks noGrp="1"/>
          </p:cNvSpPr>
          <p:nvPr>
            <p:ph type="title"/>
          </p:nvPr>
        </p:nvSpPr>
        <p:spPr>
          <a:xfrm>
            <a:off x="5015135" y="5932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Impact Components </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4"/>
          <p:cNvSpPr txBox="1">
            <a:spLocks noGrp="1"/>
          </p:cNvSpPr>
          <p:nvPr>
            <p:ph type="title"/>
          </p:nvPr>
        </p:nvSpPr>
        <p:spPr>
          <a:xfrm>
            <a:off x="838199" y="852900"/>
            <a:ext cx="11183912"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Welcome to the Phase 2 Webinar Series – Rules</a:t>
            </a:r>
            <a:endParaRPr/>
          </a:p>
        </p:txBody>
      </p:sp>
      <p:sp>
        <p:nvSpPr>
          <p:cNvPr id="226" name="Google Shape;226;p4"/>
          <p:cNvSpPr txBox="1">
            <a:spLocks noGrp="1"/>
          </p:cNvSpPr>
          <p:nvPr>
            <p:ph type="body" idx="1"/>
          </p:nvPr>
        </p:nvSpPr>
        <p:spPr>
          <a:xfrm>
            <a:off x="1167245" y="2162651"/>
            <a:ext cx="9857509" cy="3474720"/>
          </a:xfrm>
          <a:prstGeom prst="rect">
            <a:avLst/>
          </a:prstGeom>
          <a:noFill/>
          <a:ln>
            <a:noFill/>
          </a:ln>
        </p:spPr>
        <p:txBody>
          <a:bodyPr spcFirstLastPara="1" wrap="square" lIns="91425" tIns="45700" rIns="91425" bIns="45700" anchor="t" anchorCtr="0">
            <a:noAutofit/>
          </a:bodyPr>
          <a:lstStyle/>
          <a:p>
            <a:pPr marL="283450" lvl="0" indent="-283450" algn="l" rtl="0">
              <a:lnSpc>
                <a:spcPct val="122222"/>
              </a:lnSpc>
              <a:spcBef>
                <a:spcPts val="0"/>
              </a:spcBef>
              <a:spcAft>
                <a:spcPts val="0"/>
              </a:spcAft>
              <a:buClr>
                <a:schemeClr val="dk1"/>
              </a:buClr>
              <a:buSzPts val="1440"/>
              <a:buFont typeface="Arial"/>
              <a:buChar char="•"/>
            </a:pPr>
            <a:r>
              <a:rPr lang="en-US"/>
              <a:t>While we will have a few presentations, this session is designed to be interactive and engaging.</a:t>
            </a:r>
            <a:br>
              <a:rPr lang="en-US"/>
            </a:br>
            <a:r>
              <a:rPr lang="en-US"/>
              <a:t>We’ll use a variety of approaches, including:</a:t>
            </a:r>
            <a:endParaRPr/>
          </a:p>
          <a:p>
            <a:pPr marL="685766" lvl="1" indent="-283450" algn="l" rtl="0">
              <a:lnSpc>
                <a:spcPct val="137500"/>
              </a:lnSpc>
              <a:spcBef>
                <a:spcPts val="1000"/>
              </a:spcBef>
              <a:spcAft>
                <a:spcPts val="0"/>
              </a:spcAft>
              <a:buSzPts val="1600"/>
              <a:buFont typeface="Arial"/>
              <a:buChar char="•"/>
            </a:pPr>
            <a:r>
              <a:rPr lang="en-US" b="1"/>
              <a:t>Group dynamics</a:t>
            </a:r>
            <a:r>
              <a:rPr lang="en-US"/>
              <a:t> to encourage participation and exchange</a:t>
            </a:r>
            <a:endParaRPr/>
          </a:p>
          <a:p>
            <a:pPr marL="685766" lvl="1" indent="-283450" algn="l" rtl="0">
              <a:lnSpc>
                <a:spcPct val="137500"/>
              </a:lnSpc>
              <a:spcBef>
                <a:spcPts val="1000"/>
              </a:spcBef>
              <a:spcAft>
                <a:spcPts val="0"/>
              </a:spcAft>
              <a:buSzPts val="1600"/>
              <a:buFont typeface="Arial"/>
              <a:buChar char="•"/>
            </a:pPr>
            <a:r>
              <a:rPr lang="en-US" b="1"/>
              <a:t>Hands-on exercises</a:t>
            </a:r>
            <a:r>
              <a:rPr lang="en-US"/>
              <a:t> to explore key concepts and tools</a:t>
            </a:r>
            <a:endParaRPr/>
          </a:p>
          <a:p>
            <a:pPr marL="685766" lvl="1" indent="-283450" algn="l" rtl="0">
              <a:lnSpc>
                <a:spcPct val="137500"/>
              </a:lnSpc>
              <a:spcBef>
                <a:spcPts val="1000"/>
              </a:spcBef>
              <a:spcAft>
                <a:spcPts val="0"/>
              </a:spcAft>
              <a:buSzPts val="1600"/>
              <a:buFont typeface="Arial"/>
              <a:buChar char="•"/>
            </a:pPr>
            <a:r>
              <a:rPr lang="en-US" b="1"/>
              <a:t>Open discussions</a:t>
            </a:r>
            <a:r>
              <a:rPr lang="en-US"/>
              <a:t> to share experiences and reflect together</a:t>
            </a:r>
            <a:endParaRPr/>
          </a:p>
          <a:p>
            <a:pPr marL="685766" lvl="1" indent="-283450" algn="l" rtl="0">
              <a:lnSpc>
                <a:spcPct val="137500"/>
              </a:lnSpc>
              <a:spcBef>
                <a:spcPts val="1000"/>
              </a:spcBef>
              <a:spcAft>
                <a:spcPts val="0"/>
              </a:spcAft>
              <a:buSzPts val="1600"/>
              <a:buFont typeface="Arial"/>
              <a:buChar char="•"/>
            </a:pPr>
            <a:r>
              <a:rPr lang="en-US" b="1"/>
              <a:t>Mentimeter</a:t>
            </a:r>
            <a:r>
              <a:rPr lang="en-US"/>
              <a:t> to capture your impressions and inputs in real time</a:t>
            </a:r>
            <a:endParaRPr b="1"/>
          </a:p>
          <a:p>
            <a:pPr marL="685766" lvl="1" indent="-181850" algn="l" rtl="0">
              <a:lnSpc>
                <a:spcPct val="137500"/>
              </a:lnSpc>
              <a:spcBef>
                <a:spcPts val="1000"/>
              </a:spcBef>
              <a:spcAft>
                <a:spcPts val="0"/>
              </a:spcAft>
              <a:buSzPts val="1600"/>
              <a:buNone/>
            </a:pPr>
            <a:endParaRPr/>
          </a:p>
          <a:p>
            <a:pPr marL="0" lvl="0" indent="0" algn="l" rtl="0">
              <a:lnSpc>
                <a:spcPct val="122222"/>
              </a:lnSpc>
              <a:spcBef>
                <a:spcPts val="1000"/>
              </a:spcBef>
              <a:spcAft>
                <a:spcPts val="0"/>
              </a:spcAft>
              <a:buClr>
                <a:schemeClr val="dk1"/>
              </a:buClr>
              <a:buSzPts val="1440"/>
              <a:buFont typeface="Arial"/>
              <a:buNone/>
            </a:pPr>
            <a:endParaRPr/>
          </a:p>
        </p:txBody>
      </p:sp>
      <p:pic>
        <p:nvPicPr>
          <p:cNvPr id="227" name="Google Shape;227;p4"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26"/>
          <p:cNvSpPr txBox="1">
            <a:spLocks noGrp="1"/>
          </p:cNvSpPr>
          <p:nvPr>
            <p:ph type="title"/>
          </p:nvPr>
        </p:nvSpPr>
        <p:spPr>
          <a:xfrm>
            <a:off x="1755641" y="710968"/>
            <a:ext cx="91353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t>Methodology: Gold Extraction Productivity</a:t>
            </a:r>
            <a:endParaRPr b="1"/>
          </a:p>
        </p:txBody>
      </p:sp>
      <p:sp>
        <p:nvSpPr>
          <p:cNvPr id="535" name="Google Shape;535;p26"/>
          <p:cNvSpPr txBox="1"/>
          <p:nvPr/>
        </p:nvSpPr>
        <p:spPr>
          <a:xfrm>
            <a:off x="1057151" y="2218048"/>
            <a:ext cx="4782458" cy="4120080"/>
          </a:xfrm>
          <a:prstGeom prst="rect">
            <a:avLst/>
          </a:prstGeom>
          <a:noFill/>
          <a:ln>
            <a:noFill/>
          </a:ln>
        </p:spPr>
        <p:txBody>
          <a:bodyPr spcFirstLastPara="1" wrap="square" lIns="91425" tIns="45700" rIns="91425" bIns="45700" anchor="t" anchorCtr="0">
            <a:normAutofit lnSpcReduction="10000"/>
          </a:bodyPr>
          <a:lstStyle/>
          <a:p>
            <a:pPr marL="0" marR="0" lvl="0" indent="0" algn="l" rtl="0">
              <a:lnSpc>
                <a:spcPct val="100000"/>
              </a:lnSpc>
              <a:spcBef>
                <a:spcPts val="0"/>
              </a:spcBef>
              <a:spcAft>
                <a:spcPts val="0"/>
              </a:spcAft>
              <a:buClr>
                <a:schemeClr val="dk1"/>
              </a:buClr>
              <a:buSzPts val="1760"/>
              <a:buFont typeface="Arial"/>
              <a:buNone/>
            </a:pPr>
            <a:r>
              <a:rPr lang="en-US" sz="2200" b="0" i="0" u="none" strike="noStrike" cap="none">
                <a:solidFill>
                  <a:schemeClr val="dk1"/>
                </a:solidFill>
                <a:latin typeface="Arial"/>
                <a:ea typeface="Arial"/>
                <a:cs typeface="Arial"/>
                <a:sym typeface="Arial"/>
              </a:rPr>
              <a:t>	Methodology: Productivity</a:t>
            </a: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760"/>
              <a:buFont typeface="Arial"/>
              <a:buNone/>
            </a:pPr>
            <a:endParaRPr sz="2200" b="0" i="0" u="none" strike="noStrike" cap="none">
              <a:solidFill>
                <a:schemeClr val="dk1"/>
              </a:solidFill>
              <a:latin typeface="Arial"/>
              <a:ea typeface="Arial"/>
              <a:cs typeface="Arial"/>
              <a:sym typeface="Arial"/>
            </a:endParaRPr>
          </a:p>
          <a:p>
            <a:pPr marL="283450" marR="0" lvl="0" indent="-192010" algn="l" rtl="0">
              <a:lnSpc>
                <a:spcPct val="122222"/>
              </a:lnSpc>
              <a:spcBef>
                <a:spcPts val="10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1000"/>
              </a:spcBef>
              <a:spcAft>
                <a:spcPts val="0"/>
              </a:spcAft>
              <a:buClr>
                <a:schemeClr val="dk1"/>
              </a:buClr>
              <a:buSzPts val="1440"/>
              <a:buFont typeface="Arial"/>
              <a:buChar char="•"/>
            </a:pPr>
            <a:r>
              <a:rPr lang="en-US" sz="1800" b="0" i="0" u="none" strike="noStrike" cap="none">
                <a:solidFill>
                  <a:schemeClr val="dk1"/>
                </a:solidFill>
                <a:latin typeface="Arial"/>
                <a:ea typeface="Arial"/>
                <a:cs typeface="Arial"/>
                <a:sym typeface="Arial"/>
              </a:rPr>
              <a:t>Literature and interviews with miners.</a:t>
            </a:r>
            <a:endParaRPr sz="1800" b="0" i="0" u="none" strike="noStrike" cap="none">
              <a:solidFill>
                <a:schemeClr val="dk1"/>
              </a:solidFill>
              <a:latin typeface="Arial"/>
              <a:ea typeface="Arial"/>
              <a:cs typeface="Arial"/>
              <a:sym typeface="Arial"/>
            </a:endParaRPr>
          </a:p>
        </p:txBody>
      </p:sp>
      <p:sp>
        <p:nvSpPr>
          <p:cNvPr id="536" name="Google Shape;536;p26"/>
          <p:cNvSpPr/>
          <p:nvPr/>
        </p:nvSpPr>
        <p:spPr>
          <a:xfrm>
            <a:off x="1575317" y="311899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Mining Area (ha)</a:t>
            </a:r>
            <a:endParaRPr sz="1200" b="0" i="0" u="none" strike="noStrike" cap="none">
              <a:solidFill>
                <a:schemeClr val="lt1"/>
              </a:solidFill>
              <a:latin typeface="Arial"/>
              <a:ea typeface="Arial"/>
              <a:cs typeface="Arial"/>
              <a:sym typeface="Arial"/>
            </a:endParaRPr>
          </a:p>
        </p:txBody>
      </p:sp>
      <p:sp>
        <p:nvSpPr>
          <p:cNvPr id="537" name="Google Shape;537;p26"/>
          <p:cNvSpPr/>
          <p:nvPr/>
        </p:nvSpPr>
        <p:spPr>
          <a:xfrm>
            <a:off x="3842500" y="3118996"/>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Gold Production (kg)</a:t>
            </a:r>
            <a:endParaRPr sz="1400" b="0" i="0" u="none" strike="noStrike" cap="none">
              <a:solidFill>
                <a:srgbClr val="000000"/>
              </a:solidFill>
              <a:latin typeface="Arial"/>
              <a:ea typeface="Arial"/>
              <a:cs typeface="Arial"/>
              <a:sym typeface="Arial"/>
            </a:endParaRPr>
          </a:p>
        </p:txBody>
      </p:sp>
      <p:sp>
        <p:nvSpPr>
          <p:cNvPr id="538" name="Google Shape;538;p26"/>
          <p:cNvSpPr/>
          <p:nvPr/>
        </p:nvSpPr>
        <p:spPr>
          <a:xfrm>
            <a:off x="2785178" y="3265479"/>
            <a:ext cx="1028191" cy="177554"/>
          </a:xfrm>
          <a:prstGeom prst="leftRightArrow">
            <a:avLst>
              <a:gd name="adj1" fmla="val 50000"/>
              <a:gd name="adj2" fmla="val 50000"/>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539" name="Google Shape;539;p26"/>
          <p:cNvSpPr/>
          <p:nvPr/>
        </p:nvSpPr>
        <p:spPr>
          <a:xfrm>
            <a:off x="1575317" y="4508990"/>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Deforestation, soil loss</a:t>
            </a:r>
            <a:endParaRPr sz="1200" b="0" i="0" u="none" strike="noStrike" cap="none">
              <a:solidFill>
                <a:schemeClr val="lt1"/>
              </a:solidFill>
              <a:latin typeface="Arial"/>
              <a:ea typeface="Arial"/>
              <a:cs typeface="Arial"/>
              <a:sym typeface="Arial"/>
            </a:endParaRPr>
          </a:p>
        </p:txBody>
      </p:sp>
      <p:sp>
        <p:nvSpPr>
          <p:cNvPr id="540" name="Google Shape;540;p26"/>
          <p:cNvSpPr/>
          <p:nvPr/>
        </p:nvSpPr>
        <p:spPr>
          <a:xfrm>
            <a:off x="3842500" y="4508990"/>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Mercury Contamination</a:t>
            </a:r>
            <a:endParaRPr sz="1200" b="0" i="0" u="none" strike="noStrike" cap="none">
              <a:solidFill>
                <a:schemeClr val="lt1"/>
              </a:solidFill>
              <a:latin typeface="Arial"/>
              <a:ea typeface="Arial"/>
              <a:cs typeface="Arial"/>
              <a:sym typeface="Arial"/>
            </a:endParaRPr>
          </a:p>
        </p:txBody>
      </p:sp>
      <p:sp>
        <p:nvSpPr>
          <p:cNvPr id="541" name="Google Shape;541;p26"/>
          <p:cNvSpPr/>
          <p:nvPr/>
        </p:nvSpPr>
        <p:spPr>
          <a:xfrm>
            <a:off x="1575317" y="3813993"/>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Pit Depth</a:t>
            </a:r>
            <a:endParaRPr sz="1200" b="0" i="0" u="none" strike="noStrike" cap="none">
              <a:solidFill>
                <a:schemeClr val="lt1"/>
              </a:solidFill>
              <a:latin typeface="Arial"/>
              <a:ea typeface="Arial"/>
              <a:cs typeface="Arial"/>
              <a:sym typeface="Arial"/>
            </a:endParaRPr>
          </a:p>
        </p:txBody>
      </p:sp>
      <p:sp>
        <p:nvSpPr>
          <p:cNvPr id="542" name="Google Shape;542;p26"/>
          <p:cNvSpPr/>
          <p:nvPr/>
        </p:nvSpPr>
        <p:spPr>
          <a:xfrm>
            <a:off x="3842500" y="3807652"/>
            <a:ext cx="128368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Mercury Use (kg)</a:t>
            </a:r>
            <a:endParaRPr sz="1200" b="0" i="0" u="none" strike="noStrike" cap="none">
              <a:solidFill>
                <a:schemeClr val="lt1"/>
              </a:solidFill>
              <a:latin typeface="Arial"/>
              <a:ea typeface="Arial"/>
              <a:cs typeface="Arial"/>
              <a:sym typeface="Arial"/>
            </a:endParaRPr>
          </a:p>
        </p:txBody>
      </p:sp>
      <p:cxnSp>
        <p:nvCxnSpPr>
          <p:cNvPr id="543" name="Google Shape;543;p26"/>
          <p:cNvCxnSpPr>
            <a:stCxn id="536" idx="2"/>
            <a:endCxn id="541" idx="0"/>
          </p:cNvCxnSpPr>
          <p:nvPr/>
        </p:nvCxnSpPr>
        <p:spPr>
          <a:xfrm>
            <a:off x="2165682" y="3642779"/>
            <a:ext cx="0" cy="171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4" name="Google Shape;544;p26"/>
          <p:cNvCxnSpPr>
            <a:stCxn id="541" idx="2"/>
            <a:endCxn id="539" idx="0"/>
          </p:cNvCxnSpPr>
          <p:nvPr/>
        </p:nvCxnSpPr>
        <p:spPr>
          <a:xfrm>
            <a:off x="2165682" y="4337776"/>
            <a:ext cx="0" cy="1713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5" name="Google Shape;545;p26"/>
          <p:cNvCxnSpPr>
            <a:stCxn id="537" idx="2"/>
            <a:endCxn id="542" idx="0"/>
          </p:cNvCxnSpPr>
          <p:nvPr/>
        </p:nvCxnSpPr>
        <p:spPr>
          <a:xfrm>
            <a:off x="4484341" y="3642779"/>
            <a:ext cx="0" cy="165000"/>
          </a:xfrm>
          <a:prstGeom prst="straightConnector1">
            <a:avLst/>
          </a:prstGeom>
          <a:noFill/>
          <a:ln w="9525" cap="flat" cmpd="sng">
            <a:solidFill>
              <a:schemeClr val="accent1"/>
            </a:solidFill>
            <a:prstDash val="solid"/>
            <a:miter lim="800000"/>
            <a:headEnd type="none" w="sm" len="sm"/>
            <a:tailEnd type="triangle" w="med" len="med"/>
          </a:ln>
        </p:spPr>
      </p:cxnSp>
      <p:cxnSp>
        <p:nvCxnSpPr>
          <p:cNvPr id="546" name="Google Shape;546;p26"/>
          <p:cNvCxnSpPr>
            <a:stCxn id="542" idx="2"/>
            <a:endCxn id="540" idx="0"/>
          </p:cNvCxnSpPr>
          <p:nvPr/>
        </p:nvCxnSpPr>
        <p:spPr>
          <a:xfrm>
            <a:off x="4484341" y="4331435"/>
            <a:ext cx="0" cy="177600"/>
          </a:xfrm>
          <a:prstGeom prst="straightConnector1">
            <a:avLst/>
          </a:prstGeom>
          <a:noFill/>
          <a:ln w="9525" cap="flat" cmpd="sng">
            <a:solidFill>
              <a:schemeClr val="accent1"/>
            </a:solidFill>
            <a:prstDash val="solid"/>
            <a:miter lim="800000"/>
            <a:headEnd type="none" w="sm" len="sm"/>
            <a:tailEnd type="triangle" w="med" len="med"/>
          </a:ln>
        </p:spPr>
      </p:cxnSp>
      <p:pic>
        <p:nvPicPr>
          <p:cNvPr id="547" name="Google Shape;547;p26" descr="Resultado de imagem para garimpo ouro"/>
          <p:cNvPicPr preferRelativeResize="0"/>
          <p:nvPr/>
        </p:nvPicPr>
        <p:blipFill rotWithShape="1">
          <a:blip r:embed="rId3">
            <a:alphaModFix/>
          </a:blip>
          <a:srcRect l="28906" r="13342"/>
          <a:stretch/>
        </p:blipFill>
        <p:spPr>
          <a:xfrm>
            <a:off x="6227788" y="1747611"/>
            <a:ext cx="4211342" cy="4120081"/>
          </a:xfrm>
          <a:prstGeom prst="rect">
            <a:avLst/>
          </a:prstGeom>
          <a:solidFill>
            <a:srgbClr val="ECECEC"/>
          </a:solidFill>
          <a:ln w="88900" cap="sq" cmpd="sng">
            <a:solidFill>
              <a:srgbClr val="FFFFFF"/>
            </a:solidFill>
            <a:prstDash val="solid"/>
            <a:miter lim="800000"/>
            <a:headEnd type="none" w="sm" len="sm"/>
            <a:tailEnd type="none" w="sm" len="sm"/>
          </a:ln>
          <a:effectLst>
            <a:outerShdw blurRad="55000" dist="18000" dir="5400000" algn="tl" rotWithShape="0">
              <a:srgbClr val="000000">
                <a:alpha val="40000"/>
              </a:srgbClr>
            </a:outerShdw>
          </a:effectLst>
        </p:spPr>
      </p:pic>
      <p:pic>
        <p:nvPicPr>
          <p:cNvPr id="548" name="Google Shape;548;p26" descr="Picture 6"/>
          <p:cNvPicPr preferRelativeResize="0"/>
          <p:nvPr/>
        </p:nvPicPr>
        <p:blipFill rotWithShape="1">
          <a:blip r:embed="rId4">
            <a:alphaModFix amt="30231"/>
          </a:blip>
          <a:srcRect/>
          <a:stretch/>
        </p:blipFill>
        <p:spPr>
          <a:xfrm>
            <a:off x="10748594" y="5487470"/>
            <a:ext cx="1117440" cy="1117441"/>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pic>
        <p:nvPicPr>
          <p:cNvPr id="553" name="Google Shape;553;p27" descr="Retoño que crece en el tronco de un árbol"/>
          <p:cNvPicPr preferRelativeResize="0"/>
          <p:nvPr/>
        </p:nvPicPr>
        <p:blipFill rotWithShape="1">
          <a:blip r:embed="rId3">
            <a:alphaModFix amt="50000"/>
          </a:blip>
          <a:srcRect t="4706" b="12268"/>
          <a:stretch/>
        </p:blipFill>
        <p:spPr>
          <a:xfrm>
            <a:off x="2724895" y="610850"/>
            <a:ext cx="9347184" cy="5257799"/>
          </a:xfrm>
          <a:prstGeom prst="rect">
            <a:avLst/>
          </a:prstGeom>
          <a:noFill/>
          <a:ln>
            <a:noFill/>
          </a:ln>
        </p:spPr>
      </p:pic>
      <p:sp>
        <p:nvSpPr>
          <p:cNvPr id="554" name="Google Shape;554;p27"/>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110526"/>
              </a:lnSpc>
              <a:spcBef>
                <a:spcPts val="0"/>
              </a:spcBef>
              <a:spcAft>
                <a:spcPts val="0"/>
              </a:spcAft>
              <a:buClr>
                <a:schemeClr val="lt2"/>
              </a:buClr>
              <a:buSzPts val="3800"/>
              <a:buFont typeface="Arial"/>
              <a:buNone/>
            </a:pPr>
            <a:r>
              <a:rPr lang="en-US"/>
              <a:t>Deforestation Assessment</a:t>
            </a:r>
            <a:endParaRPr>
              <a:solidFill>
                <a:srgbClr val="FFFFFF"/>
              </a:solidFill>
            </a:endParaRPr>
          </a:p>
        </p:txBody>
      </p:sp>
      <p:sp>
        <p:nvSpPr>
          <p:cNvPr id="555" name="Google Shape;555;p27"/>
          <p:cNvSpPr txBox="1">
            <a:spLocks noGrp="1"/>
          </p:cNvSpPr>
          <p:nvPr>
            <p:ph type="body" idx="1"/>
          </p:nvPr>
        </p:nvSpPr>
        <p:spPr>
          <a:xfrm>
            <a:off x="1524000" y="4159404"/>
            <a:ext cx="9144000" cy="1098395"/>
          </a:xfrm>
          <a:prstGeom prst="rect">
            <a:avLst/>
          </a:prstGeom>
          <a:noFill/>
          <a:ln>
            <a:noFill/>
          </a:ln>
        </p:spPr>
        <p:txBody>
          <a:bodyPr spcFirstLastPara="1" wrap="square" lIns="91425" tIns="45700" rIns="91425" bIns="45700" anchor="t" anchorCtr="0">
            <a:normAutofit/>
          </a:bodyPr>
          <a:lstStyle/>
          <a:p>
            <a:pPr marL="0" lvl="0" indent="0" algn="ctr" rtl="0">
              <a:lnSpc>
                <a:spcPct val="125000"/>
              </a:lnSpc>
              <a:spcBef>
                <a:spcPts val="0"/>
              </a:spcBef>
              <a:spcAft>
                <a:spcPts val="0"/>
              </a:spcAft>
              <a:buClr>
                <a:schemeClr val="lt2"/>
              </a:buClr>
              <a:buSzPts val="1920"/>
              <a:buFont typeface="Arial"/>
              <a:buNone/>
            </a:pPr>
            <a:endParaRPr>
              <a:solidFill>
                <a:srgbClr val="FFFFFF"/>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p28"/>
          <p:cNvSpPr txBox="1">
            <a:spLocks noGrp="1"/>
          </p:cNvSpPr>
          <p:nvPr>
            <p:ph type="title"/>
          </p:nvPr>
        </p:nvSpPr>
        <p:spPr>
          <a:xfrm>
            <a:off x="838200" y="1151731"/>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Methodology: Deforestation</a:t>
            </a:r>
            <a:endParaRPr>
              <a:solidFill>
                <a:srgbClr val="2D3338"/>
              </a:solidFill>
            </a:endParaRPr>
          </a:p>
        </p:txBody>
      </p:sp>
      <p:sp>
        <p:nvSpPr>
          <p:cNvPr id="561" name="Google Shape;561;p28"/>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p>
            <a:pPr marL="283450" lvl="0" indent="-192010" algn="l" rtl="0">
              <a:lnSpc>
                <a:spcPct val="122222"/>
              </a:lnSpc>
              <a:spcBef>
                <a:spcPts val="0"/>
              </a:spcBef>
              <a:spcAft>
                <a:spcPts val="0"/>
              </a:spcAft>
              <a:buClr>
                <a:schemeClr val="dk1"/>
              </a:buClr>
              <a:buSzPts val="1440"/>
              <a:buFont typeface="Arial"/>
              <a:buNone/>
            </a:pPr>
            <a:endParaRPr/>
          </a:p>
          <a:p>
            <a:pPr marL="283450" lvl="0" indent="-192010" algn="l" rtl="0">
              <a:lnSpc>
                <a:spcPct val="122222"/>
              </a:lnSpc>
              <a:spcBef>
                <a:spcPts val="1000"/>
              </a:spcBef>
              <a:spcAft>
                <a:spcPts val="0"/>
              </a:spcAft>
              <a:buClr>
                <a:schemeClr val="dk1"/>
              </a:buClr>
              <a:buSzPts val="1440"/>
              <a:buFont typeface="Arial"/>
              <a:buNone/>
            </a:pPr>
            <a:endParaRPr/>
          </a:p>
        </p:txBody>
      </p:sp>
      <p:sp>
        <p:nvSpPr>
          <p:cNvPr id="562" name="Google Shape;562;p28"/>
          <p:cNvSpPr txBox="1"/>
          <p:nvPr/>
        </p:nvSpPr>
        <p:spPr>
          <a:xfrm>
            <a:off x="1180275" y="2361150"/>
            <a:ext cx="7620600" cy="4351200"/>
          </a:xfrm>
          <a:prstGeom prst="rect">
            <a:avLst/>
          </a:prstGeom>
          <a:noFill/>
          <a:ln>
            <a:noFill/>
          </a:ln>
        </p:spPr>
        <p:txBody>
          <a:bodyPr spcFirstLastPara="1" wrap="square" lIns="91425" tIns="45700" rIns="91425" bIns="45700" anchor="t" anchorCtr="0">
            <a:normAutofit/>
          </a:bodyPr>
          <a:lstStyle/>
          <a:p>
            <a:pPr marL="228600" marR="0" lvl="0" indent="-228600" algn="l" rtl="0">
              <a:lnSpc>
                <a:spcPct val="90000"/>
              </a:lnSpc>
              <a:spcBef>
                <a:spcPts val="0"/>
              </a:spcBef>
              <a:spcAft>
                <a:spcPts val="0"/>
              </a:spcAft>
              <a:buClr>
                <a:srgbClr val="2D3338"/>
              </a:buClr>
              <a:buSzPts val="2400"/>
              <a:buFont typeface="Arial"/>
              <a:buChar char="•"/>
            </a:pPr>
            <a:r>
              <a:rPr lang="en-US" sz="2400" b="0" i="0" u="none" strike="noStrike" cap="none">
                <a:solidFill>
                  <a:srgbClr val="2D3338"/>
                </a:solidFill>
                <a:latin typeface="Arial"/>
                <a:ea typeface="Arial"/>
                <a:cs typeface="Arial"/>
                <a:sym typeface="Arial"/>
              </a:rPr>
              <a:t>Restoration Costs</a:t>
            </a:r>
            <a:endParaRPr sz="2400" b="0" i="0" u="none" strike="noStrike" cap="none">
              <a:solidFill>
                <a:srgbClr val="2D3338"/>
              </a:solidFill>
              <a:latin typeface="Arial"/>
              <a:ea typeface="Arial"/>
              <a:cs typeface="Arial"/>
              <a:sym typeface="Arial"/>
            </a:endParaRPr>
          </a:p>
          <a:p>
            <a:pPr marL="1371600" marR="0" lvl="2" indent="-381000" algn="l" rtl="0">
              <a:lnSpc>
                <a:spcPct val="90000"/>
              </a:lnSpc>
              <a:spcBef>
                <a:spcPts val="0"/>
              </a:spcBef>
              <a:spcAft>
                <a:spcPts val="0"/>
              </a:spcAft>
              <a:buClr>
                <a:srgbClr val="2D3338"/>
              </a:buClr>
              <a:buSzPts val="2400"/>
              <a:buChar char="•"/>
            </a:pPr>
            <a:r>
              <a:rPr lang="en-US" sz="1800">
                <a:solidFill>
                  <a:srgbClr val="2D3338"/>
                </a:solidFill>
              </a:rPr>
              <a:t>Adjusted by distance to urban centers</a:t>
            </a:r>
            <a:endParaRPr sz="1800">
              <a:solidFill>
                <a:srgbClr val="2D3338"/>
              </a:solidFill>
            </a:endParaRPr>
          </a:p>
          <a:p>
            <a:pPr marL="1371600" marR="0" lvl="2" indent="-342900" algn="l" rtl="0">
              <a:lnSpc>
                <a:spcPct val="90000"/>
              </a:lnSpc>
              <a:spcBef>
                <a:spcPts val="0"/>
              </a:spcBef>
              <a:spcAft>
                <a:spcPts val="0"/>
              </a:spcAft>
              <a:buClr>
                <a:srgbClr val="2D3338"/>
              </a:buClr>
              <a:buSzPts val="1800"/>
              <a:buChar char="•"/>
            </a:pPr>
            <a:r>
              <a:rPr lang="en-US" sz="1800">
                <a:solidFill>
                  <a:srgbClr val="2D3338"/>
                </a:solidFill>
              </a:rPr>
              <a:t>80% of ES restored after 30 years</a:t>
            </a:r>
            <a:endParaRPr sz="1800">
              <a:solidFill>
                <a:srgbClr val="2D3338"/>
              </a:solidFill>
            </a:endParaRPr>
          </a:p>
          <a:p>
            <a:pPr marL="1371600" marR="0" lvl="0" indent="0" algn="l" rtl="0">
              <a:lnSpc>
                <a:spcPct val="90000"/>
              </a:lnSpc>
              <a:spcBef>
                <a:spcPts val="0"/>
              </a:spcBef>
              <a:spcAft>
                <a:spcPts val="0"/>
              </a:spcAft>
              <a:buNone/>
            </a:pPr>
            <a:endParaRPr sz="1800">
              <a:solidFill>
                <a:srgbClr val="2D3338"/>
              </a:solidFill>
            </a:endParaRPr>
          </a:p>
          <a:p>
            <a:pPr marL="228600" marR="0" lvl="0" indent="-228600" algn="l" rtl="0">
              <a:lnSpc>
                <a:spcPct val="90000"/>
              </a:lnSpc>
              <a:spcBef>
                <a:spcPts val="1000"/>
              </a:spcBef>
              <a:spcAft>
                <a:spcPts val="0"/>
              </a:spcAft>
              <a:buClr>
                <a:srgbClr val="2D3338"/>
              </a:buClr>
              <a:buSzPts val="2400"/>
              <a:buFont typeface="Arial"/>
              <a:buChar char="•"/>
            </a:pPr>
            <a:r>
              <a:rPr lang="en-US" sz="2400" b="0" i="0" u="none" strike="noStrike" cap="none">
                <a:solidFill>
                  <a:srgbClr val="2D3338"/>
                </a:solidFill>
                <a:latin typeface="Arial"/>
                <a:ea typeface="Arial"/>
                <a:cs typeface="Arial"/>
                <a:sym typeface="Arial"/>
              </a:rPr>
              <a:t>Opportunity Costs</a:t>
            </a:r>
            <a:endParaRPr sz="1400" b="0" i="0" u="none" strike="noStrike" cap="none">
              <a:solidFill>
                <a:srgbClr val="000000"/>
              </a:solidFill>
              <a:latin typeface="Arial"/>
              <a:ea typeface="Arial"/>
              <a:cs typeface="Arial"/>
              <a:sym typeface="Arial"/>
            </a:endParaRPr>
          </a:p>
          <a:p>
            <a:pPr marL="1143000" marR="0" lvl="2" indent="-228600" algn="l" rtl="0">
              <a:lnSpc>
                <a:spcPct val="90000"/>
              </a:lnSpc>
              <a:spcBef>
                <a:spcPts val="500"/>
              </a:spcBef>
              <a:spcAft>
                <a:spcPts val="0"/>
              </a:spcAft>
              <a:buClr>
                <a:srgbClr val="2D3338"/>
              </a:buClr>
              <a:buSzPts val="1600"/>
              <a:buFont typeface="Arial"/>
              <a:buChar char="•"/>
            </a:pPr>
            <a:r>
              <a:rPr lang="en-US" sz="1800">
                <a:solidFill>
                  <a:srgbClr val="2D3338"/>
                </a:solidFill>
              </a:rPr>
              <a:t>Meta-analysis (Siikamaki, 2015)</a:t>
            </a:r>
            <a:endParaRPr sz="1800">
              <a:solidFill>
                <a:srgbClr val="2D3338"/>
              </a:solidFill>
            </a:endParaRPr>
          </a:p>
          <a:p>
            <a:pPr marL="1143000" marR="0" lvl="2" indent="-228600" algn="l" rtl="0">
              <a:lnSpc>
                <a:spcPct val="90000"/>
              </a:lnSpc>
              <a:spcBef>
                <a:spcPts val="500"/>
              </a:spcBef>
              <a:spcAft>
                <a:spcPts val="0"/>
              </a:spcAft>
              <a:buClr>
                <a:srgbClr val="2D3338"/>
              </a:buClr>
              <a:buSzPts val="1800"/>
              <a:buFont typeface="Arial"/>
              <a:buChar char="•"/>
            </a:pPr>
            <a:r>
              <a:rPr lang="en-US" sz="1800">
                <a:solidFill>
                  <a:srgbClr val="2D3338"/>
                </a:solidFill>
              </a:rPr>
              <a:t>Provisioning services: timber and non-timber forest products</a:t>
            </a:r>
            <a:endParaRPr sz="1800">
              <a:solidFill>
                <a:srgbClr val="2D3338"/>
              </a:solidFill>
            </a:endParaRPr>
          </a:p>
          <a:p>
            <a:pPr marL="1143000" marR="0" lvl="2" indent="-228600" algn="l" rtl="0">
              <a:lnSpc>
                <a:spcPct val="90000"/>
              </a:lnSpc>
              <a:spcBef>
                <a:spcPts val="500"/>
              </a:spcBef>
              <a:spcAft>
                <a:spcPts val="0"/>
              </a:spcAft>
              <a:buClr>
                <a:srgbClr val="2D3338"/>
              </a:buClr>
              <a:buSzPts val="1800"/>
              <a:buFont typeface="Arial"/>
              <a:buChar char="•"/>
            </a:pPr>
            <a:r>
              <a:rPr lang="en-US" sz="1800">
                <a:solidFill>
                  <a:srgbClr val="2D3338"/>
                </a:solidFill>
              </a:rPr>
              <a:t>Climate regulation</a:t>
            </a:r>
            <a:endParaRPr sz="1800">
              <a:solidFill>
                <a:srgbClr val="2D3338"/>
              </a:solidFill>
            </a:endParaRPr>
          </a:p>
          <a:p>
            <a:pPr marL="1143000" marR="0" lvl="2" indent="-228600" algn="l" rtl="0">
              <a:lnSpc>
                <a:spcPct val="90000"/>
              </a:lnSpc>
              <a:spcBef>
                <a:spcPts val="500"/>
              </a:spcBef>
              <a:spcAft>
                <a:spcPts val="0"/>
              </a:spcAft>
              <a:buClr>
                <a:srgbClr val="2D3338"/>
              </a:buClr>
              <a:buSzPts val="1800"/>
              <a:buFont typeface="Arial"/>
              <a:buChar char="•"/>
            </a:pPr>
            <a:r>
              <a:rPr lang="en-US" sz="1800">
                <a:solidFill>
                  <a:srgbClr val="2D3338"/>
                </a:solidFill>
              </a:rPr>
              <a:t>Others: species habitats and water-related services</a:t>
            </a:r>
            <a:endParaRPr sz="1800">
              <a:solidFill>
                <a:srgbClr val="2D3338"/>
              </a:solidFill>
            </a:endParaRPr>
          </a:p>
        </p:txBody>
      </p:sp>
      <p:pic>
        <p:nvPicPr>
          <p:cNvPr id="563" name="Google Shape;563;p28"/>
          <p:cNvPicPr preferRelativeResize="0"/>
          <p:nvPr/>
        </p:nvPicPr>
        <p:blipFill rotWithShape="1">
          <a:blip r:embed="rId3">
            <a:alphaModFix/>
          </a:blip>
          <a:srcRect/>
          <a:stretch/>
        </p:blipFill>
        <p:spPr>
          <a:xfrm>
            <a:off x="9026156" y="0"/>
            <a:ext cx="3165844" cy="68580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p29"/>
          <p:cNvSpPr txBox="1">
            <a:spLocks noGrp="1"/>
          </p:cNvSpPr>
          <p:nvPr>
            <p:ph type="title"/>
          </p:nvPr>
        </p:nvSpPr>
        <p:spPr>
          <a:xfrm>
            <a:off x="838200" y="1242644"/>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Methodology: Deforestation</a:t>
            </a:r>
            <a:endParaRPr b="1">
              <a:solidFill>
                <a:srgbClr val="2D3338"/>
              </a:solidFill>
            </a:endParaRPr>
          </a:p>
        </p:txBody>
      </p:sp>
      <p:sp>
        <p:nvSpPr>
          <p:cNvPr id="569" name="Google Shape;569;p29"/>
          <p:cNvSpPr txBox="1">
            <a:spLocks noGrp="1"/>
          </p:cNvSpPr>
          <p:nvPr>
            <p:ph type="body" idx="1"/>
          </p:nvPr>
        </p:nvSpPr>
        <p:spPr>
          <a:xfrm>
            <a:off x="838200" y="2540728"/>
            <a:ext cx="7315200" cy="3474720"/>
          </a:xfrm>
          <a:prstGeom prst="rect">
            <a:avLst/>
          </a:prstGeom>
          <a:noFill/>
          <a:ln>
            <a:noFill/>
          </a:ln>
        </p:spPr>
        <p:txBody>
          <a:bodyPr spcFirstLastPara="1" wrap="square" lIns="91425" tIns="45700" rIns="91425" bIns="45700" anchor="t" anchorCtr="0">
            <a:noAutofit/>
          </a:bodyPr>
          <a:lstStyle/>
          <a:p>
            <a:pPr marL="685766" lvl="1" indent="-283450" algn="l" rtl="0">
              <a:lnSpc>
                <a:spcPct val="122222"/>
              </a:lnSpc>
              <a:spcBef>
                <a:spcPts val="0"/>
              </a:spcBef>
              <a:spcAft>
                <a:spcPts val="0"/>
              </a:spcAft>
              <a:buSzPts val="1800"/>
              <a:buChar char="–"/>
            </a:pPr>
            <a:r>
              <a:rPr lang="en-US" sz="1800">
                <a:solidFill>
                  <a:srgbClr val="2D3338"/>
                </a:solidFill>
              </a:rPr>
              <a:t>Meta-analysis (value transfer function)</a:t>
            </a:r>
            <a:endParaRPr sz="2000">
              <a:solidFill>
                <a:srgbClr val="2D3338"/>
              </a:solidFill>
            </a:endParaRPr>
          </a:p>
          <a:p>
            <a:pPr marL="283450" lvl="0" indent="-181850" algn="l" rtl="0">
              <a:lnSpc>
                <a:spcPct val="110000"/>
              </a:lnSpc>
              <a:spcBef>
                <a:spcPts val="1000"/>
              </a:spcBef>
              <a:spcAft>
                <a:spcPts val="0"/>
              </a:spcAft>
              <a:buClr>
                <a:schemeClr val="dk1"/>
              </a:buClr>
              <a:buSzPts val="1600"/>
              <a:buFont typeface="Arial"/>
              <a:buNone/>
            </a:pPr>
            <a:endParaRPr sz="2000">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r>
              <a:rPr lang="en-US" sz="1600">
                <a:solidFill>
                  <a:srgbClr val="2D3338"/>
                </a:solidFill>
              </a:rPr>
              <a:t>	</a:t>
            </a:r>
            <a:endParaRPr sz="2000">
              <a:solidFill>
                <a:srgbClr val="2D3338"/>
              </a:solidFill>
            </a:endParaRPr>
          </a:p>
        </p:txBody>
      </p:sp>
      <p:sp>
        <p:nvSpPr>
          <p:cNvPr id="570" name="Google Shape;570;p29"/>
          <p:cNvSpPr/>
          <p:nvPr/>
        </p:nvSpPr>
        <p:spPr>
          <a:xfrm>
            <a:off x="2556768" y="3541450"/>
            <a:ext cx="1353567" cy="822731"/>
          </a:xfrm>
          <a:prstGeom prst="roundRect">
            <a:avLst>
              <a:gd name="adj" fmla="val 16667"/>
            </a:avLst>
          </a:prstGeom>
          <a:solidFill>
            <a:srgbClr val="444D54"/>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Ecosystem Service Values</a:t>
            </a:r>
            <a:endParaRPr sz="1200" b="0" i="0" u="none" strike="noStrike" cap="none">
              <a:solidFill>
                <a:schemeClr val="lt1"/>
              </a:solidFill>
              <a:latin typeface="Arial"/>
              <a:ea typeface="Arial"/>
              <a:cs typeface="Arial"/>
              <a:sym typeface="Arial"/>
            </a:endParaRPr>
          </a:p>
        </p:txBody>
      </p:sp>
      <p:sp>
        <p:nvSpPr>
          <p:cNvPr id="571" name="Google Shape;571;p29"/>
          <p:cNvSpPr/>
          <p:nvPr/>
        </p:nvSpPr>
        <p:spPr>
          <a:xfrm>
            <a:off x="5672461" y="355180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Per Capita Income</a:t>
            </a:r>
            <a:endParaRPr sz="1200" b="0" i="0" u="none" strike="noStrike" cap="none">
              <a:solidFill>
                <a:schemeClr val="lt1"/>
              </a:solidFill>
              <a:latin typeface="Arial"/>
              <a:ea typeface="Arial"/>
              <a:cs typeface="Arial"/>
              <a:sym typeface="Arial"/>
            </a:endParaRPr>
          </a:p>
        </p:txBody>
      </p:sp>
      <p:sp>
        <p:nvSpPr>
          <p:cNvPr id="572" name="Google Shape;572;p29"/>
          <p:cNvSpPr/>
          <p:nvPr/>
        </p:nvSpPr>
        <p:spPr>
          <a:xfrm>
            <a:off x="4205519" y="3551806"/>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Population Density</a:t>
            </a:r>
            <a:endParaRPr sz="1200" b="0" i="0" u="none" strike="noStrike" cap="none">
              <a:solidFill>
                <a:schemeClr val="lt1"/>
              </a:solidFill>
              <a:latin typeface="Arial"/>
              <a:ea typeface="Arial"/>
              <a:cs typeface="Arial"/>
              <a:sym typeface="Arial"/>
            </a:endParaRPr>
          </a:p>
        </p:txBody>
      </p:sp>
      <p:sp>
        <p:nvSpPr>
          <p:cNvPr id="573" name="Google Shape;573;p29"/>
          <p:cNvSpPr/>
          <p:nvPr/>
        </p:nvSpPr>
        <p:spPr>
          <a:xfrm>
            <a:off x="7148374" y="3562164"/>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Species Richness</a:t>
            </a:r>
            <a:endParaRPr sz="1200" b="0" i="0" u="none" strike="noStrike" cap="none">
              <a:solidFill>
                <a:schemeClr val="lt1"/>
              </a:solidFill>
              <a:latin typeface="Arial"/>
              <a:ea typeface="Arial"/>
              <a:cs typeface="Arial"/>
              <a:sym typeface="Arial"/>
            </a:endParaRPr>
          </a:p>
        </p:txBody>
      </p:sp>
      <p:cxnSp>
        <p:nvCxnSpPr>
          <p:cNvPr id="574" name="Google Shape;574;p29"/>
          <p:cNvCxnSpPr>
            <a:stCxn id="571" idx="0"/>
            <a:endCxn id="570" idx="0"/>
          </p:cNvCxnSpPr>
          <p:nvPr/>
        </p:nvCxnSpPr>
        <p:spPr>
          <a:xfrm rot="5400000" flipH="1">
            <a:off x="4742876" y="2031856"/>
            <a:ext cx="10500" cy="3029400"/>
          </a:xfrm>
          <a:prstGeom prst="bentConnector3">
            <a:avLst>
              <a:gd name="adj1" fmla="val 2275771"/>
            </a:avLst>
          </a:prstGeom>
          <a:noFill/>
          <a:ln w="9525" cap="flat" cmpd="sng">
            <a:solidFill>
              <a:schemeClr val="accent1"/>
            </a:solidFill>
            <a:prstDash val="solid"/>
            <a:miter lim="800000"/>
            <a:headEnd type="none" w="sm" len="sm"/>
            <a:tailEnd type="triangle" w="med" len="med"/>
          </a:ln>
        </p:spPr>
      </p:cxnSp>
      <p:cxnSp>
        <p:nvCxnSpPr>
          <p:cNvPr id="575" name="Google Shape;575;p29"/>
          <p:cNvCxnSpPr>
            <a:stCxn id="572" idx="0"/>
            <a:endCxn id="570" idx="0"/>
          </p:cNvCxnSpPr>
          <p:nvPr/>
        </p:nvCxnSpPr>
        <p:spPr>
          <a:xfrm rot="5400000" flipH="1">
            <a:off x="4009434" y="2765356"/>
            <a:ext cx="10500" cy="1562400"/>
          </a:xfrm>
          <a:prstGeom prst="bentConnector3">
            <a:avLst>
              <a:gd name="adj1" fmla="val 2275771"/>
            </a:avLst>
          </a:prstGeom>
          <a:noFill/>
          <a:ln w="9525" cap="flat" cmpd="sng">
            <a:solidFill>
              <a:schemeClr val="accent1"/>
            </a:solidFill>
            <a:prstDash val="solid"/>
            <a:miter lim="800000"/>
            <a:headEnd type="none" w="sm" len="sm"/>
            <a:tailEnd type="triangle" w="med" len="med"/>
          </a:ln>
        </p:spPr>
      </p:cxnSp>
      <p:cxnSp>
        <p:nvCxnSpPr>
          <p:cNvPr id="576" name="Google Shape;576;p29"/>
          <p:cNvCxnSpPr>
            <a:stCxn id="573" idx="0"/>
            <a:endCxn id="570" idx="0"/>
          </p:cNvCxnSpPr>
          <p:nvPr/>
        </p:nvCxnSpPr>
        <p:spPr>
          <a:xfrm rot="5400000" flipH="1">
            <a:off x="5475839" y="1299264"/>
            <a:ext cx="20700" cy="4505100"/>
          </a:xfrm>
          <a:prstGeom prst="bentConnector3">
            <a:avLst>
              <a:gd name="adj1" fmla="val 1204417"/>
            </a:avLst>
          </a:prstGeom>
          <a:noFill/>
          <a:ln w="9525" cap="flat" cmpd="sng">
            <a:solidFill>
              <a:schemeClr val="accent1"/>
            </a:solidFill>
            <a:prstDash val="solid"/>
            <a:miter lim="800000"/>
            <a:headEnd type="none" w="sm" len="sm"/>
            <a:tailEnd type="triangle" w="med" len="med"/>
          </a:ln>
        </p:spPr>
      </p:cxn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0"/>
        <p:cNvGrpSpPr/>
        <p:nvPr/>
      </p:nvGrpSpPr>
      <p:grpSpPr>
        <a:xfrm>
          <a:off x="0" y="0"/>
          <a:ext cx="0" cy="0"/>
          <a:chOff x="0" y="0"/>
          <a:chExt cx="0" cy="0"/>
        </a:xfrm>
      </p:grpSpPr>
      <p:pic>
        <p:nvPicPr>
          <p:cNvPr id="581" name="Google Shape;581;p30"/>
          <p:cNvPicPr preferRelativeResize="0"/>
          <p:nvPr/>
        </p:nvPicPr>
        <p:blipFill rotWithShape="1">
          <a:blip r:embed="rId3">
            <a:alphaModFix amt="50000"/>
          </a:blip>
          <a:srcRect t="4582" b="39168"/>
          <a:stretch/>
        </p:blipFill>
        <p:spPr>
          <a:xfrm>
            <a:off x="2713220" y="1"/>
            <a:ext cx="9478780" cy="6857999"/>
          </a:xfrm>
          <a:prstGeom prst="rect">
            <a:avLst/>
          </a:prstGeom>
          <a:noFill/>
          <a:ln>
            <a:noFill/>
          </a:ln>
        </p:spPr>
      </p:pic>
      <p:sp>
        <p:nvSpPr>
          <p:cNvPr id="582" name="Google Shape;582;p30"/>
          <p:cNvSpPr txBox="1">
            <a:spLocks noGrp="1"/>
          </p:cNvSpPr>
          <p:nvPr>
            <p:ph type="title"/>
          </p:nvPr>
        </p:nvSpPr>
        <p:spPr>
          <a:xfrm>
            <a:off x="1524000" y="1122362"/>
            <a:ext cx="9144000" cy="2900518"/>
          </a:xfrm>
          <a:prstGeom prst="rect">
            <a:avLst/>
          </a:prstGeom>
          <a:noFill/>
          <a:ln>
            <a:noFill/>
          </a:ln>
        </p:spPr>
        <p:txBody>
          <a:bodyPr spcFirstLastPara="1" wrap="square" lIns="91425" tIns="45700" rIns="91425" bIns="45700" anchor="b" anchorCtr="0">
            <a:normAutofit/>
          </a:bodyPr>
          <a:lstStyle/>
          <a:p>
            <a:pPr marL="0" lvl="0" indent="0" algn="ctr" rtl="0">
              <a:lnSpc>
                <a:spcPct val="110526"/>
              </a:lnSpc>
              <a:spcBef>
                <a:spcPts val="0"/>
              </a:spcBef>
              <a:spcAft>
                <a:spcPts val="0"/>
              </a:spcAft>
              <a:buClr>
                <a:schemeClr val="lt2"/>
              </a:buClr>
              <a:buSzPts val="3800"/>
              <a:buFont typeface="Arial"/>
              <a:buNone/>
            </a:pPr>
            <a:r>
              <a:rPr lang="en-US"/>
              <a:t>Erosion and Sedimentation Assessment</a:t>
            </a:r>
            <a:endParaRPr>
              <a:solidFill>
                <a:srgbClr val="FFFFFF"/>
              </a:solidFill>
            </a:endParaRPr>
          </a:p>
        </p:txBody>
      </p:sp>
      <p:sp>
        <p:nvSpPr>
          <p:cNvPr id="583" name="Google Shape;583;p30"/>
          <p:cNvSpPr txBox="1">
            <a:spLocks noGrp="1"/>
          </p:cNvSpPr>
          <p:nvPr>
            <p:ph type="body" idx="1"/>
          </p:nvPr>
        </p:nvSpPr>
        <p:spPr>
          <a:xfrm>
            <a:off x="1524000" y="4159404"/>
            <a:ext cx="9144000" cy="1098395"/>
          </a:xfrm>
          <a:prstGeom prst="rect">
            <a:avLst/>
          </a:prstGeom>
          <a:noFill/>
          <a:ln>
            <a:noFill/>
          </a:ln>
        </p:spPr>
        <p:txBody>
          <a:bodyPr spcFirstLastPara="1" wrap="square" lIns="91425" tIns="45700" rIns="91425" bIns="45700" anchor="t" anchorCtr="0">
            <a:normAutofit/>
          </a:bodyPr>
          <a:lstStyle/>
          <a:p>
            <a:pPr marL="0" lvl="0" indent="0" algn="ctr" rtl="0">
              <a:lnSpc>
                <a:spcPct val="125000"/>
              </a:lnSpc>
              <a:spcBef>
                <a:spcPts val="0"/>
              </a:spcBef>
              <a:spcAft>
                <a:spcPts val="0"/>
              </a:spcAft>
              <a:buClr>
                <a:schemeClr val="lt2"/>
              </a:buClr>
              <a:buSzPts val="1920"/>
              <a:buFont typeface="Arial"/>
              <a:buNone/>
            </a:pPr>
            <a:endParaRPr>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7"/>
        <p:cNvGrpSpPr/>
        <p:nvPr/>
      </p:nvGrpSpPr>
      <p:grpSpPr>
        <a:xfrm>
          <a:off x="0" y="0"/>
          <a:ext cx="0" cy="0"/>
          <a:chOff x="0" y="0"/>
          <a:chExt cx="0" cy="0"/>
        </a:xfrm>
      </p:grpSpPr>
      <p:sp>
        <p:nvSpPr>
          <p:cNvPr id="588" name="Google Shape;588;p31"/>
          <p:cNvSpPr txBox="1">
            <a:spLocks noGrp="1"/>
          </p:cNvSpPr>
          <p:nvPr>
            <p:ph type="title"/>
          </p:nvPr>
        </p:nvSpPr>
        <p:spPr>
          <a:xfrm>
            <a:off x="838199" y="1242644"/>
            <a:ext cx="7106587"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t>Erosion and Sedimentation Assessment</a:t>
            </a:r>
            <a:endParaRPr/>
          </a:p>
        </p:txBody>
      </p:sp>
      <p:pic>
        <p:nvPicPr>
          <p:cNvPr id="589" name="Google Shape;589;p31"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590" name="Google Shape;590;p31"/>
          <p:cNvPicPr preferRelativeResize="0"/>
          <p:nvPr/>
        </p:nvPicPr>
        <p:blipFill rotWithShape="1">
          <a:blip r:embed="rId4">
            <a:alphaModFix/>
          </a:blip>
          <a:srcRect/>
          <a:stretch/>
        </p:blipFill>
        <p:spPr>
          <a:xfrm>
            <a:off x="8450955" y="0"/>
            <a:ext cx="3497205" cy="6858000"/>
          </a:xfrm>
          <a:prstGeom prst="rect">
            <a:avLst/>
          </a:prstGeom>
          <a:noFill/>
          <a:ln>
            <a:noFill/>
          </a:ln>
        </p:spPr>
      </p:pic>
      <p:graphicFrame>
        <p:nvGraphicFramePr>
          <p:cNvPr id="591" name="Google Shape;591;p31"/>
          <p:cNvGraphicFramePr/>
          <p:nvPr/>
        </p:nvGraphicFramePr>
        <p:xfrm>
          <a:off x="1003316" y="2878666"/>
          <a:ext cx="3000000" cy="3000000"/>
        </p:xfrm>
        <a:graphic>
          <a:graphicData uri="http://schemas.openxmlformats.org/drawingml/2006/table">
            <a:tbl>
              <a:tblPr firstRow="1" bandRow="1">
                <a:noFill/>
                <a:tableStyleId>{DA5396B6-3A93-4773-9904-329793F2DB1C}</a:tableStyleId>
              </a:tblPr>
              <a:tblGrid>
                <a:gridCol w="1635325">
                  <a:extLst>
                    <a:ext uri="{9D8B030D-6E8A-4147-A177-3AD203B41FA5}">
                      <a16:colId xmlns:a16="http://schemas.microsoft.com/office/drawing/2014/main" val="20000"/>
                    </a:ext>
                  </a:extLst>
                </a:gridCol>
                <a:gridCol w="1624050">
                  <a:extLst>
                    <a:ext uri="{9D8B030D-6E8A-4147-A177-3AD203B41FA5}">
                      <a16:colId xmlns:a16="http://schemas.microsoft.com/office/drawing/2014/main" val="20001"/>
                    </a:ext>
                  </a:extLst>
                </a:gridCol>
                <a:gridCol w="2920525">
                  <a:extLst>
                    <a:ext uri="{9D8B030D-6E8A-4147-A177-3AD203B41FA5}">
                      <a16:colId xmlns:a16="http://schemas.microsoft.com/office/drawing/2014/main" val="20002"/>
                    </a:ext>
                  </a:extLst>
                </a:gridCol>
              </a:tblGrid>
              <a:tr h="409350">
                <a:tc>
                  <a:txBody>
                    <a:bodyPr/>
                    <a:lstStyle/>
                    <a:p>
                      <a:pPr marL="0" marR="0" lvl="0" indent="0" algn="l" rtl="0">
                        <a:lnSpc>
                          <a:spcPct val="157142"/>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Impact</a:t>
                      </a:r>
                      <a:endParaRPr sz="1400" u="none" strike="noStrike" cap="none"/>
                    </a:p>
                  </a:txBody>
                  <a:tcPr marL="91450" marR="91450" marT="45725" marB="45725"/>
                </a:tc>
                <a:tc>
                  <a:txBody>
                    <a:bodyPr/>
                    <a:lstStyle/>
                    <a:p>
                      <a:pPr marL="0" marR="0" lvl="0" indent="0" algn="l" rtl="0">
                        <a:lnSpc>
                          <a:spcPct val="157142"/>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Enfoque</a:t>
                      </a:r>
                      <a:endParaRPr sz="1400" u="none" strike="noStrike" cap="none">
                        <a:solidFill>
                          <a:schemeClr val="dk1"/>
                        </a:solidFill>
                        <a:latin typeface="Arial"/>
                        <a:ea typeface="Arial"/>
                        <a:cs typeface="Arial"/>
                        <a:sym typeface="Arial"/>
                      </a:endParaRPr>
                    </a:p>
                  </a:txBody>
                  <a:tcPr marL="91450" marR="91450" marT="45725" marB="45725"/>
                </a:tc>
                <a:tc>
                  <a:txBody>
                    <a:bodyPr/>
                    <a:lstStyle/>
                    <a:p>
                      <a:pPr marL="0" marR="0" lvl="0" indent="0" algn="l" rtl="0">
                        <a:lnSpc>
                          <a:spcPct val="157142"/>
                        </a:lnSpc>
                        <a:spcBef>
                          <a:spcPts val="0"/>
                        </a:spcBef>
                        <a:spcAft>
                          <a:spcPts val="0"/>
                        </a:spcAft>
                        <a:buClr>
                          <a:srgbClr val="000000"/>
                        </a:buClr>
                        <a:buSzPts val="1400"/>
                        <a:buFont typeface="Arial"/>
                        <a:buNone/>
                      </a:pPr>
                      <a:r>
                        <a:rPr lang="en-US" sz="1400" u="none" strike="noStrike" cap="none">
                          <a:solidFill>
                            <a:schemeClr val="dk1"/>
                          </a:solidFill>
                          <a:latin typeface="Arial"/>
                          <a:ea typeface="Arial"/>
                          <a:cs typeface="Arial"/>
                          <a:sym typeface="Arial"/>
                        </a:rPr>
                        <a:t>Specific impact</a:t>
                      </a:r>
                      <a:endParaRPr sz="1400" u="none" strike="noStrike" cap="none"/>
                    </a:p>
                  </a:txBody>
                  <a:tcPr marL="91450" marR="91450" marT="45725" marB="45725"/>
                </a:tc>
                <a:extLst>
                  <a:ext uri="{0D108BD9-81ED-4DB2-BD59-A6C34878D82A}">
                    <a16:rowId xmlns:a16="http://schemas.microsoft.com/office/drawing/2014/main" val="10000"/>
                  </a:ext>
                </a:extLst>
              </a:tr>
              <a:tr h="530825">
                <a:tc rowSpan="3">
                  <a:txBody>
                    <a:bodyPr/>
                    <a:lstStyle/>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endParaRPr sz="1400" b="1" u="none" strike="noStrike" cap="none">
                        <a:solidFill>
                          <a:schemeClr val="dk1"/>
                        </a:solidFill>
                        <a:latin typeface="Arial"/>
                        <a:ea typeface="Arial"/>
                        <a:cs typeface="Arial"/>
                        <a:sym typeface="Arial"/>
                      </a:endParaRPr>
                    </a:p>
                    <a:p>
                      <a:pPr marL="0" marR="0" lvl="0" indent="0" algn="l" rtl="0">
                        <a:lnSpc>
                          <a:spcPct val="114285"/>
                        </a:lnSpc>
                        <a:spcBef>
                          <a:spcPts val="0"/>
                        </a:spcBef>
                        <a:spcAft>
                          <a:spcPts val="0"/>
                        </a:spcAft>
                        <a:buClr>
                          <a:srgbClr val="000000"/>
                        </a:buClr>
                        <a:buSzPts val="1400"/>
                        <a:buFont typeface="Arial"/>
                        <a:buNone/>
                      </a:pPr>
                      <a:r>
                        <a:rPr lang="en-US" sz="1400" b="1" u="none" strike="noStrike" cap="none">
                          <a:solidFill>
                            <a:schemeClr val="dk1"/>
                          </a:solidFill>
                          <a:latin typeface="Arial"/>
                          <a:ea typeface="Arial"/>
                          <a:cs typeface="Arial"/>
                          <a:sym typeface="Arial"/>
                        </a:rPr>
                        <a:t>Erosion / Sedimentation</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Opportunity cost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Ecosystem Services: Erosion Control</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1"/>
                  </a:ext>
                </a:extLst>
              </a:tr>
              <a:tr h="628125">
                <a:tc vMerge="1">
                  <a:txBody>
                    <a:bodyPr/>
                    <a:lstStyle/>
                    <a:p>
                      <a:endParaRPr lang="en-US"/>
                    </a:p>
                  </a:txBody>
                  <a:tcPr/>
                </a:tc>
                <a:tc rowSpan="2">
                  <a:txBody>
                    <a:bodyPr/>
                    <a:lstStyle/>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endParaRPr sz="140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400"/>
                        <a:buFont typeface="Arial"/>
                        <a:buNone/>
                      </a:pPr>
                      <a:r>
                        <a:rPr lang="en-US" sz="1400" u="none" strike="noStrike" cap="none">
                          <a:solidFill>
                            <a:schemeClr val="dk1"/>
                          </a:solidFill>
                          <a:latin typeface="Arial"/>
                          <a:ea typeface="Arial"/>
                          <a:cs typeface="Arial"/>
                          <a:sym typeface="Arial"/>
                        </a:rPr>
                        <a:t>Restoration cost</a:t>
                      </a:r>
                      <a:endParaRPr sz="1400" u="none" strike="noStrike" cap="none"/>
                    </a:p>
                  </a:txBody>
                  <a:tcPr marL="91450" marR="91450" marT="45725" marB="45725"/>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Soil Stabilization</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2"/>
                  </a:ext>
                </a:extLst>
              </a:tr>
              <a:tr h="628125">
                <a:tc vMerge="1">
                  <a:txBody>
                    <a:bodyPr/>
                    <a:lstStyle/>
                    <a:p>
                      <a:endParaRPr lang="en-US"/>
                    </a:p>
                  </a:txBody>
                  <a:tcPr/>
                </a:tc>
                <a:tc vMerge="1">
                  <a:txBody>
                    <a:bodyPr/>
                    <a:lstStyle/>
                    <a:p>
                      <a:endParaRPr lang="en-US"/>
                    </a:p>
                  </a:txBody>
                  <a:tcPr/>
                </a:tc>
                <a:tc>
                  <a:txBody>
                    <a:bodyPr/>
                    <a:lstStyle/>
                    <a:p>
                      <a:pPr marL="0" marR="0" lvl="0" indent="0" algn="l" rtl="0">
                        <a:lnSpc>
                          <a:spcPct val="100000"/>
                        </a:lnSpc>
                        <a:spcBef>
                          <a:spcPts val="0"/>
                        </a:spcBef>
                        <a:spcAft>
                          <a:spcPts val="0"/>
                        </a:spcAft>
                        <a:buClr>
                          <a:schemeClr val="dk1"/>
                        </a:buClr>
                        <a:buSzPts val="1400"/>
                        <a:buFont typeface="Arial"/>
                        <a:buNone/>
                      </a:pPr>
                      <a:r>
                        <a:rPr lang="en-US" sz="1400" u="none" strike="noStrike" cap="none"/>
                        <a:t>Sediments / Dredging / Channel Straightening</a:t>
                      </a:r>
                      <a:endParaRPr sz="1400" u="none" strike="noStrike" cap="none">
                        <a:solidFill>
                          <a:schemeClr val="dk1"/>
                        </a:solidFill>
                        <a:latin typeface="Arial"/>
                        <a:ea typeface="Arial"/>
                        <a:cs typeface="Arial"/>
                        <a:sym typeface="Arial"/>
                      </a:endParaRPr>
                    </a:p>
                  </a:txBody>
                  <a:tcPr marL="91450" marR="91450" marT="45725" marB="45725"/>
                </a:tc>
                <a:extLst>
                  <a:ext uri="{0D108BD9-81ED-4DB2-BD59-A6C34878D82A}">
                    <a16:rowId xmlns:a16="http://schemas.microsoft.com/office/drawing/2014/main" val="10003"/>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2"/>
          <p:cNvPicPr preferRelativeResize="0"/>
          <p:nvPr/>
        </p:nvPicPr>
        <p:blipFill rotWithShape="1">
          <a:blip r:embed="rId3">
            <a:alphaModFix/>
          </a:blip>
          <a:srcRect t="23875" b="1123"/>
          <a:stretch/>
        </p:blipFill>
        <p:spPr>
          <a:xfrm>
            <a:off x="2503357" y="0"/>
            <a:ext cx="9838546" cy="6858000"/>
          </a:xfrm>
          <a:prstGeom prst="rect">
            <a:avLst/>
          </a:prstGeom>
          <a:noFill/>
          <a:ln>
            <a:noFill/>
          </a:ln>
        </p:spPr>
      </p:pic>
      <p:sp>
        <p:nvSpPr>
          <p:cNvPr id="597" name="Google Shape;597;p32"/>
          <p:cNvSpPr txBox="1">
            <a:spLocks noGrp="1"/>
          </p:cNvSpPr>
          <p:nvPr>
            <p:ph type="title"/>
          </p:nvPr>
        </p:nvSpPr>
        <p:spPr>
          <a:xfrm>
            <a:off x="2728210" y="1124262"/>
            <a:ext cx="5411450" cy="2469630"/>
          </a:xfrm>
          <a:prstGeom prst="rect">
            <a:avLst/>
          </a:prstGeom>
          <a:noFill/>
          <a:ln>
            <a:noFill/>
          </a:ln>
        </p:spPr>
        <p:txBody>
          <a:bodyPr spcFirstLastPara="1" wrap="square" lIns="91425" tIns="45700" rIns="91425" bIns="45700" anchor="b" anchorCtr="0">
            <a:normAutofit/>
          </a:bodyPr>
          <a:lstStyle/>
          <a:p>
            <a:pPr marL="0" lvl="0" indent="0" algn="l" rtl="0">
              <a:lnSpc>
                <a:spcPct val="87500"/>
              </a:lnSpc>
              <a:spcBef>
                <a:spcPts val="0"/>
              </a:spcBef>
              <a:spcAft>
                <a:spcPts val="0"/>
              </a:spcAft>
              <a:buClr>
                <a:schemeClr val="dk1"/>
              </a:buClr>
              <a:buSzPts val="4800"/>
              <a:buFont typeface="Arial"/>
              <a:buNone/>
            </a:pPr>
            <a:r>
              <a:rPr lang="en-US" sz="4800">
                <a:solidFill>
                  <a:schemeClr val="dk1"/>
                </a:solidFill>
              </a:rPr>
              <a:t>Assessment of the impacts of mercury</a:t>
            </a:r>
            <a:endParaRPr sz="48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33"/>
          <p:cNvSpPr txBox="1">
            <a:spLocks noGrp="1"/>
          </p:cNvSpPr>
          <p:nvPr>
            <p:ph type="title"/>
          </p:nvPr>
        </p:nvSpPr>
        <p:spPr>
          <a:xfrm>
            <a:off x="805543" y="1183225"/>
            <a:ext cx="5006336" cy="1325563"/>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rgbClr val="2D3338"/>
              </a:buClr>
              <a:buSzPts val="2800"/>
              <a:buFont typeface="Arial"/>
              <a:buNone/>
            </a:pPr>
            <a:r>
              <a:rPr lang="en-US" b="1">
                <a:solidFill>
                  <a:srgbClr val="2D3338"/>
                </a:solidFill>
              </a:rPr>
              <a:t>Methodology: Mercury contamination</a:t>
            </a:r>
            <a:endParaRPr b="1">
              <a:solidFill>
                <a:srgbClr val="2D3338"/>
              </a:solidFill>
            </a:endParaRPr>
          </a:p>
        </p:txBody>
      </p:sp>
      <p:sp>
        <p:nvSpPr>
          <p:cNvPr id="603" name="Google Shape;603;p33"/>
          <p:cNvSpPr txBox="1">
            <a:spLocks noGrp="1"/>
          </p:cNvSpPr>
          <p:nvPr>
            <p:ph type="body" idx="1"/>
          </p:nvPr>
        </p:nvSpPr>
        <p:spPr>
          <a:xfrm>
            <a:off x="805543" y="2996269"/>
            <a:ext cx="5006336" cy="3181684"/>
          </a:xfrm>
          <a:prstGeom prst="rect">
            <a:avLst/>
          </a:prstGeom>
          <a:noFill/>
          <a:ln>
            <a:noFill/>
          </a:ln>
        </p:spPr>
        <p:txBody>
          <a:bodyPr spcFirstLastPara="1" wrap="square" lIns="91425" tIns="45700" rIns="91425" bIns="45700" anchor="t" anchorCtr="0">
            <a:normAutofit/>
          </a:bodyPr>
          <a:lstStyle/>
          <a:p>
            <a:pPr marL="283450" lvl="0" indent="-283450" algn="l" rtl="0">
              <a:lnSpc>
                <a:spcPct val="122222"/>
              </a:lnSpc>
              <a:spcBef>
                <a:spcPts val="0"/>
              </a:spcBef>
              <a:spcAft>
                <a:spcPts val="0"/>
              </a:spcAft>
              <a:buClr>
                <a:srgbClr val="2D3338"/>
              </a:buClr>
              <a:buSzPts val="1440"/>
              <a:buFont typeface="Arial"/>
              <a:buChar char="•"/>
            </a:pPr>
            <a:r>
              <a:rPr lang="en-US" sz="1800">
                <a:solidFill>
                  <a:srgbClr val="2D3338"/>
                </a:solidFill>
              </a:rPr>
              <a:t>Mercury is naturally present in the environment.</a:t>
            </a:r>
            <a:endParaRPr/>
          </a:p>
          <a:p>
            <a:pPr marL="283450" lvl="0" indent="-283450" algn="l" rtl="0">
              <a:lnSpc>
                <a:spcPct val="122222"/>
              </a:lnSpc>
              <a:spcBef>
                <a:spcPts val="1000"/>
              </a:spcBef>
              <a:spcAft>
                <a:spcPts val="0"/>
              </a:spcAft>
              <a:buClr>
                <a:srgbClr val="2D3338"/>
              </a:buClr>
              <a:buSzPts val="1440"/>
              <a:buFont typeface="Arial"/>
              <a:buChar char="•"/>
            </a:pPr>
            <a:r>
              <a:rPr lang="en-US" sz="1800">
                <a:solidFill>
                  <a:srgbClr val="2D3338"/>
                </a:solidFill>
              </a:rPr>
              <a:t>Deforestation also contributes to mercury dispersion.</a:t>
            </a:r>
            <a:endParaRPr/>
          </a:p>
          <a:p>
            <a:pPr marL="283450" lvl="0" indent="-283450" algn="l" rtl="0">
              <a:lnSpc>
                <a:spcPct val="122222"/>
              </a:lnSpc>
              <a:spcBef>
                <a:spcPts val="1000"/>
              </a:spcBef>
              <a:spcAft>
                <a:spcPts val="0"/>
              </a:spcAft>
              <a:buClr>
                <a:srgbClr val="2D3338"/>
              </a:buClr>
              <a:buSzPts val="1440"/>
              <a:buFont typeface="Arial"/>
              <a:buChar char="•"/>
            </a:pPr>
            <a:r>
              <a:rPr lang="en-US" sz="1800">
                <a:solidFill>
                  <a:srgbClr val="2D3338"/>
                </a:solidFill>
              </a:rPr>
              <a:t>How can we differentiate the sources?</a:t>
            </a:r>
            <a:endParaRPr/>
          </a:p>
          <a:p>
            <a:pPr marL="283450" lvl="0" indent="-283450" algn="l" rtl="0">
              <a:lnSpc>
                <a:spcPct val="122222"/>
              </a:lnSpc>
              <a:spcBef>
                <a:spcPts val="1000"/>
              </a:spcBef>
              <a:spcAft>
                <a:spcPts val="0"/>
              </a:spcAft>
              <a:buClr>
                <a:srgbClr val="2D3338"/>
              </a:buClr>
              <a:buSzPts val="1440"/>
              <a:buFont typeface="Arial"/>
              <a:buChar char="•"/>
            </a:pPr>
            <a:r>
              <a:rPr lang="en-US" sz="1800">
                <a:solidFill>
                  <a:srgbClr val="2D3338"/>
                </a:solidFill>
              </a:rPr>
              <a:t>How can responsibility be attributed for illegal artisanal gold mining?</a:t>
            </a:r>
            <a:endParaRPr sz="1800">
              <a:solidFill>
                <a:srgbClr val="2D3338"/>
              </a:solidFill>
            </a:endParaRPr>
          </a:p>
        </p:txBody>
      </p:sp>
      <p:pic>
        <p:nvPicPr>
          <p:cNvPr id="604" name="Google Shape;604;p33" descr="Floresta com árvores e montanhas&#10;&#10;Descrição gerada automaticamente"/>
          <p:cNvPicPr preferRelativeResize="0"/>
          <p:nvPr/>
        </p:nvPicPr>
        <p:blipFill rotWithShape="1">
          <a:blip r:embed="rId3">
            <a:alphaModFix/>
          </a:blip>
          <a:srcRect l="24199" r="17386"/>
          <a:stretch/>
        </p:blipFill>
        <p:spPr>
          <a:xfrm>
            <a:off x="6167846" y="10"/>
            <a:ext cx="6024154" cy="6857990"/>
          </a:xfrm>
          <a:custGeom>
            <a:avLst/>
            <a:gdLst/>
            <a:ahLst/>
            <a:cxnLst/>
            <a:rect l="l" t="t" r="r" b="b"/>
            <a:pathLst>
              <a:path w="6024154" h="6858000" extrusionOk="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08"/>
        <p:cNvGrpSpPr/>
        <p:nvPr/>
      </p:nvGrpSpPr>
      <p:grpSpPr>
        <a:xfrm>
          <a:off x="0" y="0"/>
          <a:ext cx="0" cy="0"/>
          <a:chOff x="0" y="0"/>
          <a:chExt cx="0" cy="0"/>
        </a:xfrm>
      </p:grpSpPr>
      <p:sp>
        <p:nvSpPr>
          <p:cNvPr id="609" name="Google Shape;609;p34"/>
          <p:cNvSpPr txBox="1">
            <a:spLocks noGrp="1"/>
          </p:cNvSpPr>
          <p:nvPr>
            <p:ph type="title"/>
          </p:nvPr>
        </p:nvSpPr>
        <p:spPr>
          <a:xfrm>
            <a:off x="838199" y="1242644"/>
            <a:ext cx="10749197" cy="9144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14285"/>
              </a:lnSpc>
              <a:spcBef>
                <a:spcPts val="0"/>
              </a:spcBef>
              <a:spcAft>
                <a:spcPts val="0"/>
              </a:spcAft>
              <a:buClr>
                <a:schemeClr val="dk1"/>
              </a:buClr>
              <a:buSzPct val="111111"/>
              <a:buFont typeface="Arial"/>
              <a:buNone/>
            </a:pPr>
            <a:r>
              <a:rPr lang="en-US"/>
              <a:t>How can responsibility be attributed for illegal artisanal gold mining?</a:t>
            </a:r>
            <a:endParaRPr b="1">
              <a:latin typeface="Arial"/>
              <a:ea typeface="Arial"/>
              <a:cs typeface="Arial"/>
              <a:sym typeface="Arial"/>
            </a:endParaRPr>
          </a:p>
        </p:txBody>
      </p:sp>
      <p:sp>
        <p:nvSpPr>
          <p:cNvPr id="610" name="Google Shape;610;p34"/>
          <p:cNvSpPr txBox="1"/>
          <p:nvPr/>
        </p:nvSpPr>
        <p:spPr>
          <a:xfrm>
            <a:off x="838200" y="2540728"/>
            <a:ext cx="5120640" cy="3474720"/>
          </a:xfrm>
          <a:prstGeom prst="rect">
            <a:avLst/>
          </a:prstGeom>
          <a:noFill/>
          <a:ln>
            <a:noFill/>
          </a:ln>
        </p:spPr>
        <p:txBody>
          <a:bodyPr spcFirstLastPara="1" wrap="square" lIns="91425" tIns="45700" rIns="91425" bIns="45700" anchor="t" anchorCtr="0">
            <a:normAutofit/>
          </a:bodyPr>
          <a:lstStyle/>
          <a:p>
            <a:pPr marL="283450" marR="0" lvl="0" indent="-283450" algn="l" rtl="0">
              <a:lnSpc>
                <a:spcPct val="122222"/>
              </a:lnSpc>
              <a:spcBef>
                <a:spcPts val="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Ideal (but with no clear results)</a:t>
            </a:r>
            <a:br>
              <a:rPr lang="en-US" sz="1800" b="0" i="0" u="none" strike="noStrike" cap="none">
                <a:solidFill>
                  <a:schemeClr val="dk1"/>
                </a:solidFill>
                <a:latin typeface="Arial"/>
                <a:ea typeface="Arial"/>
                <a:cs typeface="Arial"/>
                <a:sym typeface="Arial"/>
              </a:rPr>
            </a:br>
            <a:r>
              <a:rPr lang="en-US" sz="1800" b="1" i="0" u="none" strike="noStrike" cap="none">
                <a:solidFill>
                  <a:schemeClr val="dk1"/>
                </a:solidFill>
                <a:latin typeface="Arial"/>
                <a:ea typeface="Arial"/>
                <a:cs typeface="Arial"/>
                <a:sym typeface="Arial"/>
              </a:rPr>
              <a:t>Distance-decay function</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The closer to the mining site, the higher the level of contamination.</a:t>
            </a:r>
            <a:endParaRPr sz="1400" b="0" i="0" u="none" strike="noStrike" cap="none">
              <a:solidFill>
                <a:srgbClr val="000000"/>
              </a:solidFill>
              <a:latin typeface="Arial"/>
              <a:ea typeface="Arial"/>
              <a:cs typeface="Arial"/>
              <a:sym typeface="Arial"/>
            </a:endParaRPr>
          </a:p>
          <a:p>
            <a:pPr marL="0" marR="0" lvl="0" indent="0" algn="l" rtl="0">
              <a:lnSpc>
                <a:spcPct val="122222"/>
              </a:lnSpc>
              <a:spcBef>
                <a:spcPts val="5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a:p>
            <a:pPr marL="283450" marR="0" lvl="0" indent="-283450" algn="l" rtl="0">
              <a:lnSpc>
                <a:spcPct val="122222"/>
              </a:lnSpc>
              <a:spcBef>
                <a:spcPts val="500"/>
              </a:spcBef>
              <a:spcAft>
                <a:spcPts val="0"/>
              </a:spcAft>
              <a:buClr>
                <a:schemeClr val="dk1"/>
              </a:buClr>
              <a:buSzPts val="1440"/>
              <a:buFont typeface="Arial"/>
              <a:buChar char="•"/>
            </a:pPr>
            <a:r>
              <a:rPr lang="en-US" sz="1800" b="1" i="0" u="none" strike="noStrike" cap="none">
                <a:solidFill>
                  <a:schemeClr val="dk1"/>
                </a:solidFill>
                <a:latin typeface="Arial"/>
                <a:ea typeface="Arial"/>
                <a:cs typeface="Arial"/>
                <a:sym typeface="Arial"/>
              </a:rPr>
              <a:t>Confounding factor: no statistical evidence</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Fish can carry mercury up to 2,000 km.</a:t>
            </a:r>
            <a:endParaRPr sz="1400" b="0" i="0" u="none" strike="noStrike" cap="none">
              <a:solidFill>
                <a:srgbClr val="000000"/>
              </a:solidFill>
              <a:latin typeface="Arial"/>
              <a:ea typeface="Arial"/>
              <a:cs typeface="Arial"/>
              <a:sym typeface="Arial"/>
            </a:endParaRPr>
          </a:p>
          <a:p>
            <a:pPr marL="0" marR="0" lvl="0" indent="0" algn="l" rtl="0">
              <a:lnSpc>
                <a:spcPct val="122222"/>
              </a:lnSpc>
              <a:spcBef>
                <a:spcPts val="500"/>
              </a:spcBef>
              <a:spcAft>
                <a:spcPts val="0"/>
              </a:spcAft>
              <a:buClr>
                <a:schemeClr val="dk1"/>
              </a:buClr>
              <a:buSzPts val="1440"/>
              <a:buFont typeface="Arial"/>
              <a:buNone/>
            </a:pPr>
            <a:endParaRPr sz="1800" b="0" i="0" u="none" strike="noStrike" cap="none">
              <a:solidFill>
                <a:schemeClr val="dk1"/>
              </a:solidFill>
              <a:latin typeface="Arial"/>
              <a:ea typeface="Arial"/>
              <a:cs typeface="Arial"/>
              <a:sym typeface="Arial"/>
            </a:endParaRPr>
          </a:p>
        </p:txBody>
      </p:sp>
      <p:pic>
        <p:nvPicPr>
          <p:cNvPr id="611" name="Google Shape;611;p34" descr="Gráfico, Gráfico de linhas&#10;&#10;Descrição gerada automaticamente"/>
          <p:cNvPicPr preferRelativeResize="0"/>
          <p:nvPr/>
        </p:nvPicPr>
        <p:blipFill rotWithShape="1">
          <a:blip r:embed="rId3">
            <a:alphaModFix/>
          </a:blip>
          <a:srcRect/>
          <a:stretch/>
        </p:blipFill>
        <p:spPr>
          <a:xfrm>
            <a:off x="6172200" y="2985126"/>
            <a:ext cx="5120640" cy="258592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15"/>
        <p:cNvGrpSpPr/>
        <p:nvPr/>
      </p:nvGrpSpPr>
      <p:grpSpPr>
        <a:xfrm>
          <a:off x="0" y="0"/>
          <a:ext cx="0" cy="0"/>
          <a:chOff x="0" y="0"/>
          <a:chExt cx="0" cy="0"/>
        </a:xfrm>
      </p:grpSpPr>
      <p:sp>
        <p:nvSpPr>
          <p:cNvPr id="616" name="Google Shape;616;p35"/>
          <p:cNvSpPr txBox="1">
            <a:spLocks noGrp="1"/>
          </p:cNvSpPr>
          <p:nvPr>
            <p:ph type="title"/>
          </p:nvPr>
        </p:nvSpPr>
        <p:spPr>
          <a:xfrm>
            <a:off x="718562" y="633938"/>
            <a:ext cx="9073085"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a:t>Methodology Mercury Release in the Water</a:t>
            </a:r>
            <a:endParaRPr b="1">
              <a:solidFill>
                <a:srgbClr val="2D3338"/>
              </a:solidFill>
            </a:endParaRPr>
          </a:p>
        </p:txBody>
      </p:sp>
      <p:sp>
        <p:nvSpPr>
          <p:cNvPr id="617" name="Google Shape;617;p35"/>
          <p:cNvSpPr/>
          <p:nvPr/>
        </p:nvSpPr>
        <p:spPr>
          <a:xfrm>
            <a:off x="968478" y="3674644"/>
            <a:ext cx="14400835" cy="7304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618" name="Google Shape;618;p35"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619" name="Google Shape;619;p35"/>
          <p:cNvPicPr preferRelativeResize="0"/>
          <p:nvPr/>
        </p:nvPicPr>
        <p:blipFill rotWithShape="1">
          <a:blip r:embed="rId4">
            <a:alphaModFix/>
          </a:blip>
          <a:srcRect/>
          <a:stretch/>
        </p:blipFill>
        <p:spPr>
          <a:xfrm>
            <a:off x="8826399" y="0"/>
            <a:ext cx="3365601" cy="6858000"/>
          </a:xfrm>
          <a:prstGeom prst="rect">
            <a:avLst/>
          </a:prstGeom>
          <a:noFill/>
          <a:ln>
            <a:noFill/>
          </a:ln>
        </p:spPr>
      </p:pic>
      <p:pic>
        <p:nvPicPr>
          <p:cNvPr id="620" name="Google Shape;620;p35"/>
          <p:cNvPicPr preferRelativeResize="0"/>
          <p:nvPr/>
        </p:nvPicPr>
        <p:blipFill rotWithShape="1">
          <a:blip r:embed="rId5">
            <a:alphaModFix/>
          </a:blip>
          <a:srcRect/>
          <a:stretch/>
        </p:blipFill>
        <p:spPr>
          <a:xfrm>
            <a:off x="441855" y="2090060"/>
            <a:ext cx="7724775" cy="40481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232" name="Google Shape;232;g388ecc7a14f_0_11" descr="Picture 6"/>
          <p:cNvPicPr preferRelativeResize="0"/>
          <p:nvPr/>
        </p:nvPicPr>
        <p:blipFill rotWithShape="1">
          <a:blip r:embed="rId3">
            <a:alphaModFix amt="30230"/>
          </a:blip>
          <a:srcRect/>
          <a:stretch/>
        </p:blipFill>
        <p:spPr>
          <a:xfrm>
            <a:off x="10748594" y="5487470"/>
            <a:ext cx="1117438" cy="1117444"/>
          </a:xfrm>
          <a:prstGeom prst="rect">
            <a:avLst/>
          </a:prstGeom>
          <a:noFill/>
          <a:ln>
            <a:noFill/>
          </a:ln>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7A316D33-56FD-AACC-B282-58326903FE9B}"/>
                  </a:ext>
                </a:extLst>
              </p:cNvPr>
              <p:cNvGraphicFramePr>
                <a:graphicFrameLocks noGrp="1"/>
              </p:cNvGraphicFramePr>
              <p:nvPr>
                <p:extLst>
                  <p:ext uri="{D42A27DB-BD31-4B8C-83A1-F6EECF244321}">
                    <p14:modId xmlns:p14="http://schemas.microsoft.com/office/powerpoint/2010/main" val="1385830912"/>
                  </p:ext>
                </p:extLst>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2" name="Suplemento 1">
                <a:extLst>
                  <a:ext uri="{FF2B5EF4-FFF2-40B4-BE49-F238E27FC236}">
                    <a16:creationId xmlns:a16="http://schemas.microsoft.com/office/drawing/2014/main" id="{7A316D33-56FD-AACC-B282-58326903FE9B}"/>
                  </a:ext>
                </a:extLst>
              </p:cNvPr>
              <p:cNvPicPr>
                <a:picLocks noGrp="1" noRot="1" noChangeAspect="1" noMove="1" noResize="1" noEditPoints="1" noAdjustHandles="1" noChangeArrowheads="1" noChangeShapeType="1"/>
              </p:cNvPicPr>
              <p:nvPr/>
            </p:nvPicPr>
            <p:blipFill>
              <a:blip r:embed="rId5"/>
              <a:stretch>
                <a:fillRect/>
              </a:stretch>
            </p:blipFill>
            <p:spPr>
              <a:xfrm>
                <a:off x="1809750" y="1019174"/>
                <a:ext cx="8572500" cy="4819650"/>
              </a:xfrm>
              <a:prstGeom prst="rect">
                <a:avLst/>
              </a:prstGeom>
            </p:spPr>
          </p:pic>
        </mc:Fallback>
      </mc:AlternateContent>
      <p:sp>
        <p:nvSpPr>
          <p:cNvPr id="3" name="CaixaDeTexto 2">
            <a:extLst>
              <a:ext uri="{FF2B5EF4-FFF2-40B4-BE49-F238E27FC236}">
                <a16:creationId xmlns:a16="http://schemas.microsoft.com/office/drawing/2014/main" id="{E524D6CA-1683-91D3-FD24-997F50748E9E}"/>
              </a:ext>
            </a:extLst>
          </p:cNvPr>
          <p:cNvSpPr txBox="1"/>
          <p:nvPr/>
        </p:nvSpPr>
        <p:spPr>
          <a:xfrm>
            <a:off x="1978702" y="6340839"/>
            <a:ext cx="6775554" cy="307777"/>
          </a:xfrm>
          <a:prstGeom prst="rect">
            <a:avLst/>
          </a:prstGeom>
          <a:noFill/>
        </p:spPr>
        <p:txBody>
          <a:bodyPr wrap="square" rtlCol="0">
            <a:spAutoFit/>
          </a:bodyPr>
          <a:lstStyle/>
          <a:p>
            <a:r>
              <a:rPr lang="pt-BR" dirty="0"/>
              <a:t>Do </a:t>
            </a:r>
            <a:r>
              <a:rPr lang="pt-BR" dirty="0" err="1"/>
              <a:t>you</a:t>
            </a:r>
            <a:r>
              <a:rPr lang="pt-BR" dirty="0"/>
              <a:t> </a:t>
            </a:r>
            <a:r>
              <a:rPr lang="pt-BR" dirty="0" err="1"/>
              <a:t>already</a:t>
            </a:r>
            <a:r>
              <a:rPr lang="pt-BR" dirty="0"/>
              <a:t> </a:t>
            </a:r>
            <a:r>
              <a:rPr lang="pt-BR" dirty="0" err="1"/>
              <a:t>know</a:t>
            </a:r>
            <a:r>
              <a:rPr lang="pt-BR" dirty="0"/>
              <a:t> the Gold Mining </a:t>
            </a:r>
            <a:r>
              <a:rPr lang="pt-BR" dirty="0" err="1"/>
              <a:t>Impact</a:t>
            </a:r>
            <a:r>
              <a:rPr lang="pt-BR" dirty="0"/>
              <a:t> </a:t>
            </a:r>
            <a:r>
              <a:rPr lang="pt-BR" dirty="0" err="1"/>
              <a:t>Calculator</a:t>
            </a:r>
            <a:r>
              <a:rPr lang="pt-BR" dirty="0"/>
              <a:t>?</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24"/>
        <p:cNvGrpSpPr/>
        <p:nvPr/>
      </p:nvGrpSpPr>
      <p:grpSpPr>
        <a:xfrm>
          <a:off x="0" y="0"/>
          <a:ext cx="0" cy="0"/>
          <a:chOff x="0" y="0"/>
          <a:chExt cx="0" cy="0"/>
        </a:xfrm>
      </p:grpSpPr>
      <p:sp>
        <p:nvSpPr>
          <p:cNvPr id="625" name="Google Shape;625;p36"/>
          <p:cNvSpPr txBox="1">
            <a:spLocks noGrp="1"/>
          </p:cNvSpPr>
          <p:nvPr>
            <p:ph type="title"/>
          </p:nvPr>
        </p:nvSpPr>
        <p:spPr>
          <a:xfrm>
            <a:off x="732736" y="1072066"/>
            <a:ext cx="6400800"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chemeClr val="dk1"/>
              </a:buClr>
              <a:buSzPts val="2800"/>
              <a:buFont typeface="Arial"/>
              <a:buNone/>
            </a:pPr>
            <a:r>
              <a:rPr lang="en-US" b="1"/>
              <a:t>Mercury impacts</a:t>
            </a:r>
            <a:endParaRPr/>
          </a:p>
        </p:txBody>
      </p:sp>
      <p:sp>
        <p:nvSpPr>
          <p:cNvPr id="626" name="Google Shape;626;p36"/>
          <p:cNvSpPr/>
          <p:nvPr/>
        </p:nvSpPr>
        <p:spPr>
          <a:xfrm>
            <a:off x="968478" y="3674644"/>
            <a:ext cx="14400835" cy="730425"/>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sp>
        <p:nvSpPr>
          <p:cNvPr id="627" name="Google Shape;627;p36"/>
          <p:cNvSpPr txBox="1"/>
          <p:nvPr/>
        </p:nvSpPr>
        <p:spPr>
          <a:xfrm>
            <a:off x="486551" y="2468551"/>
            <a:ext cx="6233295" cy="2690480"/>
          </a:xfrm>
          <a:prstGeom prst="rect">
            <a:avLst/>
          </a:prstGeom>
          <a:noFill/>
          <a:ln>
            <a:noFill/>
          </a:ln>
        </p:spPr>
        <p:txBody>
          <a:bodyPr spcFirstLastPara="1" wrap="square" lIns="91425" tIns="45700" rIns="91425" bIns="45700" anchor="t" anchorCtr="0">
            <a:spAutoFit/>
          </a:bodyPr>
          <a:lstStyle/>
          <a:p>
            <a:pPr marL="282561" marR="0" lvl="1" indent="-282561" algn="l" rtl="0">
              <a:lnSpc>
                <a:spcPct val="122222"/>
              </a:lnSpc>
              <a:spcBef>
                <a:spcPts val="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Health Effects: </a:t>
            </a:r>
            <a:endParaRPr sz="1400" b="0" i="0" u="none" strike="noStrike" cap="none">
              <a:solidFill>
                <a:srgbClr val="000000"/>
              </a:solidFill>
              <a:latin typeface="Arial"/>
              <a:ea typeface="Arial"/>
              <a:cs typeface="Arial"/>
              <a:sym typeface="Arial"/>
            </a:endParaRPr>
          </a:p>
          <a:p>
            <a:pPr marL="282561" marR="0" lvl="1"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Inhalation of airborne metallic mercury</a:t>
            </a:r>
            <a:endParaRPr sz="1800" b="0" i="0" u="none" strike="noStrike" cap="none">
              <a:solidFill>
                <a:schemeClr val="dk1"/>
              </a:solidFill>
              <a:latin typeface="Arial"/>
              <a:ea typeface="Arial"/>
              <a:cs typeface="Arial"/>
              <a:sym typeface="Arial"/>
            </a:endParaRPr>
          </a:p>
          <a:p>
            <a:pPr marL="739761" marR="0" lvl="2"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Neuropsychological problems in gold miners</a:t>
            </a:r>
            <a:endParaRPr sz="1800" b="0" i="0" u="none" strike="noStrike" cap="none">
              <a:solidFill>
                <a:schemeClr val="dk1"/>
              </a:solidFill>
              <a:latin typeface="Arial"/>
              <a:ea typeface="Arial"/>
              <a:cs typeface="Arial"/>
              <a:sym typeface="Arial"/>
            </a:endParaRPr>
          </a:p>
          <a:p>
            <a:pPr marL="282561" marR="0" lvl="1"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Health Effects: Ingestion of contaminated fish (methylmercury)</a:t>
            </a:r>
            <a:endParaRPr sz="1400" b="0" i="0" u="none" strike="noStrike" cap="none">
              <a:solidFill>
                <a:srgbClr val="000000"/>
              </a:solidFill>
              <a:latin typeface="Arial"/>
              <a:ea typeface="Arial"/>
              <a:cs typeface="Arial"/>
              <a:sym typeface="Arial"/>
            </a:endParaRPr>
          </a:p>
          <a:p>
            <a:pPr marL="739761" marR="0" lvl="2"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IQ loss in fetuses</a:t>
            </a:r>
            <a:endParaRPr sz="1800" b="0" i="0" u="none" strike="noStrike" cap="none">
              <a:solidFill>
                <a:schemeClr val="dk1"/>
              </a:solidFill>
              <a:latin typeface="Arial"/>
              <a:ea typeface="Arial"/>
              <a:cs typeface="Arial"/>
              <a:sym typeface="Arial"/>
            </a:endParaRPr>
          </a:p>
          <a:p>
            <a:pPr marL="739761" marR="0" lvl="2" indent="-282561" algn="l" rtl="0">
              <a:lnSpc>
                <a:spcPct val="122222"/>
              </a:lnSpc>
              <a:spcBef>
                <a:spcPts val="1000"/>
              </a:spcBef>
              <a:spcAft>
                <a:spcPts val="0"/>
              </a:spcAft>
              <a:buClr>
                <a:srgbClr val="B58500"/>
              </a:buClr>
              <a:buSzPts val="1440"/>
              <a:buFont typeface="Arial"/>
              <a:buChar char="•"/>
            </a:pPr>
            <a:r>
              <a:rPr lang="en-US" sz="1800" b="0" i="0" u="none" strike="noStrike" cap="none">
                <a:solidFill>
                  <a:schemeClr val="dk1"/>
                </a:solidFill>
                <a:latin typeface="Arial"/>
                <a:ea typeface="Arial"/>
                <a:cs typeface="Arial"/>
                <a:sym typeface="Arial"/>
              </a:rPr>
              <a:t>Heart diseaseHypertension</a:t>
            </a:r>
            <a:endParaRPr sz="1800" b="0" i="0" u="none" strike="noStrike" cap="none">
              <a:solidFill>
                <a:schemeClr val="dk1"/>
              </a:solidFill>
              <a:latin typeface="Arial"/>
              <a:ea typeface="Arial"/>
              <a:cs typeface="Arial"/>
              <a:sym typeface="Arial"/>
            </a:endParaRPr>
          </a:p>
        </p:txBody>
      </p:sp>
      <p:pic>
        <p:nvPicPr>
          <p:cNvPr id="628" name="Google Shape;628;p36" descr="Picture 6"/>
          <p:cNvPicPr preferRelativeResize="0"/>
          <p:nvPr/>
        </p:nvPicPr>
        <p:blipFill rotWithShape="1">
          <a:blip r:embed="rId3">
            <a:alphaModFix amt="30231"/>
          </a:blip>
          <a:srcRect/>
          <a:stretch/>
        </p:blipFill>
        <p:spPr>
          <a:xfrm>
            <a:off x="10748594" y="5487470"/>
            <a:ext cx="1117440" cy="1117441"/>
          </a:xfrm>
          <a:prstGeom prst="rect">
            <a:avLst/>
          </a:prstGeom>
          <a:noFill/>
          <a:ln>
            <a:noFill/>
          </a:ln>
        </p:spPr>
      </p:pic>
      <p:pic>
        <p:nvPicPr>
          <p:cNvPr id="629" name="Google Shape;629;p36"/>
          <p:cNvPicPr preferRelativeResize="0"/>
          <p:nvPr/>
        </p:nvPicPr>
        <p:blipFill rotWithShape="1">
          <a:blip r:embed="rId4">
            <a:alphaModFix/>
          </a:blip>
          <a:srcRect/>
          <a:stretch/>
        </p:blipFill>
        <p:spPr>
          <a:xfrm>
            <a:off x="7081619" y="2068396"/>
            <a:ext cx="4225695" cy="319070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37"/>
          <p:cNvSpPr txBox="1">
            <a:spLocks noGrp="1"/>
          </p:cNvSpPr>
          <p:nvPr>
            <p:ph type="title"/>
          </p:nvPr>
        </p:nvSpPr>
        <p:spPr>
          <a:xfrm>
            <a:off x="838199" y="1242644"/>
            <a:ext cx="8660137" cy="914400"/>
          </a:xfrm>
          <a:prstGeom prst="rect">
            <a:avLst/>
          </a:prstGeom>
          <a:noFill/>
          <a:ln>
            <a:noFill/>
          </a:ln>
        </p:spPr>
        <p:txBody>
          <a:bodyPr spcFirstLastPara="1" wrap="square" lIns="91425" tIns="45700" rIns="91425" bIns="45700" anchor="b" anchorCtr="0">
            <a:normAutofit/>
          </a:bodyPr>
          <a:lstStyle/>
          <a:p>
            <a:pPr marL="0" lvl="0" indent="0" algn="l" rtl="0">
              <a:lnSpc>
                <a:spcPct val="114285"/>
              </a:lnSpc>
              <a:spcBef>
                <a:spcPts val="0"/>
              </a:spcBef>
              <a:spcAft>
                <a:spcPts val="0"/>
              </a:spcAft>
              <a:buClr>
                <a:srgbClr val="2D3338"/>
              </a:buClr>
              <a:buSzPts val="2800"/>
              <a:buFont typeface="Arial"/>
              <a:buNone/>
            </a:pPr>
            <a:r>
              <a:rPr lang="en-US">
                <a:solidFill>
                  <a:srgbClr val="2D3338"/>
                </a:solidFill>
              </a:rPr>
              <a:t>Methodology: Mercury contamination</a:t>
            </a:r>
            <a:endParaRPr>
              <a:solidFill>
                <a:srgbClr val="2D3338"/>
              </a:solidFill>
            </a:endParaRPr>
          </a:p>
        </p:txBody>
      </p:sp>
      <p:sp>
        <p:nvSpPr>
          <p:cNvPr id="636" name="Google Shape;636;p37"/>
          <p:cNvSpPr txBox="1">
            <a:spLocks noGrp="1"/>
          </p:cNvSpPr>
          <p:nvPr>
            <p:ph type="body" idx="1"/>
          </p:nvPr>
        </p:nvSpPr>
        <p:spPr>
          <a:xfrm>
            <a:off x="1267881" y="2490983"/>
            <a:ext cx="10515600" cy="4351338"/>
          </a:xfrm>
          <a:prstGeom prst="rect">
            <a:avLst/>
          </a:prstGeom>
          <a:noFill/>
          <a:ln>
            <a:noFill/>
          </a:ln>
        </p:spPr>
        <p:txBody>
          <a:bodyPr spcFirstLastPara="1" wrap="square" lIns="91425" tIns="45700" rIns="91425" bIns="45700" anchor="t" anchorCtr="0">
            <a:noAutofit/>
          </a:bodyPr>
          <a:lstStyle/>
          <a:p>
            <a:pPr marL="283450" lvl="0" indent="-283450" algn="l" rtl="0">
              <a:lnSpc>
                <a:spcPct val="110000"/>
              </a:lnSpc>
              <a:spcBef>
                <a:spcPts val="0"/>
              </a:spcBef>
              <a:spcAft>
                <a:spcPts val="0"/>
              </a:spcAft>
              <a:buClr>
                <a:schemeClr val="dk1"/>
              </a:buClr>
              <a:buSzPts val="1600"/>
              <a:buFont typeface="Arial"/>
              <a:buChar char="•"/>
            </a:pPr>
            <a:r>
              <a:rPr lang="en-US" sz="2000"/>
              <a:t>Value Transfer Function</a:t>
            </a:r>
            <a:endParaRPr sz="2000">
              <a:solidFill>
                <a:srgbClr val="2D3338"/>
              </a:solidFill>
            </a:endParaRPr>
          </a:p>
          <a:p>
            <a:pPr marL="283450" lvl="0" indent="-181850" algn="l" rtl="0">
              <a:lnSpc>
                <a:spcPct val="110000"/>
              </a:lnSpc>
              <a:spcBef>
                <a:spcPts val="1000"/>
              </a:spcBef>
              <a:spcAft>
                <a:spcPts val="0"/>
              </a:spcAft>
              <a:buClr>
                <a:schemeClr val="dk1"/>
              </a:buClr>
              <a:buSzPts val="1600"/>
              <a:buFont typeface="Arial"/>
              <a:buNone/>
            </a:pPr>
            <a:endParaRPr sz="2000">
              <a:solidFill>
                <a:srgbClr val="2D3338"/>
              </a:solidFill>
            </a:endParaRPr>
          </a:p>
          <a:p>
            <a:pPr marL="283450" lvl="0" indent="-181850" algn="l" rtl="0">
              <a:lnSpc>
                <a:spcPct val="110000"/>
              </a:lnSpc>
              <a:spcBef>
                <a:spcPts val="1000"/>
              </a:spcBef>
              <a:spcAft>
                <a:spcPts val="0"/>
              </a:spcAft>
              <a:buClr>
                <a:schemeClr val="dk1"/>
              </a:buClr>
              <a:buSzPts val="1600"/>
              <a:buFont typeface="Arial"/>
              <a:buNone/>
            </a:pPr>
            <a:endParaRPr sz="2000">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endParaRPr sz="1600">
              <a:solidFill>
                <a:srgbClr val="2D3338"/>
              </a:solidFill>
            </a:endParaRPr>
          </a:p>
          <a:p>
            <a:pPr marL="457200" lvl="1" indent="0" algn="l" rtl="0">
              <a:lnSpc>
                <a:spcPct val="137500"/>
              </a:lnSpc>
              <a:spcBef>
                <a:spcPts val="1000"/>
              </a:spcBef>
              <a:spcAft>
                <a:spcPts val="0"/>
              </a:spcAft>
              <a:buSzPts val="1600"/>
              <a:buNone/>
            </a:pPr>
            <a:r>
              <a:rPr lang="en-US" sz="1600">
                <a:solidFill>
                  <a:srgbClr val="2D3338"/>
                </a:solidFill>
              </a:rPr>
              <a:t>	</a:t>
            </a:r>
            <a:endParaRPr sz="2000">
              <a:solidFill>
                <a:srgbClr val="2D3338"/>
              </a:solidFill>
            </a:endParaRPr>
          </a:p>
        </p:txBody>
      </p:sp>
      <p:sp>
        <p:nvSpPr>
          <p:cNvPr id="637" name="Google Shape;637;p37"/>
          <p:cNvSpPr/>
          <p:nvPr/>
        </p:nvSpPr>
        <p:spPr>
          <a:xfrm>
            <a:off x="2556769" y="3541451"/>
            <a:ext cx="1180730" cy="523783"/>
          </a:xfrm>
          <a:prstGeom prst="roundRect">
            <a:avLst>
              <a:gd name="adj" fmla="val 16667"/>
            </a:avLst>
          </a:prstGeom>
          <a:solidFill>
            <a:srgbClr val="444D54"/>
          </a:solidFill>
          <a:ln w="12700" cap="flat" cmpd="sng">
            <a:solidFill>
              <a:srgbClr val="008E6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Health impacts</a:t>
            </a:r>
            <a:endParaRPr sz="1200" b="0" i="0" u="none" strike="noStrike" cap="none">
              <a:solidFill>
                <a:schemeClr val="lt1"/>
              </a:solidFill>
              <a:latin typeface="Arial"/>
              <a:ea typeface="Arial"/>
              <a:cs typeface="Arial"/>
              <a:sym typeface="Arial"/>
            </a:endParaRPr>
          </a:p>
        </p:txBody>
      </p:sp>
      <p:sp>
        <p:nvSpPr>
          <p:cNvPr id="638" name="Google Shape;638;p37"/>
          <p:cNvSpPr/>
          <p:nvPr/>
        </p:nvSpPr>
        <p:spPr>
          <a:xfrm>
            <a:off x="8317607" y="3619086"/>
            <a:ext cx="1180730" cy="576871"/>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Average Fish Consumption</a:t>
            </a:r>
            <a:endParaRPr sz="1200" b="0" i="0" u="none" strike="noStrike" cap="none">
              <a:solidFill>
                <a:schemeClr val="lt1"/>
              </a:solidFill>
              <a:latin typeface="Arial"/>
              <a:ea typeface="Arial"/>
              <a:cs typeface="Arial"/>
              <a:sym typeface="Arial"/>
            </a:endParaRPr>
          </a:p>
        </p:txBody>
      </p:sp>
      <p:sp>
        <p:nvSpPr>
          <p:cNvPr id="639" name="Google Shape;639;p37"/>
          <p:cNvSpPr/>
          <p:nvPr/>
        </p:nvSpPr>
        <p:spPr>
          <a:xfrm>
            <a:off x="6905733" y="3619087"/>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Amount of Mercury</a:t>
            </a:r>
            <a:endParaRPr sz="1400" b="0" i="0" u="none" strike="noStrike" cap="none">
              <a:solidFill>
                <a:srgbClr val="000000"/>
              </a:solidFill>
              <a:latin typeface="Arial"/>
              <a:ea typeface="Arial"/>
              <a:cs typeface="Arial"/>
              <a:sym typeface="Arial"/>
            </a:endParaRPr>
          </a:p>
        </p:txBody>
      </p:sp>
      <p:sp>
        <p:nvSpPr>
          <p:cNvPr id="640" name="Google Shape;640;p37"/>
          <p:cNvSpPr/>
          <p:nvPr/>
        </p:nvSpPr>
        <p:spPr>
          <a:xfrm>
            <a:off x="9743389" y="3619087"/>
            <a:ext cx="1180730" cy="776174"/>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Average Body Weight of the Population</a:t>
            </a:r>
            <a:endParaRPr sz="1200" b="0" i="0" u="none" strike="noStrike" cap="none">
              <a:solidFill>
                <a:schemeClr val="lt1"/>
              </a:solidFill>
              <a:latin typeface="Arial"/>
              <a:ea typeface="Arial"/>
              <a:cs typeface="Arial"/>
              <a:sym typeface="Arial"/>
            </a:endParaRPr>
          </a:p>
        </p:txBody>
      </p:sp>
      <p:cxnSp>
        <p:nvCxnSpPr>
          <p:cNvPr id="641" name="Google Shape;641;p37"/>
          <p:cNvCxnSpPr>
            <a:stCxn id="638" idx="0"/>
            <a:endCxn id="637" idx="0"/>
          </p:cNvCxnSpPr>
          <p:nvPr/>
        </p:nvCxnSpPr>
        <p:spPr>
          <a:xfrm rot="5400000" flipH="1">
            <a:off x="5988672" y="699786"/>
            <a:ext cx="77700" cy="5760900"/>
          </a:xfrm>
          <a:prstGeom prst="bentConnector3">
            <a:avLst>
              <a:gd name="adj1" fmla="val 394124"/>
            </a:avLst>
          </a:prstGeom>
          <a:noFill/>
          <a:ln w="9525" cap="flat" cmpd="sng">
            <a:solidFill>
              <a:schemeClr val="accent1"/>
            </a:solidFill>
            <a:prstDash val="solid"/>
            <a:miter lim="800000"/>
            <a:headEnd type="none" w="sm" len="sm"/>
            <a:tailEnd type="triangle" w="med" len="med"/>
          </a:ln>
        </p:spPr>
      </p:cxnSp>
      <p:cxnSp>
        <p:nvCxnSpPr>
          <p:cNvPr id="642" name="Google Shape;642;p37"/>
          <p:cNvCxnSpPr>
            <a:stCxn id="639" idx="0"/>
            <a:endCxn id="637" idx="0"/>
          </p:cNvCxnSpPr>
          <p:nvPr/>
        </p:nvCxnSpPr>
        <p:spPr>
          <a:xfrm rot="5400000" flipH="1">
            <a:off x="5282698" y="1405687"/>
            <a:ext cx="77700" cy="4349100"/>
          </a:xfrm>
          <a:prstGeom prst="bentConnector3">
            <a:avLst>
              <a:gd name="adj1" fmla="val 394126"/>
            </a:avLst>
          </a:prstGeom>
          <a:noFill/>
          <a:ln w="9525" cap="flat" cmpd="sng">
            <a:solidFill>
              <a:schemeClr val="accent1"/>
            </a:solidFill>
            <a:prstDash val="solid"/>
            <a:miter lim="800000"/>
            <a:headEnd type="none" w="sm" len="sm"/>
            <a:tailEnd type="triangle" w="med" len="med"/>
          </a:ln>
        </p:spPr>
      </p:cxnSp>
      <p:cxnSp>
        <p:nvCxnSpPr>
          <p:cNvPr id="643" name="Google Shape;643;p37"/>
          <p:cNvCxnSpPr>
            <a:stCxn id="640" idx="0"/>
            <a:endCxn id="637" idx="0"/>
          </p:cNvCxnSpPr>
          <p:nvPr/>
        </p:nvCxnSpPr>
        <p:spPr>
          <a:xfrm rot="5400000" flipH="1">
            <a:off x="6701654" y="-13013"/>
            <a:ext cx="77700" cy="7186500"/>
          </a:xfrm>
          <a:prstGeom prst="bentConnector3">
            <a:avLst>
              <a:gd name="adj1" fmla="val 394126"/>
            </a:avLst>
          </a:prstGeom>
          <a:noFill/>
          <a:ln w="9525" cap="flat" cmpd="sng">
            <a:solidFill>
              <a:schemeClr val="accent1"/>
            </a:solidFill>
            <a:prstDash val="solid"/>
            <a:miter lim="800000"/>
            <a:headEnd type="none" w="sm" len="sm"/>
            <a:tailEnd type="triangle" w="med" len="med"/>
          </a:ln>
        </p:spPr>
      </p:cxnSp>
      <p:sp>
        <p:nvSpPr>
          <p:cNvPr id="644" name="Google Shape;644;p37"/>
          <p:cNvSpPr/>
          <p:nvPr/>
        </p:nvSpPr>
        <p:spPr>
          <a:xfrm>
            <a:off x="4143892" y="3316550"/>
            <a:ext cx="1312114" cy="826319"/>
          </a:xfrm>
          <a:prstGeom prst="roundRect">
            <a:avLst>
              <a:gd name="adj" fmla="val 16667"/>
            </a:avLst>
          </a:prstGeom>
          <a:solidFill>
            <a:srgbClr val="7F7F7F"/>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 People Potentially Exposed</a:t>
            </a:r>
            <a:endParaRPr sz="1200" b="0" i="0" u="none" strike="noStrike" cap="none">
              <a:solidFill>
                <a:schemeClr val="lt1"/>
              </a:solidFill>
              <a:latin typeface="Arial"/>
              <a:ea typeface="Arial"/>
              <a:cs typeface="Arial"/>
              <a:sym typeface="Arial"/>
            </a:endParaRPr>
          </a:p>
        </p:txBody>
      </p:sp>
      <p:sp>
        <p:nvSpPr>
          <p:cNvPr id="645" name="Google Shape;645;p37"/>
          <p:cNvSpPr/>
          <p:nvPr/>
        </p:nvSpPr>
        <p:spPr>
          <a:xfrm>
            <a:off x="4143891" y="4195957"/>
            <a:ext cx="1361743" cy="723087"/>
          </a:xfrm>
          <a:prstGeom prst="roundRect">
            <a:avLst>
              <a:gd name="adj" fmla="val 16667"/>
            </a:avLst>
          </a:prstGeom>
          <a:solidFill>
            <a:srgbClr val="7F7F7F"/>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Severity of Health Impacts</a:t>
            </a:r>
            <a:endParaRPr sz="1200" b="0" i="0" u="none" strike="noStrike" cap="none">
              <a:solidFill>
                <a:schemeClr val="lt1"/>
              </a:solidFill>
              <a:latin typeface="Arial"/>
              <a:ea typeface="Arial"/>
              <a:cs typeface="Arial"/>
              <a:sym typeface="Arial"/>
            </a:endParaRPr>
          </a:p>
        </p:txBody>
      </p:sp>
      <p:sp>
        <p:nvSpPr>
          <p:cNvPr id="646" name="Google Shape;646;p37"/>
          <p:cNvSpPr/>
          <p:nvPr/>
        </p:nvSpPr>
        <p:spPr>
          <a:xfrm>
            <a:off x="5505635" y="3619087"/>
            <a:ext cx="1180730"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Population within a 100 km radius</a:t>
            </a:r>
            <a:endParaRPr sz="1200" b="0" i="0" u="none" strike="noStrike" cap="none">
              <a:solidFill>
                <a:schemeClr val="lt1"/>
              </a:solidFill>
              <a:latin typeface="Arial"/>
              <a:ea typeface="Arial"/>
              <a:cs typeface="Arial"/>
              <a:sym typeface="Arial"/>
            </a:endParaRPr>
          </a:p>
        </p:txBody>
      </p:sp>
      <p:cxnSp>
        <p:nvCxnSpPr>
          <p:cNvPr id="647" name="Google Shape;647;p37"/>
          <p:cNvCxnSpPr>
            <a:stCxn id="646" idx="0"/>
          </p:cNvCxnSpPr>
          <p:nvPr/>
        </p:nvCxnSpPr>
        <p:spPr>
          <a:xfrm rot="5400000" flipH="1">
            <a:off x="4585800" y="2108887"/>
            <a:ext cx="312900" cy="2707500"/>
          </a:xfrm>
          <a:prstGeom prst="bentConnector2">
            <a:avLst/>
          </a:prstGeom>
          <a:noFill/>
          <a:ln w="9525" cap="flat" cmpd="sng">
            <a:solidFill>
              <a:schemeClr val="accent1"/>
            </a:solidFill>
            <a:prstDash val="solid"/>
            <a:miter lim="800000"/>
            <a:headEnd type="none" w="sm" len="sm"/>
            <a:tailEnd type="triangle" w="med" len="med"/>
          </a:ln>
        </p:spPr>
      </p:cxnSp>
      <p:sp>
        <p:nvSpPr>
          <p:cNvPr id="648" name="Google Shape;648;p37"/>
          <p:cNvSpPr/>
          <p:nvPr/>
        </p:nvSpPr>
        <p:spPr>
          <a:xfrm>
            <a:off x="8227101" y="4395261"/>
            <a:ext cx="1361742" cy="523783"/>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chemeClr val="lt1"/>
                </a:solidFill>
                <a:latin typeface="Arial"/>
                <a:ea typeface="Arial"/>
                <a:cs typeface="Arial"/>
                <a:sym typeface="Arial"/>
              </a:rPr>
              <a:t>Level of Fish Contamination</a:t>
            </a:r>
            <a:endParaRPr sz="1200" b="0" i="0" u="none" strike="noStrike" cap="none">
              <a:solidFill>
                <a:schemeClr val="lt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38"/>
          <p:cNvSpPr txBox="1">
            <a:spLocks noGrp="1"/>
          </p:cNvSpPr>
          <p:nvPr>
            <p:ph type="title"/>
          </p:nvPr>
        </p:nvSpPr>
        <p:spPr>
          <a:xfrm>
            <a:off x="863836" y="824667"/>
            <a:ext cx="10870963" cy="1056175"/>
          </a:xfrm>
          <a:prstGeom prst="rect">
            <a:avLst/>
          </a:prstGeom>
          <a:noFill/>
          <a:ln>
            <a:noFill/>
          </a:ln>
        </p:spPr>
        <p:txBody>
          <a:bodyPr spcFirstLastPara="1" wrap="square" lIns="91425" tIns="45700" rIns="91425" bIns="45700" anchor="b" anchorCtr="0">
            <a:normAutofit fontScale="90000"/>
          </a:bodyPr>
          <a:lstStyle/>
          <a:p>
            <a:pPr marL="0" lvl="0" indent="0" algn="l" rtl="0">
              <a:lnSpc>
                <a:spcPct val="100000"/>
              </a:lnSpc>
              <a:spcBef>
                <a:spcPts val="0"/>
              </a:spcBef>
              <a:spcAft>
                <a:spcPts val="0"/>
              </a:spcAft>
              <a:buClr>
                <a:schemeClr val="dk1"/>
              </a:buClr>
              <a:buSzPct val="100000"/>
              <a:buFont typeface="Arial"/>
              <a:buNone/>
            </a:pPr>
            <a:r>
              <a:rPr lang="en-US" sz="4400"/>
              <a:t>Methodology: Valuation of Health Effects</a:t>
            </a:r>
            <a:endParaRPr b="1">
              <a:solidFill>
                <a:srgbClr val="2D3338"/>
              </a:solidFill>
            </a:endParaRPr>
          </a:p>
        </p:txBody>
      </p:sp>
      <p:sp>
        <p:nvSpPr>
          <p:cNvPr id="654" name="Google Shape;654;p38"/>
          <p:cNvSpPr txBox="1">
            <a:spLocks noGrp="1"/>
          </p:cNvSpPr>
          <p:nvPr>
            <p:ph type="body" idx="1"/>
          </p:nvPr>
        </p:nvSpPr>
        <p:spPr>
          <a:xfrm>
            <a:off x="3877563" y="1984703"/>
            <a:ext cx="4843508" cy="2604333"/>
          </a:xfrm>
          <a:prstGeom prst="rect">
            <a:avLst/>
          </a:prstGeom>
          <a:noFill/>
          <a:ln>
            <a:noFill/>
          </a:ln>
        </p:spPr>
        <p:txBody>
          <a:bodyPr spcFirstLastPara="1" wrap="square" lIns="91425" tIns="45700" rIns="91425" bIns="45700" anchor="t" anchorCtr="0">
            <a:normAutofit/>
          </a:bodyPr>
          <a:lstStyle/>
          <a:p>
            <a:pPr marL="0" lvl="0" indent="0" algn="l" rtl="0">
              <a:lnSpc>
                <a:spcPct val="91666"/>
              </a:lnSpc>
              <a:spcBef>
                <a:spcPts val="0"/>
              </a:spcBef>
              <a:spcAft>
                <a:spcPts val="0"/>
              </a:spcAft>
              <a:buClr>
                <a:schemeClr val="dk1"/>
              </a:buClr>
              <a:buSzPts val="1600"/>
              <a:buFont typeface="Arial"/>
              <a:buNone/>
            </a:pPr>
            <a:r>
              <a:rPr lang="en-US" sz="2000"/>
              <a:t>Equivalence Between DALY and VSL ($)</a:t>
            </a:r>
            <a:r>
              <a:rPr lang="en-US" sz="2400" b="1">
                <a:solidFill>
                  <a:srgbClr val="2D3338"/>
                </a:solidFill>
              </a:rPr>
              <a:t> </a:t>
            </a:r>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0" lvl="0" indent="0" algn="ctr" rtl="0">
              <a:lnSpc>
                <a:spcPct val="91666"/>
              </a:lnSpc>
              <a:spcBef>
                <a:spcPts val="1000"/>
              </a:spcBef>
              <a:spcAft>
                <a:spcPts val="0"/>
              </a:spcAft>
              <a:buClr>
                <a:srgbClr val="2D3338"/>
              </a:buClr>
              <a:buSzPts val="1920"/>
              <a:buFont typeface="Arial"/>
              <a:buNone/>
            </a:pPr>
            <a:r>
              <a:rPr lang="en-US" sz="2400" b="1">
                <a:solidFill>
                  <a:srgbClr val="2D3338"/>
                </a:solidFill>
              </a:rPr>
              <a:t>  	</a:t>
            </a:r>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0" lvl="0" indent="0" algn="ctr" rtl="0">
              <a:lnSpc>
                <a:spcPct val="91666"/>
              </a:lnSpc>
              <a:spcBef>
                <a:spcPts val="1000"/>
              </a:spcBef>
              <a:spcAft>
                <a:spcPts val="0"/>
              </a:spcAft>
              <a:buClr>
                <a:schemeClr val="dk1"/>
              </a:buClr>
              <a:buSzPts val="1920"/>
              <a:buFont typeface="Arial"/>
              <a:buNone/>
            </a:pPr>
            <a:endParaRPr sz="2400" b="1">
              <a:solidFill>
                <a:srgbClr val="2D3338"/>
              </a:solidFill>
            </a:endParaRPr>
          </a:p>
          <a:p>
            <a:pPr marL="685766" lvl="1" indent="-181850" algn="l" rtl="0">
              <a:lnSpc>
                <a:spcPct val="137500"/>
              </a:lnSpc>
              <a:spcBef>
                <a:spcPts val="1000"/>
              </a:spcBef>
              <a:spcAft>
                <a:spcPts val="0"/>
              </a:spcAft>
              <a:buSzPts val="1600"/>
              <a:buNone/>
            </a:pPr>
            <a:endParaRPr>
              <a:solidFill>
                <a:srgbClr val="2D3338"/>
              </a:solidFill>
            </a:endParaRPr>
          </a:p>
          <a:p>
            <a:pPr marL="685766" lvl="1" indent="-181850" algn="l" rtl="0">
              <a:lnSpc>
                <a:spcPct val="137500"/>
              </a:lnSpc>
              <a:spcBef>
                <a:spcPts val="1000"/>
              </a:spcBef>
              <a:spcAft>
                <a:spcPts val="0"/>
              </a:spcAft>
              <a:buSzPts val="1600"/>
              <a:buNone/>
            </a:pPr>
            <a:endParaRPr sz="1600">
              <a:solidFill>
                <a:srgbClr val="2D3338"/>
              </a:solidFill>
            </a:endParaRPr>
          </a:p>
        </p:txBody>
      </p:sp>
      <p:sp>
        <p:nvSpPr>
          <p:cNvPr id="655" name="Google Shape;655;p38"/>
          <p:cNvSpPr/>
          <p:nvPr/>
        </p:nvSpPr>
        <p:spPr>
          <a:xfrm>
            <a:off x="3717179" y="2516053"/>
            <a:ext cx="1733005" cy="801188"/>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Disability-Adjusted Life Years (DALYs)</a:t>
            </a:r>
            <a:endParaRPr sz="1400" b="0" i="0" u="none" strike="noStrike" cap="none">
              <a:solidFill>
                <a:srgbClr val="000000"/>
              </a:solidFill>
              <a:latin typeface="Arial"/>
              <a:ea typeface="Arial"/>
              <a:cs typeface="Arial"/>
              <a:sym typeface="Arial"/>
            </a:endParaRPr>
          </a:p>
        </p:txBody>
      </p:sp>
      <p:sp>
        <p:nvSpPr>
          <p:cNvPr id="656" name="Google Shape;656;p38"/>
          <p:cNvSpPr/>
          <p:nvPr/>
        </p:nvSpPr>
        <p:spPr>
          <a:xfrm>
            <a:off x="6000916" y="2496248"/>
            <a:ext cx="1733005" cy="809896"/>
          </a:xfrm>
          <a:prstGeom prst="roundRect">
            <a:avLst>
              <a:gd name="adj" fmla="val 16667"/>
            </a:avLst>
          </a:prstGeom>
          <a:solidFill>
            <a:schemeClr val="accent1"/>
          </a:solidFill>
          <a:ln w="12700" cap="flat" cmpd="sng">
            <a:solidFill>
              <a:srgbClr val="0076A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Arial"/>
                <a:ea typeface="Arial"/>
                <a:cs typeface="Arial"/>
                <a:sym typeface="Arial"/>
              </a:rPr>
              <a:t>Value of a Statistical Life (VSL)</a:t>
            </a:r>
            <a:endParaRPr sz="1400" b="0" i="0" u="none" strike="noStrike" cap="none">
              <a:solidFill>
                <a:schemeClr val="lt1"/>
              </a:solidFill>
              <a:latin typeface="Arial"/>
              <a:ea typeface="Arial"/>
              <a:cs typeface="Arial"/>
              <a:sym typeface="Arial"/>
            </a:endParaRPr>
          </a:p>
        </p:txBody>
      </p:sp>
      <p:pic>
        <p:nvPicPr>
          <p:cNvPr id="657" name="Google Shape;657;p38" descr="SciELO - Saúde Pública - O conceito de saúde: ponto-cego da epidemiologia?  O conceito de saúde: ponto-cego da epidemiologia?"/>
          <p:cNvPicPr preferRelativeResize="0"/>
          <p:nvPr/>
        </p:nvPicPr>
        <p:blipFill rotWithShape="1">
          <a:blip r:embed="rId3">
            <a:alphaModFix/>
          </a:blip>
          <a:srcRect/>
          <a:stretch/>
        </p:blipFill>
        <p:spPr>
          <a:xfrm>
            <a:off x="2928005" y="3749183"/>
            <a:ext cx="5879632" cy="274240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388ecc7a14f_0_58"/>
          <p:cNvSpPr txBox="1">
            <a:spLocks noGrp="1"/>
          </p:cNvSpPr>
          <p:nvPr>
            <p:ph type="body" idx="1"/>
          </p:nvPr>
        </p:nvSpPr>
        <p:spPr>
          <a:xfrm>
            <a:off x="849425" y="1921325"/>
            <a:ext cx="62565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sz="1600" b="1" dirty="0">
                <a:solidFill>
                  <a:srgbClr val="000000"/>
                </a:solidFill>
              </a:rPr>
              <a:t>Scenario</a:t>
            </a:r>
            <a:endParaRPr sz="1600" b="1"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Currently, the government invests R$50 million annually to prevent barges from operating on the Madeira River in </a:t>
            </a:r>
            <a:r>
              <a:rPr lang="en-US" sz="1600" dirty="0" err="1">
                <a:solidFill>
                  <a:srgbClr val="000000"/>
                </a:solidFill>
              </a:rPr>
              <a:t>Humaitá</a:t>
            </a:r>
            <a:r>
              <a:rPr lang="en-US" sz="1600" dirty="0">
                <a:solidFill>
                  <a:srgbClr val="000000"/>
                </a:solidFill>
              </a:rPr>
              <a:t>, Amazonas. The environmental protection agency considers this insufficient and wants to demonstrate to the government that it would be worthwhile to increase investments to prevent socio-environmental damage.</a:t>
            </a:r>
            <a:endParaRPr sz="1600"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Currently, there are still 40 dredges causing damage in the region. The environmental agency estimates that, with additional measures at an additional annual cost of R$80 million, the number of barges could be reduced from 40 to 10.</a:t>
            </a:r>
            <a:endParaRPr sz="1600"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The dredges have an average power of 100 hp and do not use retorts.</a:t>
            </a:r>
            <a:endParaRPr sz="1600" dirty="0">
              <a:solidFill>
                <a:srgbClr val="000000"/>
              </a:solidFill>
            </a:endParaRPr>
          </a:p>
          <a:p>
            <a:pPr marL="457200" lvl="0" indent="-307340" algn="l" rtl="0">
              <a:lnSpc>
                <a:spcPct val="115000"/>
              </a:lnSpc>
              <a:spcBef>
                <a:spcPts val="0"/>
              </a:spcBef>
              <a:spcAft>
                <a:spcPts val="0"/>
              </a:spcAft>
              <a:buClr>
                <a:srgbClr val="000000"/>
              </a:buClr>
              <a:buSzPts val="1240"/>
              <a:buChar char="•"/>
            </a:pPr>
            <a:r>
              <a:rPr lang="en-US" sz="1600" dirty="0">
                <a:solidFill>
                  <a:srgbClr val="000000"/>
                </a:solidFill>
              </a:rPr>
              <a:t>For the calculations, use the "conservative value assumption" and a cumulative inflation rate of 10% since 2022.</a:t>
            </a:r>
            <a:endParaRPr sz="1600" dirty="0">
              <a:solidFill>
                <a:srgbClr val="000000"/>
              </a:solidFill>
            </a:endParaRPr>
          </a:p>
          <a:p>
            <a:pPr marL="0" lvl="0" indent="0" algn="l" rtl="0">
              <a:spcBef>
                <a:spcPts val="0"/>
              </a:spcBef>
              <a:spcAft>
                <a:spcPts val="0"/>
              </a:spcAft>
              <a:buNone/>
            </a:pPr>
            <a:endParaRPr sz="1600" dirty="0">
              <a:solidFill>
                <a:srgbClr val="000000"/>
              </a:solidFill>
            </a:endParaRPr>
          </a:p>
        </p:txBody>
      </p:sp>
      <p:sp>
        <p:nvSpPr>
          <p:cNvPr id="664" name="Google Shape;664;g388ecc7a14f_0_58"/>
          <p:cNvSpPr txBox="1">
            <a:spLocks noGrp="1"/>
          </p:cNvSpPr>
          <p:nvPr>
            <p:ph type="title"/>
          </p:nvPr>
        </p:nvSpPr>
        <p:spPr>
          <a:xfrm>
            <a:off x="894325" y="1006919"/>
            <a:ext cx="7315200" cy="914400"/>
          </a:xfrm>
          <a:prstGeom prst="rect">
            <a:avLst/>
          </a:prstGeom>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r>
              <a:rPr lang="en-US">
                <a:solidFill>
                  <a:srgbClr val="222222"/>
                </a:solidFill>
              </a:rPr>
              <a:t>Exercise 2 Estimate investment values ​​to prevent impacts</a:t>
            </a:r>
            <a:endParaRPr>
              <a:solidFill>
                <a:srgbClr val="222222"/>
              </a:solidFill>
            </a:endParaRPr>
          </a:p>
        </p:txBody>
      </p:sp>
      <p:sp>
        <p:nvSpPr>
          <p:cNvPr id="665" name="Google Shape;665;g388ecc7a14f_0_58"/>
          <p:cNvSpPr txBox="1"/>
          <p:nvPr/>
        </p:nvSpPr>
        <p:spPr>
          <a:xfrm>
            <a:off x="7558525" y="1921325"/>
            <a:ext cx="4374000" cy="48147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US" sz="1600" b="1"/>
              <a:t>Questions:</a:t>
            </a:r>
            <a:endParaRPr sz="1600" b="1"/>
          </a:p>
          <a:p>
            <a:pPr marL="457200" lvl="0" indent="-330200" algn="l" rtl="0">
              <a:lnSpc>
                <a:spcPct val="115000"/>
              </a:lnSpc>
              <a:spcBef>
                <a:spcPts val="0"/>
              </a:spcBef>
              <a:spcAft>
                <a:spcPts val="0"/>
              </a:spcAft>
              <a:buSzPts val="1600"/>
              <a:buChar char="●"/>
            </a:pPr>
            <a:r>
              <a:rPr lang="en-US" sz="1600"/>
              <a:t>What is the annual socio-environmental damage caused by 40 dredges? (Ignore the value of gold)</a:t>
            </a:r>
            <a:endParaRPr sz="1600"/>
          </a:p>
          <a:p>
            <a:pPr marL="457200" lvl="0" indent="-330200" algn="l" rtl="0">
              <a:lnSpc>
                <a:spcPct val="115000"/>
              </a:lnSpc>
              <a:spcBef>
                <a:spcPts val="0"/>
              </a:spcBef>
              <a:spcAft>
                <a:spcPts val="0"/>
              </a:spcAft>
              <a:buSzPts val="1600"/>
              <a:buChar char="●"/>
            </a:pPr>
            <a:r>
              <a:rPr lang="en-US" sz="1600"/>
              <a:t>What is the annual socio-environmental damage caused by 10 dredges?</a:t>
            </a:r>
            <a:endParaRPr sz="1600"/>
          </a:p>
          <a:p>
            <a:pPr marL="457200" lvl="0" indent="-330200" algn="l" rtl="0">
              <a:lnSpc>
                <a:spcPct val="115000"/>
              </a:lnSpc>
              <a:spcBef>
                <a:spcPts val="0"/>
              </a:spcBef>
              <a:spcAft>
                <a:spcPts val="0"/>
              </a:spcAft>
              <a:buSzPts val="1600"/>
              <a:buChar char="●"/>
            </a:pPr>
            <a:r>
              <a:rPr lang="en-US" sz="1600"/>
              <a:t>What would be the reduction in socio-environmental impact of the most effective control action requested by IBAMA?</a:t>
            </a:r>
            <a:endParaRPr sz="1600"/>
          </a:p>
          <a:p>
            <a:pPr marL="457200" lvl="0" indent="-330200" algn="l" rtl="0">
              <a:lnSpc>
                <a:spcPct val="115000"/>
              </a:lnSpc>
              <a:spcBef>
                <a:spcPts val="0"/>
              </a:spcBef>
              <a:spcAft>
                <a:spcPts val="0"/>
              </a:spcAft>
              <a:buSzPts val="1600"/>
              <a:buChar char="●"/>
            </a:pPr>
            <a:r>
              <a:rPr lang="en-US" sz="1600"/>
              <a:t>Is it socially efficient to increase annual government investments in prevention?</a:t>
            </a: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endParaRPr sz="1600"/>
          </a:p>
          <a:p>
            <a:pPr marL="0" lvl="0" indent="0" algn="l" rtl="0">
              <a:spcBef>
                <a:spcPts val="0"/>
              </a:spcBef>
              <a:spcAft>
                <a:spcPts val="0"/>
              </a:spcAft>
              <a:buNone/>
            </a:pPr>
            <a:r>
              <a:rPr lang="en-US" sz="1600"/>
              <a:t>calculators.conservation-strategy.org</a:t>
            </a:r>
            <a:endParaRPr sz="1600"/>
          </a:p>
        </p:txBody>
      </p:sp>
      <p:pic>
        <p:nvPicPr>
          <p:cNvPr id="666" name="Google Shape;666;g388ecc7a14f_0_58"/>
          <p:cNvPicPr preferRelativeResize="0"/>
          <p:nvPr/>
        </p:nvPicPr>
        <p:blipFill>
          <a:blip r:embed="rId3">
            <a:alphaModFix/>
          </a:blip>
          <a:stretch>
            <a:fillRect/>
          </a:stretch>
        </p:blipFill>
        <p:spPr>
          <a:xfrm>
            <a:off x="10460125" y="238024"/>
            <a:ext cx="1574725" cy="15690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g388ecc7a14f_0_64" descr="Picture 6"/>
          <p:cNvPicPr preferRelativeResize="0"/>
          <p:nvPr/>
        </p:nvPicPr>
        <p:blipFill rotWithShape="1">
          <a:blip r:embed="rId3">
            <a:alphaModFix amt="30230"/>
          </a:blip>
          <a:srcRect/>
          <a:stretch/>
        </p:blipFill>
        <p:spPr>
          <a:xfrm>
            <a:off x="10748594" y="5487470"/>
            <a:ext cx="1117438" cy="1117444"/>
          </a:xfrm>
          <a:prstGeom prst="rect">
            <a:avLst/>
          </a:prstGeom>
          <a:noFill/>
          <a:ln>
            <a:noFill/>
          </a:ln>
        </p:spPr>
      </p:pic>
      <p:sp>
        <p:nvSpPr>
          <p:cNvPr id="672" name="Google Shape;672;g388ecc7a14f_0_64"/>
          <p:cNvSpPr txBox="1"/>
          <p:nvPr/>
        </p:nvSpPr>
        <p:spPr>
          <a:xfrm>
            <a:off x="1115878" y="5723024"/>
            <a:ext cx="7036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800" b="0" i="0" u="none" strike="noStrike" cap="none">
                <a:solidFill>
                  <a:schemeClr val="dk1"/>
                </a:solidFill>
                <a:latin typeface="Arial"/>
                <a:ea typeface="Arial"/>
                <a:cs typeface="Arial"/>
                <a:sym typeface="Arial"/>
              </a:rPr>
              <a:t>What would be the main uses you would make of the MIC tool?</a:t>
            </a:r>
            <a:endParaRPr sz="1800" b="0" i="0" u="none" strike="noStrike" cap="none">
              <a:solidFill>
                <a:schemeClr val="dk1"/>
              </a:solidFill>
              <a:latin typeface="Arial"/>
              <a:ea typeface="Arial"/>
              <a:cs typeface="Arial"/>
              <a:sym typeface="Aria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Suplemento 2">
                <a:extLst>
                  <a:ext uri="{FF2B5EF4-FFF2-40B4-BE49-F238E27FC236}">
                    <a16:creationId xmlns:a16="http://schemas.microsoft.com/office/drawing/2014/main" id="{38E6291E-3D67-1B41-3253-0BE45548AAFC}"/>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3" name="Suplemento 2">
                <a:extLst>
                  <a:ext uri="{FF2B5EF4-FFF2-40B4-BE49-F238E27FC236}">
                    <a16:creationId xmlns:a16="http://schemas.microsoft.com/office/drawing/2014/main" id="{38E6291E-3D67-1B41-3253-0BE45548AAFC}"/>
                  </a:ext>
                </a:extLst>
              </p:cNvPr>
              <p:cNvPicPr>
                <a:picLocks noGrp="1" noRot="1" noChangeAspect="1" noMove="1" noResize="1" noEditPoints="1" noAdjustHandles="1" noChangeArrowheads="1" noChangeShapeType="1"/>
              </p:cNvPicPr>
              <p:nvPr/>
            </p:nvPicPr>
            <p:blipFill>
              <a:blip r:embed="rId5"/>
              <a:stretch>
                <a:fillRect/>
              </a:stretch>
            </p:blipFill>
            <p:spPr>
              <a:xfrm>
                <a:off x="1809750" y="1019174"/>
                <a:ext cx="8572500" cy="4819650"/>
              </a:xfrm>
              <a:prstGeom prst="rect">
                <a:avLst/>
              </a:prstGeom>
            </p:spPr>
          </p:pic>
        </mc:Fallback>
      </mc:AlternateContent>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39"/>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t>Mini break</a:t>
            </a:r>
            <a:endParaRPr/>
          </a:p>
        </p:txBody>
      </p:sp>
      <p:sp>
        <p:nvSpPr>
          <p:cNvPr id="679" name="Google Shape;679;p39"/>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5 minutes</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40"/>
          <p:cNvSpPr txBox="1">
            <a:spLocks noGrp="1"/>
          </p:cNvSpPr>
          <p:nvPr>
            <p:ph type="title"/>
          </p:nvPr>
        </p:nvSpPr>
        <p:spPr>
          <a:xfrm>
            <a:off x="801529" y="3270154"/>
            <a:ext cx="10515600" cy="118872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a:t>Case Study Presentation</a:t>
            </a:r>
            <a:endParaRPr/>
          </a:p>
        </p:txBody>
      </p:sp>
      <p:sp>
        <p:nvSpPr>
          <p:cNvPr id="685" name="Google Shape;685;p40"/>
          <p:cNvSpPr txBox="1">
            <a:spLocks noGrp="1"/>
          </p:cNvSpPr>
          <p:nvPr>
            <p:ph type="body" idx="1"/>
          </p:nvPr>
        </p:nvSpPr>
        <p:spPr>
          <a:xfrm>
            <a:off x="801529" y="4857157"/>
            <a:ext cx="10515600" cy="118872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89"/>
        <p:cNvGrpSpPr/>
        <p:nvPr/>
      </p:nvGrpSpPr>
      <p:grpSpPr>
        <a:xfrm>
          <a:off x="0" y="0"/>
          <a:ext cx="0" cy="0"/>
          <a:chOff x="0" y="0"/>
          <a:chExt cx="0" cy="0"/>
        </a:xfrm>
      </p:grpSpPr>
      <p:sp>
        <p:nvSpPr>
          <p:cNvPr id="690" name="Google Shape;690;p41"/>
          <p:cNvSpPr txBox="1">
            <a:spLocks noGrp="1"/>
          </p:cNvSpPr>
          <p:nvPr>
            <p:ph type="title"/>
          </p:nvPr>
        </p:nvSpPr>
        <p:spPr>
          <a:xfrm>
            <a:off x="1013636" y="578592"/>
            <a:ext cx="10871100" cy="1056300"/>
          </a:xfrm>
          <a:prstGeom prst="rect">
            <a:avLst/>
          </a:prstGeom>
          <a:noFill/>
          <a:ln>
            <a:noFill/>
          </a:ln>
        </p:spPr>
        <p:txBody>
          <a:bodyPr spcFirstLastPara="1" wrap="square" lIns="91425" tIns="45700" rIns="91425" bIns="45700" anchor="b" anchorCtr="0">
            <a:normAutofit fontScale="90000"/>
          </a:bodyPr>
          <a:lstStyle/>
          <a:p>
            <a:pPr marL="0" lvl="0" indent="0" algn="l" rtl="0">
              <a:lnSpc>
                <a:spcPct val="72727"/>
              </a:lnSpc>
              <a:spcBef>
                <a:spcPts val="0"/>
              </a:spcBef>
              <a:spcAft>
                <a:spcPts val="0"/>
              </a:spcAft>
              <a:buClr>
                <a:schemeClr val="dk1"/>
              </a:buClr>
              <a:buSzPct val="111111"/>
              <a:buFont typeface="Arial"/>
              <a:buNone/>
            </a:pPr>
            <a:r>
              <a:rPr lang="en-US" sz="4400"/>
              <a:t>Considerations for Building a Case Study</a:t>
            </a:r>
            <a:endParaRPr/>
          </a:p>
        </p:txBody>
      </p:sp>
      <p:sp>
        <p:nvSpPr>
          <p:cNvPr id="691" name="Google Shape;691;p41"/>
          <p:cNvSpPr txBox="1">
            <a:spLocks noGrp="1"/>
          </p:cNvSpPr>
          <p:nvPr>
            <p:ph type="body" idx="1"/>
          </p:nvPr>
        </p:nvSpPr>
        <p:spPr>
          <a:xfrm>
            <a:off x="1113893" y="1752487"/>
            <a:ext cx="9964200" cy="366210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t>1. Identify the input variables required for the tool based on the specifics of the case study.</a:t>
            </a:r>
            <a:endParaRPr/>
          </a:p>
          <a:p>
            <a:pPr marL="1142942" lvl="2" indent="-283448" algn="l" rtl="0">
              <a:lnSpc>
                <a:spcPct val="157142"/>
              </a:lnSpc>
              <a:spcBef>
                <a:spcPts val="1000"/>
              </a:spcBef>
              <a:spcAft>
                <a:spcPts val="0"/>
              </a:spcAft>
              <a:buSzPts val="1400"/>
              <a:buChar char="•"/>
            </a:pPr>
            <a:r>
              <a:rPr lang="en-US"/>
              <a:t>Extraction type (alluvial / dredge boats / underground hard rock mining)</a:t>
            </a:r>
            <a:endParaRPr/>
          </a:p>
          <a:p>
            <a:pPr marL="1142942" lvl="2" indent="-283448" algn="l" rtl="0">
              <a:lnSpc>
                <a:spcPct val="157142"/>
              </a:lnSpc>
              <a:spcBef>
                <a:spcPts val="1000"/>
              </a:spcBef>
              <a:spcAft>
                <a:spcPts val="0"/>
              </a:spcAft>
              <a:buSzPts val="1400"/>
              <a:buChar char="•"/>
            </a:pPr>
            <a:r>
              <a:rPr lang="en-US"/>
              <a:t>Units of measurement </a:t>
            </a:r>
            <a:endParaRPr/>
          </a:p>
          <a:p>
            <a:pPr marL="1600120" lvl="3" indent="-283448" algn="l" rtl="0">
              <a:lnSpc>
                <a:spcPct val="183333"/>
              </a:lnSpc>
              <a:spcBef>
                <a:spcPts val="1000"/>
              </a:spcBef>
              <a:spcAft>
                <a:spcPts val="0"/>
              </a:spcAft>
              <a:buSzPts val="1200"/>
              <a:buChar char="•"/>
            </a:pPr>
            <a:r>
              <a:rPr lang="en-US"/>
              <a:t>Amount of gold (gr)</a:t>
            </a:r>
            <a:endParaRPr/>
          </a:p>
          <a:p>
            <a:pPr marL="1600120" lvl="3" indent="-283448" algn="l" rtl="0">
              <a:lnSpc>
                <a:spcPct val="183333"/>
              </a:lnSpc>
              <a:spcBef>
                <a:spcPts val="1000"/>
              </a:spcBef>
              <a:spcAft>
                <a:spcPts val="0"/>
              </a:spcAft>
              <a:buSzPts val="1200"/>
              <a:buChar char="•"/>
            </a:pPr>
            <a:r>
              <a:rPr lang="en-US"/>
              <a:t>Mining size (ha)</a:t>
            </a:r>
            <a:endParaRPr/>
          </a:p>
          <a:p>
            <a:pPr marL="1600120" lvl="3" indent="-283448" algn="l" rtl="0">
              <a:lnSpc>
                <a:spcPct val="183333"/>
              </a:lnSpc>
              <a:spcBef>
                <a:spcPts val="1000"/>
              </a:spcBef>
              <a:spcAft>
                <a:spcPts val="0"/>
              </a:spcAft>
              <a:buSzPts val="1200"/>
              <a:buChar char="•"/>
            </a:pPr>
            <a:r>
              <a:rPr lang="en-US"/>
              <a:t>Number of ferries in 1 year</a:t>
            </a:r>
            <a:endParaRPr/>
          </a:p>
          <a:p>
            <a:pPr marL="1600120" lvl="3" indent="-283448" algn="l" rtl="0">
              <a:lnSpc>
                <a:spcPct val="183333"/>
              </a:lnSpc>
              <a:spcBef>
                <a:spcPts val="1000"/>
              </a:spcBef>
              <a:spcAft>
                <a:spcPts val="0"/>
              </a:spcAft>
              <a:buSzPts val="1200"/>
              <a:buChar char="•"/>
            </a:pPr>
            <a:r>
              <a:rPr lang="en-US"/>
              <a:t>Years of mining exploration</a:t>
            </a:r>
            <a:endParaRPr/>
          </a:p>
          <a:p>
            <a:pPr marL="1600120" lvl="3" indent="-283448" algn="l" rtl="0">
              <a:lnSpc>
                <a:spcPct val="183333"/>
              </a:lnSpc>
              <a:spcBef>
                <a:spcPts val="1000"/>
              </a:spcBef>
              <a:spcAft>
                <a:spcPts val="0"/>
              </a:spcAft>
              <a:buSzPts val="1200"/>
              <a:buChar char="•"/>
            </a:pPr>
            <a:r>
              <a:rPr lang="en-US"/>
              <a:t>Units of measurement </a:t>
            </a:r>
            <a:endParaRPr/>
          </a:p>
          <a:p>
            <a:pPr marL="1142942" lvl="2" indent="-283448" algn="l" rtl="0">
              <a:lnSpc>
                <a:spcPct val="157142"/>
              </a:lnSpc>
              <a:spcBef>
                <a:spcPts val="1000"/>
              </a:spcBef>
              <a:spcAft>
                <a:spcPts val="0"/>
              </a:spcAft>
              <a:buSzPts val="1400"/>
              <a:buChar char="•"/>
            </a:pPr>
            <a:r>
              <a:rPr lang="en-US"/>
              <a:t>Use of retort</a:t>
            </a:r>
            <a:endParaRPr/>
          </a:p>
          <a:p>
            <a:pPr marL="1142942" lvl="2" indent="-283448" algn="l" rtl="0">
              <a:lnSpc>
                <a:spcPct val="157142"/>
              </a:lnSpc>
              <a:spcBef>
                <a:spcPts val="1000"/>
              </a:spcBef>
              <a:spcAft>
                <a:spcPts val="0"/>
              </a:spcAft>
              <a:buSzPts val="1400"/>
              <a:buChar char="•"/>
            </a:pPr>
            <a:r>
              <a:rPr lang="en-US"/>
              <a:t>Pit depth (alluvial and underground gard rock mining)</a:t>
            </a:r>
            <a:endParaRPr/>
          </a:p>
          <a:p>
            <a:pPr marL="1142942" lvl="2" indent="-283448" algn="l" rtl="0">
              <a:lnSpc>
                <a:spcPct val="157142"/>
              </a:lnSpc>
              <a:spcBef>
                <a:spcPts val="1000"/>
              </a:spcBef>
              <a:spcAft>
                <a:spcPts val="0"/>
              </a:spcAft>
              <a:buSzPts val="1400"/>
              <a:buChar char="•"/>
            </a:pPr>
            <a:r>
              <a:rPr lang="en-US"/>
              <a:t>Motor power (dredge boats mining)</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95"/>
        <p:cNvGrpSpPr/>
        <p:nvPr/>
      </p:nvGrpSpPr>
      <p:grpSpPr>
        <a:xfrm>
          <a:off x="0" y="0"/>
          <a:ext cx="0" cy="0"/>
          <a:chOff x="0" y="0"/>
          <a:chExt cx="0" cy="0"/>
        </a:xfrm>
      </p:grpSpPr>
      <p:sp>
        <p:nvSpPr>
          <p:cNvPr id="696" name="Google Shape;696;p42"/>
          <p:cNvSpPr txBox="1">
            <a:spLocks noGrp="1"/>
          </p:cNvSpPr>
          <p:nvPr>
            <p:ph type="title"/>
          </p:nvPr>
        </p:nvSpPr>
        <p:spPr>
          <a:xfrm>
            <a:off x="220345" y="869638"/>
            <a:ext cx="11751310" cy="1056175"/>
          </a:xfrm>
          <a:prstGeom prst="rect">
            <a:avLst/>
          </a:prstGeom>
          <a:noFill/>
          <a:ln>
            <a:noFill/>
          </a:ln>
        </p:spPr>
        <p:txBody>
          <a:bodyPr spcFirstLastPara="1" wrap="square" lIns="91425" tIns="45700" rIns="91425" bIns="45700" anchor="b" anchorCtr="0">
            <a:normAutofit/>
          </a:bodyPr>
          <a:lstStyle/>
          <a:p>
            <a:pPr marL="0" lvl="0" indent="0" algn="l" rtl="0">
              <a:lnSpc>
                <a:spcPct val="72727"/>
              </a:lnSpc>
              <a:spcBef>
                <a:spcPts val="0"/>
              </a:spcBef>
              <a:spcAft>
                <a:spcPts val="0"/>
              </a:spcAft>
              <a:buClr>
                <a:schemeClr val="dk1"/>
              </a:buClr>
              <a:buSzPts val="4400"/>
              <a:buFont typeface="Arial"/>
              <a:buNone/>
            </a:pPr>
            <a:r>
              <a:rPr lang="en-US" sz="4400"/>
              <a:t>Considerations for Building a Case Study</a:t>
            </a:r>
            <a:endParaRPr/>
          </a:p>
        </p:txBody>
      </p:sp>
      <p:sp>
        <p:nvSpPr>
          <p:cNvPr id="697" name="Google Shape;697;p42"/>
          <p:cNvSpPr txBox="1">
            <a:spLocks noGrp="1"/>
          </p:cNvSpPr>
          <p:nvPr>
            <p:ph type="body" idx="1"/>
          </p:nvPr>
        </p:nvSpPr>
        <p:spPr>
          <a:xfrm>
            <a:off x="863836" y="2165974"/>
            <a:ext cx="9624934" cy="347472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t>2. Review the internal variables of the tool that may need to be adapted to the national context.</a:t>
            </a:r>
            <a:endParaRPr/>
          </a:p>
          <a:p>
            <a:pPr marL="685766" lvl="1" indent="-283450" algn="l" rtl="0">
              <a:lnSpc>
                <a:spcPct val="137500"/>
              </a:lnSpc>
              <a:spcBef>
                <a:spcPts val="1000"/>
              </a:spcBef>
              <a:spcAft>
                <a:spcPts val="0"/>
              </a:spcAft>
              <a:buSzPts val="1600"/>
              <a:buChar char="–"/>
            </a:pPr>
            <a:r>
              <a:rPr lang="en-US"/>
              <a:t>Gold productivity (grams of gold per ton of ore)</a:t>
            </a:r>
            <a:endParaRPr/>
          </a:p>
          <a:p>
            <a:pPr marL="685766" lvl="1" indent="-283450" algn="l" rtl="0">
              <a:lnSpc>
                <a:spcPct val="137500"/>
              </a:lnSpc>
              <a:spcBef>
                <a:spcPts val="1000"/>
              </a:spcBef>
              <a:spcAft>
                <a:spcPts val="0"/>
              </a:spcAft>
              <a:buSzPts val="1600"/>
              <a:buChar char="–"/>
            </a:pPr>
            <a:r>
              <a:rPr lang="en-US"/>
              <a:t>Carbon Stock per Hectare (tCO2/ha)</a:t>
            </a:r>
            <a:endParaRPr/>
          </a:p>
          <a:p>
            <a:pPr marL="685766" lvl="1" indent="-283450" algn="l" rtl="0">
              <a:lnSpc>
                <a:spcPct val="137500"/>
              </a:lnSpc>
              <a:spcBef>
                <a:spcPts val="1000"/>
              </a:spcBef>
              <a:spcAft>
                <a:spcPts val="0"/>
              </a:spcAft>
              <a:buSzPts val="1600"/>
              <a:buChar char="–"/>
            </a:pPr>
            <a:r>
              <a:rPr lang="en-US"/>
              <a:t>Value of Timber and Non-Timber Products per Hectare</a:t>
            </a:r>
            <a:endParaRPr/>
          </a:p>
          <a:p>
            <a:pPr marL="685766" lvl="1" indent="-283450" algn="l" rtl="0">
              <a:lnSpc>
                <a:spcPct val="137500"/>
              </a:lnSpc>
              <a:spcBef>
                <a:spcPts val="1000"/>
              </a:spcBef>
              <a:spcAft>
                <a:spcPts val="0"/>
              </a:spcAft>
              <a:buSzPts val="1600"/>
              <a:buChar char="–"/>
            </a:pPr>
            <a:r>
              <a:rPr lang="en-US"/>
              <a:t>GDP per capita, population density, species richness by region (GBIF)</a:t>
            </a:r>
            <a:endParaRPr/>
          </a:p>
          <a:p>
            <a:pPr marL="685766" lvl="1" indent="-283450" algn="l" rtl="0">
              <a:lnSpc>
                <a:spcPct val="137500"/>
              </a:lnSpc>
              <a:spcBef>
                <a:spcPts val="1000"/>
              </a:spcBef>
              <a:spcAft>
                <a:spcPts val="0"/>
              </a:spcAft>
              <a:buSzPts val="1600"/>
              <a:buChar char="–"/>
            </a:pPr>
            <a:r>
              <a:rPr lang="en-US"/>
              <a:t>Cost of Forest Restoration (US$/ha)</a:t>
            </a:r>
            <a:endParaRPr/>
          </a:p>
          <a:p>
            <a:pPr marL="685766" lvl="1" indent="-283450" algn="l" rtl="0">
              <a:lnSpc>
                <a:spcPct val="137500"/>
              </a:lnSpc>
              <a:spcBef>
                <a:spcPts val="1000"/>
              </a:spcBef>
              <a:spcAft>
                <a:spcPts val="0"/>
              </a:spcAft>
              <a:buSzPts val="1600"/>
              <a:buChar char="–"/>
            </a:pPr>
            <a:r>
              <a:rPr lang="en-US"/>
              <a:t>Channel Straightening and River Dredging Cost (US$/m³)</a:t>
            </a:r>
            <a:endParaRPr/>
          </a:p>
          <a:p>
            <a:pPr marL="685766" lvl="1" indent="-181850" algn="l" rtl="0">
              <a:lnSpc>
                <a:spcPct val="137500"/>
              </a:lnSpc>
              <a:spcBef>
                <a:spcPts val="1000"/>
              </a:spcBef>
              <a:spcAft>
                <a:spcPts val="0"/>
              </a:spcAft>
              <a:buSzPts val="1600"/>
              <a:buNone/>
            </a:pPr>
            <a:endParaRPr/>
          </a:p>
          <a:p>
            <a:pPr marL="685766" lvl="1" indent="-181850" algn="l" rtl="0">
              <a:lnSpc>
                <a:spcPct val="137500"/>
              </a:lnSpc>
              <a:spcBef>
                <a:spcPts val="1000"/>
              </a:spcBef>
              <a:spcAft>
                <a:spcPts val="0"/>
              </a:spcAft>
              <a:buSzPts val="1600"/>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01"/>
        <p:cNvGrpSpPr/>
        <p:nvPr/>
      </p:nvGrpSpPr>
      <p:grpSpPr>
        <a:xfrm>
          <a:off x="0" y="0"/>
          <a:ext cx="0" cy="0"/>
          <a:chOff x="0" y="0"/>
          <a:chExt cx="0" cy="0"/>
        </a:xfrm>
      </p:grpSpPr>
      <p:sp>
        <p:nvSpPr>
          <p:cNvPr id="702" name="Google Shape;702;p43"/>
          <p:cNvSpPr txBox="1">
            <a:spLocks noGrp="1"/>
          </p:cNvSpPr>
          <p:nvPr>
            <p:ph type="title"/>
          </p:nvPr>
        </p:nvSpPr>
        <p:spPr>
          <a:xfrm>
            <a:off x="414131" y="824667"/>
            <a:ext cx="11592990" cy="1056175"/>
          </a:xfrm>
          <a:prstGeom prst="rect">
            <a:avLst/>
          </a:prstGeom>
          <a:noFill/>
          <a:ln>
            <a:noFill/>
          </a:ln>
        </p:spPr>
        <p:txBody>
          <a:bodyPr spcFirstLastPara="1" wrap="square" lIns="91425" tIns="45700" rIns="91425" bIns="45700" anchor="b" anchorCtr="0">
            <a:normAutofit/>
          </a:bodyPr>
          <a:lstStyle/>
          <a:p>
            <a:pPr marL="0" lvl="0" indent="0" algn="l" rtl="0">
              <a:lnSpc>
                <a:spcPct val="72727"/>
              </a:lnSpc>
              <a:spcBef>
                <a:spcPts val="0"/>
              </a:spcBef>
              <a:spcAft>
                <a:spcPts val="0"/>
              </a:spcAft>
              <a:buClr>
                <a:schemeClr val="dk1"/>
              </a:buClr>
              <a:buSzPts val="4400"/>
              <a:buFont typeface="Arial"/>
              <a:buNone/>
            </a:pPr>
            <a:r>
              <a:rPr lang="en-US" sz="4400"/>
              <a:t>Considerations for Building a Case Study</a:t>
            </a:r>
            <a:endParaRPr/>
          </a:p>
        </p:txBody>
      </p:sp>
      <p:sp>
        <p:nvSpPr>
          <p:cNvPr id="703" name="Google Shape;703;p43"/>
          <p:cNvSpPr txBox="1">
            <a:spLocks noGrp="1"/>
          </p:cNvSpPr>
          <p:nvPr>
            <p:ph type="body" idx="1"/>
          </p:nvPr>
        </p:nvSpPr>
        <p:spPr>
          <a:xfrm>
            <a:off x="863836" y="2165974"/>
            <a:ext cx="9624934" cy="3474720"/>
          </a:xfrm>
          <a:prstGeom prst="rect">
            <a:avLst/>
          </a:prstGeom>
          <a:noFill/>
          <a:ln>
            <a:noFill/>
          </a:ln>
        </p:spPr>
        <p:txBody>
          <a:bodyPr spcFirstLastPara="1" wrap="square" lIns="91425" tIns="45700" rIns="91425" bIns="45700" anchor="t" anchorCtr="0">
            <a:noAutofit/>
          </a:bodyPr>
          <a:lstStyle/>
          <a:p>
            <a:pPr marL="402316" lvl="1" indent="0" algn="l" rtl="0">
              <a:lnSpc>
                <a:spcPct val="137500"/>
              </a:lnSpc>
              <a:spcBef>
                <a:spcPts val="0"/>
              </a:spcBef>
              <a:spcAft>
                <a:spcPts val="0"/>
              </a:spcAft>
              <a:buSzPts val="1600"/>
              <a:buNone/>
            </a:pPr>
            <a:r>
              <a:rPr lang="en-US" b="1"/>
              <a:t>2. Review the internal variables of the tool that may need to be adapted to the national context.</a:t>
            </a:r>
            <a:endParaRPr/>
          </a:p>
          <a:p>
            <a:pPr marL="685766" lvl="1" indent="-283450" algn="l" rtl="0">
              <a:lnSpc>
                <a:spcPct val="137500"/>
              </a:lnSpc>
              <a:spcBef>
                <a:spcPts val="1000"/>
              </a:spcBef>
              <a:spcAft>
                <a:spcPts val="0"/>
              </a:spcAft>
              <a:buSzPts val="1600"/>
              <a:buChar char="–"/>
            </a:pPr>
            <a:r>
              <a:rPr lang="en-US"/>
              <a:t>Mercury-to-Gold Ratio per Gram of Gold Extracted</a:t>
            </a:r>
            <a:endParaRPr/>
          </a:p>
          <a:p>
            <a:pPr marL="685766" lvl="1" indent="-283450" algn="l" rtl="0">
              <a:lnSpc>
                <a:spcPct val="137500"/>
              </a:lnSpc>
              <a:spcBef>
                <a:spcPts val="1000"/>
              </a:spcBef>
              <a:spcAft>
                <a:spcPts val="0"/>
              </a:spcAft>
              <a:buSzPts val="1600"/>
              <a:buChar char="–"/>
            </a:pPr>
            <a:r>
              <a:rPr lang="en-US"/>
              <a:t>Proportion of Mercury Released into Water and Sediments, and Emitted into the Atmosphere (%)</a:t>
            </a:r>
            <a:endParaRPr/>
          </a:p>
          <a:p>
            <a:pPr marL="685766" lvl="1" indent="-283450" algn="l" rtl="0">
              <a:lnSpc>
                <a:spcPct val="137500"/>
              </a:lnSpc>
              <a:spcBef>
                <a:spcPts val="1000"/>
              </a:spcBef>
              <a:spcAft>
                <a:spcPts val="0"/>
              </a:spcAft>
              <a:buSzPts val="1600"/>
              <a:buChar char="–"/>
            </a:pPr>
            <a:r>
              <a:rPr lang="en-US"/>
              <a:t>Methylation Rate (%)</a:t>
            </a:r>
            <a:endParaRPr/>
          </a:p>
          <a:p>
            <a:pPr marL="685766" lvl="1" indent="-283450" algn="l" rtl="0">
              <a:lnSpc>
                <a:spcPct val="137500"/>
              </a:lnSpc>
              <a:spcBef>
                <a:spcPts val="1000"/>
              </a:spcBef>
              <a:spcAft>
                <a:spcPts val="0"/>
              </a:spcAft>
              <a:buSzPts val="1600"/>
              <a:buChar char="–"/>
            </a:pPr>
            <a:r>
              <a:rPr lang="en-US"/>
              <a:t>Average Body Weight (kg/person) and Fish Consumption Level (kg per capita)</a:t>
            </a:r>
            <a:endParaRPr/>
          </a:p>
          <a:p>
            <a:pPr marL="685766" lvl="1" indent="-283450" algn="l" rtl="0">
              <a:lnSpc>
                <a:spcPct val="137500"/>
              </a:lnSpc>
              <a:spcBef>
                <a:spcPts val="1000"/>
              </a:spcBef>
              <a:spcAft>
                <a:spcPts val="0"/>
              </a:spcAft>
              <a:buSzPts val="1600"/>
              <a:buChar char="–"/>
            </a:pPr>
            <a:r>
              <a:rPr lang="en-US"/>
              <a:t>Level of Mercury Contamination in Fish (ug Hg/g peixe)</a:t>
            </a:r>
            <a:endParaRPr/>
          </a:p>
          <a:p>
            <a:pPr marL="685766" lvl="1" indent="-283450" algn="l" rtl="0">
              <a:lnSpc>
                <a:spcPct val="137500"/>
              </a:lnSpc>
              <a:spcBef>
                <a:spcPts val="1000"/>
              </a:spcBef>
              <a:spcAft>
                <a:spcPts val="0"/>
              </a:spcAft>
              <a:buSzPts val="1600"/>
              <a:buChar char="–"/>
            </a:pPr>
            <a:r>
              <a:rPr lang="en-US"/>
              <a:t>Life Expectancy (Men) / Life Expectancy (General Population)</a:t>
            </a:r>
            <a:endParaRPr/>
          </a:p>
          <a:p>
            <a:pPr marL="685766" lvl="1" indent="-283450" algn="l" rtl="0">
              <a:lnSpc>
                <a:spcPct val="137500"/>
              </a:lnSpc>
              <a:spcBef>
                <a:spcPts val="1000"/>
              </a:spcBef>
              <a:spcAft>
                <a:spcPts val="0"/>
              </a:spcAft>
              <a:buSzPts val="1600"/>
              <a:buChar char="–"/>
            </a:pPr>
            <a:r>
              <a:rPr lang="en-US"/>
              <a:t>Mercury Concentration in Soil (gr Hg/ tons of soil</a:t>
            </a:r>
            <a:endParaRPr/>
          </a:p>
          <a:p>
            <a:pPr marL="685766" lvl="1" indent="-181850" algn="l" rtl="0">
              <a:lnSpc>
                <a:spcPct val="137500"/>
              </a:lnSpc>
              <a:spcBef>
                <a:spcPts val="1000"/>
              </a:spcBef>
              <a:spcAft>
                <a:spcPts val="0"/>
              </a:spcAft>
              <a:buSzPts val="1600"/>
              <a:buNone/>
            </a:pPr>
            <a:endParaRPr/>
          </a:p>
          <a:p>
            <a:pPr marL="685766" lvl="1" indent="-181850" algn="l" rtl="0">
              <a:lnSpc>
                <a:spcPct val="137500"/>
              </a:lnSpc>
              <a:spcBef>
                <a:spcPts val="1000"/>
              </a:spcBef>
              <a:spcAft>
                <a:spcPts val="0"/>
              </a:spcAft>
              <a:buSzPts val="1600"/>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g388ecc7a14f_0_6"/>
          <p:cNvSpPr txBox="1">
            <a:spLocks noGrp="1"/>
          </p:cNvSpPr>
          <p:nvPr>
            <p:ph type="title"/>
          </p:nvPr>
        </p:nvSpPr>
        <p:spPr>
          <a:xfrm>
            <a:off x="546696" y="3429000"/>
            <a:ext cx="10515600" cy="1188600"/>
          </a:xfrm>
          <a:prstGeom prst="rect">
            <a:avLst/>
          </a:prstGeom>
          <a:noFill/>
          <a:ln>
            <a:noFill/>
          </a:ln>
        </p:spPr>
        <p:txBody>
          <a:bodyPr spcFirstLastPara="1" wrap="square" lIns="91425" tIns="45700" rIns="91425" bIns="45700" anchor="b" anchorCtr="0">
            <a:noAutofit/>
          </a:bodyPr>
          <a:lstStyle/>
          <a:p>
            <a:pPr marL="0" lvl="0" indent="0" algn="l" rtl="0">
              <a:lnSpc>
                <a:spcPct val="110526"/>
              </a:lnSpc>
              <a:spcBef>
                <a:spcPts val="0"/>
              </a:spcBef>
              <a:spcAft>
                <a:spcPts val="0"/>
              </a:spcAft>
              <a:buClr>
                <a:schemeClr val="lt2"/>
              </a:buClr>
              <a:buSzPts val="3800"/>
              <a:buFont typeface="Arial"/>
              <a:buNone/>
            </a:pPr>
            <a:r>
              <a:rPr lang="en-US" dirty="0"/>
              <a:t>Mining Impact Calculator</a:t>
            </a:r>
            <a:endParaRPr dirty="0"/>
          </a:p>
        </p:txBody>
      </p:sp>
      <p:sp>
        <p:nvSpPr>
          <p:cNvPr id="239" name="Google Shape;239;g388ecc7a14f_0_6"/>
          <p:cNvSpPr txBox="1">
            <a:spLocks noGrp="1"/>
          </p:cNvSpPr>
          <p:nvPr>
            <p:ph type="body" idx="1"/>
          </p:nvPr>
        </p:nvSpPr>
        <p:spPr>
          <a:xfrm>
            <a:off x="801529" y="4857157"/>
            <a:ext cx="10515600" cy="1188600"/>
          </a:xfrm>
          <a:prstGeom prst="rect">
            <a:avLst/>
          </a:prstGeom>
          <a:noFill/>
          <a:ln>
            <a:noFill/>
          </a:ln>
        </p:spPr>
        <p:txBody>
          <a:bodyPr spcFirstLastPara="1" wrap="square" lIns="91425" tIns="45700" rIns="91425" bIns="45700" anchor="t" anchorCtr="0">
            <a:noAutofit/>
          </a:bodyPr>
          <a:lstStyle/>
          <a:p>
            <a:pPr marL="0" lvl="0" indent="0" algn="l" rtl="0">
              <a:lnSpc>
                <a:spcPct val="125000"/>
              </a:lnSpc>
              <a:spcBef>
                <a:spcPts val="0"/>
              </a:spcBef>
              <a:spcAft>
                <a:spcPts val="0"/>
              </a:spcAft>
              <a:buClr>
                <a:schemeClr val="lt2"/>
              </a:buClr>
              <a:buSzPts val="1920"/>
              <a:buFont typeface="Arial"/>
              <a:buNone/>
            </a:pPr>
            <a:r>
              <a:rPr lang="en-US"/>
              <a:t>An overview</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07"/>
        <p:cNvGrpSpPr/>
        <p:nvPr/>
      </p:nvGrpSpPr>
      <p:grpSpPr>
        <a:xfrm>
          <a:off x="0" y="0"/>
          <a:ext cx="0" cy="0"/>
          <a:chOff x="0" y="0"/>
          <a:chExt cx="0" cy="0"/>
        </a:xfrm>
      </p:grpSpPr>
      <p:sp>
        <p:nvSpPr>
          <p:cNvPr id="708" name="Google Shape;708;p88"/>
          <p:cNvSpPr txBox="1">
            <a:spLocks noGrp="1"/>
          </p:cNvSpPr>
          <p:nvPr>
            <p:ph type="title"/>
          </p:nvPr>
        </p:nvSpPr>
        <p:spPr>
          <a:xfrm>
            <a:off x="374754" y="1242644"/>
            <a:ext cx="12276944" cy="914400"/>
          </a:xfrm>
          <a:prstGeom prst="rect">
            <a:avLst/>
          </a:prstGeom>
          <a:noFill/>
          <a:ln>
            <a:noFill/>
          </a:ln>
        </p:spPr>
        <p:txBody>
          <a:bodyPr spcFirstLastPara="1" wrap="square" lIns="91425" tIns="45700" rIns="91425" bIns="45700" anchor="b" anchorCtr="0">
            <a:noAutofit/>
          </a:bodyPr>
          <a:lstStyle/>
          <a:p>
            <a:pPr marL="0" lvl="0" indent="0" algn="l" rtl="0">
              <a:lnSpc>
                <a:spcPct val="177777"/>
              </a:lnSpc>
              <a:spcBef>
                <a:spcPts val="0"/>
              </a:spcBef>
              <a:spcAft>
                <a:spcPts val="0"/>
              </a:spcAft>
              <a:buClr>
                <a:schemeClr val="dk1"/>
              </a:buClr>
              <a:buSzPts val="1800"/>
              <a:buNone/>
            </a:pPr>
            <a:r>
              <a:rPr lang="en-US"/>
              <a:t>Federal Prosecution Service (MPF) vs. Financial Institutions (DTVMs) - Brokerage and Securities Distribution Institutions</a:t>
            </a:r>
            <a:endParaRPr/>
          </a:p>
        </p:txBody>
      </p:sp>
      <p:sp>
        <p:nvSpPr>
          <p:cNvPr id="709" name="Google Shape;709;p88"/>
          <p:cNvSpPr txBox="1">
            <a:spLocks noGrp="1"/>
          </p:cNvSpPr>
          <p:nvPr>
            <p:ph type="body" idx="1"/>
          </p:nvPr>
        </p:nvSpPr>
        <p:spPr>
          <a:xfrm>
            <a:off x="838199" y="2540728"/>
            <a:ext cx="10374443" cy="3474720"/>
          </a:xfrm>
          <a:prstGeom prst="rect">
            <a:avLst/>
          </a:prstGeom>
          <a:noFill/>
          <a:ln>
            <a:noFill/>
          </a:ln>
        </p:spPr>
        <p:txBody>
          <a:bodyPr spcFirstLastPara="1" wrap="square" lIns="91425" tIns="45700" rIns="91425" bIns="45700" anchor="t" anchorCtr="0">
            <a:noAutofit/>
          </a:bodyPr>
          <a:lstStyle/>
          <a:p>
            <a:pPr marL="137160" lvl="0" indent="0" algn="l" rtl="0">
              <a:lnSpc>
                <a:spcPct val="122222"/>
              </a:lnSpc>
              <a:spcBef>
                <a:spcPts val="0"/>
              </a:spcBef>
              <a:spcAft>
                <a:spcPts val="0"/>
              </a:spcAft>
              <a:buSzPts val="1440"/>
              <a:buNone/>
            </a:pPr>
            <a:r>
              <a:rPr lang="en-US" b="1"/>
              <a:t>Focus of the Action</a:t>
            </a:r>
            <a:endParaRPr/>
          </a:p>
          <a:p>
            <a:pPr marL="457200" lvl="0" indent="-320040" algn="l" rtl="0">
              <a:lnSpc>
                <a:spcPct val="122222"/>
              </a:lnSpc>
              <a:spcBef>
                <a:spcPts val="0"/>
              </a:spcBef>
              <a:spcAft>
                <a:spcPts val="0"/>
              </a:spcAft>
              <a:buClr>
                <a:schemeClr val="dk1"/>
              </a:buClr>
              <a:buSzPts val="1440"/>
              <a:buChar char="•"/>
            </a:pPr>
            <a:r>
              <a:rPr lang="en-US"/>
              <a:t>Not directed at individual miners, but at financial intermediaries (DTVMs) in the supply chain</a:t>
            </a:r>
            <a:endParaRPr/>
          </a:p>
          <a:p>
            <a:pPr marL="457200" lvl="0" indent="-320040" algn="l" rtl="0">
              <a:lnSpc>
                <a:spcPct val="122222"/>
              </a:lnSpc>
              <a:spcBef>
                <a:spcPts val="0"/>
              </a:spcBef>
              <a:spcAft>
                <a:spcPts val="0"/>
              </a:spcAft>
              <a:buClr>
                <a:schemeClr val="dk1"/>
              </a:buClr>
              <a:buSzPts val="1440"/>
              <a:buChar char="•"/>
            </a:pPr>
            <a:r>
              <a:rPr lang="en-US"/>
              <a:t>Operated in Itaituba, Jacareacanga, and Novo Progresso, main hotspots of illegal mining</a:t>
            </a:r>
            <a:endParaRPr/>
          </a:p>
          <a:p>
            <a:pPr marL="457200" lvl="0" indent="-320040" algn="l" rtl="0">
              <a:lnSpc>
                <a:spcPct val="122222"/>
              </a:lnSpc>
              <a:spcBef>
                <a:spcPts val="0"/>
              </a:spcBef>
              <a:spcAft>
                <a:spcPts val="0"/>
              </a:spcAft>
              <a:buClr>
                <a:schemeClr val="dk1"/>
              </a:buClr>
              <a:buSzPts val="1440"/>
              <a:buChar char="•"/>
            </a:pPr>
            <a:r>
              <a:rPr lang="en-US"/>
              <a:t>Institutions could face fines of R$ 10.6 billion for social and environmental damages (using the MIC)</a:t>
            </a:r>
            <a:endParaRPr/>
          </a:p>
          <a:p>
            <a:pPr marL="457200" lvl="0" indent="-228600" algn="l" rtl="0">
              <a:lnSpc>
                <a:spcPct val="122222"/>
              </a:lnSpc>
              <a:spcBef>
                <a:spcPts val="0"/>
              </a:spcBef>
              <a:spcAft>
                <a:spcPts val="0"/>
              </a:spcAft>
              <a:buClr>
                <a:schemeClr val="dk1"/>
              </a:buClr>
              <a:buSzPts val="1440"/>
              <a:buNone/>
            </a:pPr>
            <a:endParaRPr/>
          </a:p>
          <a:p>
            <a:pPr marL="137160" lvl="0" indent="0" algn="l" rtl="0">
              <a:lnSpc>
                <a:spcPct val="122222"/>
              </a:lnSpc>
              <a:spcBef>
                <a:spcPts val="0"/>
              </a:spcBef>
              <a:spcAft>
                <a:spcPts val="0"/>
              </a:spcAft>
              <a:buSzPts val="1440"/>
              <a:buNone/>
            </a:pPr>
            <a:r>
              <a:rPr lang="en-US" b="1"/>
              <a:t>Strategic Legal Action</a:t>
            </a:r>
            <a:endParaRPr/>
          </a:p>
          <a:p>
            <a:pPr marL="457200" lvl="0" indent="-320040" algn="l" rtl="0">
              <a:lnSpc>
                <a:spcPct val="122222"/>
              </a:lnSpc>
              <a:spcBef>
                <a:spcPts val="0"/>
              </a:spcBef>
              <a:spcAft>
                <a:spcPts val="0"/>
              </a:spcAft>
              <a:buClr>
                <a:schemeClr val="dk1"/>
              </a:buClr>
              <a:buSzPts val="1440"/>
              <a:buChar char="•"/>
            </a:pPr>
            <a:r>
              <a:rPr lang="en-US"/>
              <a:t>In 2021, the Federal Prosecution Service (MPF) filed lawsuits to suspend the operations of three financial institutions (FD’Gold, Carol, OM)</a:t>
            </a:r>
            <a:endParaRPr/>
          </a:p>
          <a:p>
            <a:pPr marL="457200" lvl="0" indent="-320040" algn="l" rtl="0">
              <a:lnSpc>
                <a:spcPct val="122222"/>
              </a:lnSpc>
              <a:spcBef>
                <a:spcPts val="0"/>
              </a:spcBef>
              <a:spcAft>
                <a:spcPts val="0"/>
              </a:spcAft>
              <a:buClr>
                <a:schemeClr val="dk1"/>
              </a:buClr>
              <a:buSzPts val="1440"/>
              <a:buChar char="•"/>
            </a:pPr>
            <a:r>
              <a:rPr lang="en-US"/>
              <a:t>Accused of introducing 4.3 tons of illegal gold into national and international markets (2019–2020)</a:t>
            </a:r>
            <a:endParaRPr/>
          </a:p>
          <a:p>
            <a:pPr marL="457200" lvl="0" indent="-228600" algn="l" rtl="0">
              <a:lnSpc>
                <a:spcPct val="122222"/>
              </a:lnSpc>
              <a:spcBef>
                <a:spcPts val="0"/>
              </a:spcBef>
              <a:spcAft>
                <a:spcPts val="0"/>
              </a:spcAft>
              <a:buClr>
                <a:schemeClr val="dk1"/>
              </a:buClr>
              <a:buSzPts val="1440"/>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4" name="Google Shape;714;p89"/>
          <p:cNvSpPr txBox="1">
            <a:spLocks noGrp="1"/>
          </p:cNvSpPr>
          <p:nvPr>
            <p:ph type="title"/>
          </p:nvPr>
        </p:nvSpPr>
        <p:spPr>
          <a:xfrm>
            <a:off x="374754" y="1242644"/>
            <a:ext cx="12276944" cy="914400"/>
          </a:xfrm>
          <a:prstGeom prst="rect">
            <a:avLst/>
          </a:prstGeom>
          <a:noFill/>
          <a:ln>
            <a:noFill/>
          </a:ln>
        </p:spPr>
        <p:txBody>
          <a:bodyPr spcFirstLastPara="1" wrap="square" lIns="91425" tIns="45700" rIns="91425" bIns="45700" anchor="b" anchorCtr="0">
            <a:noAutofit/>
          </a:bodyPr>
          <a:lstStyle/>
          <a:p>
            <a:pPr marL="0" lvl="0" indent="0" algn="l" rtl="0">
              <a:lnSpc>
                <a:spcPct val="177777"/>
              </a:lnSpc>
              <a:spcBef>
                <a:spcPts val="0"/>
              </a:spcBef>
              <a:spcAft>
                <a:spcPts val="0"/>
              </a:spcAft>
              <a:buClr>
                <a:schemeClr val="dk1"/>
              </a:buClr>
              <a:buSzPts val="1800"/>
              <a:buNone/>
            </a:pPr>
            <a:r>
              <a:rPr lang="en-US"/>
              <a:t>Federal Prosecution Service (MPF) vs. Financial Institutions (DTVMs) - Brokerage and Securities Distribution Institutions</a:t>
            </a:r>
            <a:endParaRPr/>
          </a:p>
        </p:txBody>
      </p:sp>
      <p:sp>
        <p:nvSpPr>
          <p:cNvPr id="715" name="Google Shape;715;p89"/>
          <p:cNvSpPr txBox="1">
            <a:spLocks noGrp="1"/>
          </p:cNvSpPr>
          <p:nvPr>
            <p:ph type="body" idx="1"/>
          </p:nvPr>
        </p:nvSpPr>
        <p:spPr>
          <a:xfrm>
            <a:off x="838199" y="2540728"/>
            <a:ext cx="10374443" cy="3474720"/>
          </a:xfrm>
          <a:prstGeom prst="rect">
            <a:avLst/>
          </a:prstGeom>
          <a:noFill/>
          <a:ln>
            <a:noFill/>
          </a:ln>
        </p:spPr>
        <p:txBody>
          <a:bodyPr spcFirstLastPara="1" wrap="square" lIns="91425" tIns="45700" rIns="91425" bIns="45700" anchor="t" anchorCtr="0">
            <a:noAutofit/>
          </a:bodyPr>
          <a:lstStyle/>
          <a:p>
            <a:pPr marL="137160" lvl="0" indent="0" algn="l" rtl="0">
              <a:lnSpc>
                <a:spcPct val="122222"/>
              </a:lnSpc>
              <a:spcBef>
                <a:spcPts val="0"/>
              </a:spcBef>
              <a:spcAft>
                <a:spcPts val="0"/>
              </a:spcAft>
              <a:buSzPts val="1440"/>
              <a:buNone/>
            </a:pPr>
            <a:r>
              <a:rPr lang="en-US" b="1"/>
              <a:t>Methodology and Evidence</a:t>
            </a:r>
            <a:endParaRPr/>
          </a:p>
          <a:p>
            <a:pPr marL="457200" lvl="0" indent="-320040" algn="l" rtl="0">
              <a:lnSpc>
                <a:spcPct val="122222"/>
              </a:lnSpc>
              <a:spcBef>
                <a:spcPts val="0"/>
              </a:spcBef>
              <a:spcAft>
                <a:spcPts val="0"/>
              </a:spcAft>
              <a:buClr>
                <a:schemeClr val="dk1"/>
              </a:buClr>
              <a:buSzPts val="1440"/>
              <a:buChar char="•"/>
            </a:pPr>
            <a:r>
              <a:rPr lang="en-US"/>
              <a:t>Based on satellite imagery, public mineral data (CFEM, ANM), and field studies</a:t>
            </a:r>
            <a:endParaRPr/>
          </a:p>
          <a:p>
            <a:pPr marL="457200" lvl="0" indent="-320040" algn="l" rtl="0">
              <a:lnSpc>
                <a:spcPct val="122222"/>
              </a:lnSpc>
              <a:spcBef>
                <a:spcPts val="0"/>
              </a:spcBef>
              <a:spcAft>
                <a:spcPts val="0"/>
              </a:spcAft>
              <a:buClr>
                <a:schemeClr val="dk1"/>
              </a:buClr>
              <a:buSzPts val="1440"/>
              <a:buChar char="•"/>
            </a:pPr>
            <a:r>
              <a:rPr lang="en-US"/>
              <a:t>Collaboration with the Federal University of Minas Gerais (UFMG)</a:t>
            </a:r>
            <a:endParaRPr/>
          </a:p>
          <a:p>
            <a:pPr marL="457200" lvl="0" indent="-320040" algn="l" rtl="0">
              <a:lnSpc>
                <a:spcPct val="122222"/>
              </a:lnSpc>
              <a:spcBef>
                <a:spcPts val="0"/>
              </a:spcBef>
              <a:spcAft>
                <a:spcPts val="0"/>
              </a:spcAft>
              <a:buClr>
                <a:schemeClr val="dk1"/>
              </a:buClr>
              <a:buSzPts val="1440"/>
              <a:buChar char="•"/>
            </a:pPr>
            <a:r>
              <a:rPr lang="en-US"/>
              <a:t>Found that 58.4% of the gold in Pará had false origins or came from intact forest areas without valid mining titles</a:t>
            </a:r>
            <a:endParaRPr/>
          </a:p>
          <a:p>
            <a:pPr marL="457200" lvl="0" indent="-228600" algn="l" rtl="0">
              <a:lnSpc>
                <a:spcPct val="122222"/>
              </a:lnSpc>
              <a:spcBef>
                <a:spcPts val="0"/>
              </a:spcBef>
              <a:spcAft>
                <a:spcPts val="0"/>
              </a:spcAft>
              <a:buClr>
                <a:schemeClr val="dk1"/>
              </a:buClr>
              <a:buSzPts val="1440"/>
              <a:buNone/>
            </a:pPr>
            <a:endParaRPr/>
          </a:p>
          <a:p>
            <a:pPr marL="137160" lvl="0" indent="0" algn="l" rtl="0">
              <a:lnSpc>
                <a:spcPct val="122222"/>
              </a:lnSpc>
              <a:spcBef>
                <a:spcPts val="0"/>
              </a:spcBef>
              <a:spcAft>
                <a:spcPts val="0"/>
              </a:spcAft>
              <a:buSzPts val="1440"/>
              <a:buNone/>
            </a:pPr>
            <a:r>
              <a:rPr lang="en-US" b="1"/>
              <a:t>Socio-environmental Impact</a:t>
            </a:r>
            <a:endParaRPr/>
          </a:p>
          <a:p>
            <a:pPr marL="457200" lvl="0" indent="-320040" algn="l" rtl="0">
              <a:lnSpc>
                <a:spcPct val="122222"/>
              </a:lnSpc>
              <a:spcBef>
                <a:spcPts val="0"/>
              </a:spcBef>
              <a:spcAft>
                <a:spcPts val="0"/>
              </a:spcAft>
              <a:buClr>
                <a:schemeClr val="dk1"/>
              </a:buClr>
              <a:buSzPts val="1440"/>
              <a:buChar char="•"/>
            </a:pPr>
            <a:r>
              <a:rPr lang="en-US"/>
              <a:t>Gold laundering facilitates the expansion of illegal mining in Indigenous Lands (Munduruku, Sai-Cinza)</a:t>
            </a:r>
            <a:endParaRPr/>
          </a:p>
          <a:p>
            <a:pPr marL="457200" lvl="0" indent="-320040" algn="l" rtl="0">
              <a:lnSpc>
                <a:spcPct val="122222"/>
              </a:lnSpc>
              <a:spcBef>
                <a:spcPts val="0"/>
              </a:spcBef>
              <a:spcAft>
                <a:spcPts val="0"/>
              </a:spcAft>
              <a:buClr>
                <a:schemeClr val="dk1"/>
              </a:buClr>
              <a:buSzPts val="1440"/>
              <a:buChar char="•"/>
            </a:pPr>
            <a:r>
              <a:rPr lang="en-US"/>
              <a:t>Fuels organized crime, violence, and human rights violations</a:t>
            </a:r>
            <a:endParaRPr/>
          </a:p>
          <a:p>
            <a:pPr marL="457200" lvl="0" indent="-320040" algn="l" rtl="0">
              <a:lnSpc>
                <a:spcPct val="122222"/>
              </a:lnSpc>
              <a:spcBef>
                <a:spcPts val="0"/>
              </a:spcBef>
              <a:spcAft>
                <a:spcPts val="0"/>
              </a:spcAft>
              <a:buClr>
                <a:schemeClr val="dk1"/>
              </a:buClr>
              <a:buSzPts val="1440"/>
              <a:buChar char="•"/>
            </a:pPr>
            <a:r>
              <a:rPr lang="en-US"/>
              <a:t>The MPF demands the “suffocation of the market” for illegal gold to break the supply chain</a:t>
            </a:r>
            <a:endParaRPr/>
          </a:p>
          <a:p>
            <a:pPr marL="457200" lvl="0" indent="-228600" algn="l" rtl="0">
              <a:lnSpc>
                <a:spcPct val="122222"/>
              </a:lnSpc>
              <a:spcBef>
                <a:spcPts val="0"/>
              </a:spcBef>
              <a:spcAft>
                <a:spcPts val="0"/>
              </a:spcAft>
              <a:buClr>
                <a:schemeClr val="dk1"/>
              </a:buClr>
              <a:buSzPts val="1440"/>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pic>
        <p:nvPicPr>
          <p:cNvPr id="720" name="Google Shape;720;p44" descr="Homem e fumaça&#10;&#10;Descrição gerada automaticamente com confiança baixa"/>
          <p:cNvPicPr preferRelativeResize="0"/>
          <p:nvPr/>
        </p:nvPicPr>
        <p:blipFill rotWithShape="1">
          <a:blip r:embed="rId3">
            <a:alphaModFix/>
          </a:blip>
          <a:srcRect t="12535" b="12494"/>
          <a:stretch/>
        </p:blipFill>
        <p:spPr>
          <a:xfrm>
            <a:off x="2563318" y="0"/>
            <a:ext cx="9628682" cy="6858000"/>
          </a:xfrm>
          <a:prstGeom prst="rect">
            <a:avLst/>
          </a:prstGeom>
          <a:noFill/>
          <a:ln>
            <a:noFill/>
          </a:ln>
        </p:spPr>
      </p:pic>
      <p:sp>
        <p:nvSpPr>
          <p:cNvPr id="721" name="Google Shape;721;p44"/>
          <p:cNvSpPr txBox="1"/>
          <p:nvPr/>
        </p:nvSpPr>
        <p:spPr>
          <a:xfrm>
            <a:off x="2704364" y="872999"/>
            <a:ext cx="5554077" cy="1564783"/>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Clr>
                <a:schemeClr val="lt1"/>
              </a:buClr>
              <a:buSzPct val="100000"/>
              <a:buFont typeface="Arial"/>
              <a:buNone/>
            </a:pPr>
            <a:r>
              <a:rPr lang="en-US" sz="4800" b="0" i="0" u="none" strike="noStrike" cap="none">
                <a:solidFill>
                  <a:schemeClr val="lt1"/>
                </a:solidFill>
                <a:latin typeface="Arial"/>
                <a:ea typeface="Arial"/>
                <a:cs typeface="Arial"/>
                <a:sym typeface="Arial"/>
              </a:rPr>
              <a:t>Case study</a:t>
            </a:r>
            <a:endParaRPr sz="4800" b="0" i="0" u="none" strike="noStrike" cap="none">
              <a:solidFill>
                <a:schemeClr val="lt1"/>
              </a:solidFill>
              <a:latin typeface="Arial"/>
              <a:ea typeface="Arial"/>
              <a:cs typeface="Arial"/>
              <a:sym typeface="Arial"/>
            </a:endParaRPr>
          </a:p>
          <a:p>
            <a:pPr marL="0" marR="0" lvl="0" indent="0" algn="l" rtl="0">
              <a:lnSpc>
                <a:spcPct val="90000"/>
              </a:lnSpc>
              <a:spcBef>
                <a:spcPts val="0"/>
              </a:spcBef>
              <a:spcAft>
                <a:spcPts val="0"/>
              </a:spcAft>
              <a:buClr>
                <a:schemeClr val="lt1"/>
              </a:buClr>
              <a:buSzPct val="100000"/>
              <a:buFont typeface="Arial"/>
              <a:buNone/>
            </a:pPr>
            <a:r>
              <a:rPr lang="en-US" sz="3600" b="0" i="0" u="none" strike="noStrike" cap="none">
                <a:solidFill>
                  <a:schemeClr val="lt1"/>
                </a:solidFill>
                <a:latin typeface="Arial"/>
                <a:ea typeface="Arial"/>
                <a:cs typeface="Arial"/>
                <a:sym typeface="Arial"/>
              </a:rPr>
              <a:t>Tri-Border Area between Brazil, Peru, and Colombia</a:t>
            </a:r>
            <a:endParaRPr sz="4800" b="0" i="0" u="none" strike="noStrike" cap="none">
              <a:solidFill>
                <a:schemeClr val="lt1"/>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6" name="Google Shape;726;p45"/>
          <p:cNvSpPr txBox="1">
            <a:spLocks noGrp="1"/>
          </p:cNvSpPr>
          <p:nvPr>
            <p:ph type="title"/>
          </p:nvPr>
        </p:nvSpPr>
        <p:spPr>
          <a:xfrm>
            <a:off x="8130278" y="1027906"/>
            <a:ext cx="3499567" cy="1325563"/>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latin typeface="Arial"/>
                <a:ea typeface="Arial"/>
                <a:cs typeface="Arial"/>
                <a:sym typeface="Arial"/>
              </a:rPr>
              <a:t>Study Area</a:t>
            </a:r>
            <a:endParaRPr/>
          </a:p>
        </p:txBody>
      </p:sp>
      <p:sp>
        <p:nvSpPr>
          <p:cNvPr id="727" name="Google Shape;727;p45"/>
          <p:cNvSpPr txBox="1"/>
          <p:nvPr/>
        </p:nvSpPr>
        <p:spPr>
          <a:xfrm>
            <a:off x="8130278" y="2651760"/>
            <a:ext cx="3499567" cy="4062651"/>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Tri-border area between Brazil (Santo Antônio do Içá and Tabatinga), Peru (Loreto), and Colombia (Amazonas)</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Around four Indigenous ethnic groups inhabit the region</a:t>
            </a:r>
            <a:endParaRPr sz="1800" b="0" i="0" u="none" strike="noStrike" cap="none">
              <a:solidFill>
                <a:schemeClr val="dk1"/>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Extensive mining activity using dredges, near Amacayacu National Natural Park (PNN Amacayacu)</a:t>
            </a:r>
            <a:endParaRPr sz="1400" b="0" i="0" u="none" strike="noStrike" cap="none">
              <a:solidFill>
                <a:srgbClr val="000000"/>
              </a:solidFill>
              <a:latin typeface="Arial"/>
              <a:ea typeface="Arial"/>
              <a:cs typeface="Arial"/>
              <a:sym typeface="Arial"/>
            </a:endParaRPr>
          </a:p>
        </p:txBody>
      </p:sp>
      <p:pic>
        <p:nvPicPr>
          <p:cNvPr id="728" name="Google Shape;728;p45" descr="Mapa&#10;&#10;Descrição gerada automaticamente com confiança média"/>
          <p:cNvPicPr preferRelativeResize="0"/>
          <p:nvPr/>
        </p:nvPicPr>
        <p:blipFill rotWithShape="1">
          <a:blip r:embed="rId3">
            <a:alphaModFix/>
          </a:blip>
          <a:srcRect/>
          <a:stretch/>
        </p:blipFill>
        <p:spPr>
          <a:xfrm>
            <a:off x="562154" y="1267724"/>
            <a:ext cx="7221385" cy="5105368"/>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46"/>
          <p:cNvSpPr txBox="1">
            <a:spLocks noGrp="1"/>
          </p:cNvSpPr>
          <p:nvPr>
            <p:ph type="title"/>
          </p:nvPr>
        </p:nvSpPr>
        <p:spPr>
          <a:xfrm>
            <a:off x="4435839" y="0"/>
            <a:ext cx="73152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Expansion of Illegal Mining Activities</a:t>
            </a:r>
            <a:endParaRPr>
              <a:latin typeface="Arial"/>
              <a:ea typeface="Arial"/>
              <a:cs typeface="Arial"/>
              <a:sym typeface="Arial"/>
            </a:endParaRPr>
          </a:p>
        </p:txBody>
      </p:sp>
      <p:pic>
        <p:nvPicPr>
          <p:cNvPr id="734" name="Google Shape;734;p46" descr="Gráfico&#10;&#10;Descrição gerada automaticamente"/>
          <p:cNvPicPr preferRelativeResize="0"/>
          <p:nvPr/>
        </p:nvPicPr>
        <p:blipFill rotWithShape="1">
          <a:blip r:embed="rId3">
            <a:alphaModFix/>
          </a:blip>
          <a:srcRect/>
          <a:stretch/>
        </p:blipFill>
        <p:spPr>
          <a:xfrm>
            <a:off x="391100" y="1118396"/>
            <a:ext cx="7462157" cy="4435475"/>
          </a:xfrm>
          <a:prstGeom prst="rect">
            <a:avLst/>
          </a:prstGeom>
          <a:noFill/>
          <a:ln>
            <a:noFill/>
          </a:ln>
        </p:spPr>
      </p:pic>
      <p:sp>
        <p:nvSpPr>
          <p:cNvPr id="735" name="Google Shape;735;p46"/>
          <p:cNvSpPr txBox="1"/>
          <p:nvPr/>
        </p:nvSpPr>
        <p:spPr>
          <a:xfrm>
            <a:off x="658318" y="5443074"/>
            <a:ext cx="11263745"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chemeClr val="dk1"/>
                </a:solidFill>
                <a:latin typeface="Arial"/>
                <a:ea typeface="Arial"/>
                <a:cs typeface="Arial"/>
                <a:sym typeface="Arial"/>
              </a:rPr>
              <a:t>A more homogeneous distribution of illegal mining sites was observed across the three territories.</a:t>
            </a:r>
            <a:br>
              <a:rPr lang="en-US" sz="1800" b="0" i="0" u="none" strike="noStrike" cap="none">
                <a:solidFill>
                  <a:schemeClr val="dk1"/>
                </a:solidFill>
                <a:latin typeface="Arial"/>
                <a:ea typeface="Arial"/>
                <a:cs typeface="Arial"/>
                <a:sym typeface="Arial"/>
              </a:rPr>
            </a:br>
            <a:r>
              <a:rPr lang="en-US" sz="1800" b="0" i="0" u="none" strike="noStrike" cap="none">
                <a:solidFill>
                  <a:schemeClr val="dk1"/>
                </a:solidFill>
                <a:latin typeface="Arial"/>
                <a:ea typeface="Arial"/>
                <a:cs typeface="Arial"/>
                <a:sym typeface="Arial"/>
              </a:rPr>
              <a:t>To account for the two observed patterns, it was decided to conduct two separate analyses: one for 2021 and another for 2022.</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39"/>
        <p:cNvGrpSpPr/>
        <p:nvPr/>
      </p:nvGrpSpPr>
      <p:grpSpPr>
        <a:xfrm>
          <a:off x="0" y="0"/>
          <a:ext cx="0" cy="0"/>
          <a:chOff x="0" y="0"/>
          <a:chExt cx="0" cy="0"/>
        </a:xfrm>
      </p:grpSpPr>
      <p:sp>
        <p:nvSpPr>
          <p:cNvPr id="740" name="Google Shape;740;p47"/>
          <p:cNvSpPr txBox="1"/>
          <p:nvPr/>
        </p:nvSpPr>
        <p:spPr>
          <a:xfrm>
            <a:off x="2923361" y="216600"/>
            <a:ext cx="6835236"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Scenario 1</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(2021)</a:t>
            </a:r>
            <a:endParaRPr sz="4800" b="0" i="0" u="none" strike="noStrike" cap="none">
              <a:solidFill>
                <a:schemeClr val="dk1"/>
              </a:solidFill>
              <a:latin typeface="Arial"/>
              <a:ea typeface="Arial"/>
              <a:cs typeface="Arial"/>
              <a:sym typeface="Arial"/>
            </a:endParaRPr>
          </a:p>
        </p:txBody>
      </p:sp>
      <p:pic>
        <p:nvPicPr>
          <p:cNvPr id="741" name="Google Shape;741;p47" descr="Mapa&#10;&#10;Descrição gerada automaticamente"/>
          <p:cNvPicPr preferRelativeResize="0"/>
          <p:nvPr/>
        </p:nvPicPr>
        <p:blipFill rotWithShape="1">
          <a:blip r:embed="rId3">
            <a:alphaModFix/>
          </a:blip>
          <a:srcRect l="16" r="13"/>
          <a:stretch/>
        </p:blipFill>
        <p:spPr>
          <a:xfrm>
            <a:off x="740224" y="2170293"/>
            <a:ext cx="5473700" cy="3688715"/>
          </a:xfrm>
          <a:prstGeom prst="rect">
            <a:avLst/>
          </a:prstGeom>
          <a:noFill/>
          <a:ln>
            <a:noFill/>
          </a:ln>
        </p:spPr>
      </p:pic>
      <p:sp>
        <p:nvSpPr>
          <p:cNvPr id="742" name="Google Shape;742;p47"/>
          <p:cNvSpPr txBox="1"/>
          <p:nvPr/>
        </p:nvSpPr>
        <p:spPr>
          <a:xfrm>
            <a:off x="7055240" y="2985393"/>
            <a:ext cx="3499567" cy="19389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 impacts were calculated in 2021;</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2 dredging points in Peru, 4 in Colombia, and 15 in Brazil: a total of 21 dredges.</a:t>
            </a: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graphicFrame>
        <p:nvGraphicFramePr>
          <p:cNvPr id="747" name="Google Shape;747;p48"/>
          <p:cNvGraphicFramePr/>
          <p:nvPr/>
        </p:nvGraphicFramePr>
        <p:xfrm>
          <a:off x="625734" y="3460598"/>
          <a:ext cx="5355950" cy="2415555"/>
        </p:xfrm>
        <a:graphic>
          <a:graphicData uri="http://schemas.openxmlformats.org/drawingml/2006/table">
            <a:tbl>
              <a:tblPr firstRow="1" bandRow="1">
                <a:noFill/>
                <a:tableStyleId>{DA5396B6-3A93-4773-9904-329793F2DB1C}</a:tableStyleId>
              </a:tblPr>
              <a:tblGrid>
                <a:gridCol w="3725450">
                  <a:extLst>
                    <a:ext uri="{9D8B030D-6E8A-4147-A177-3AD203B41FA5}">
                      <a16:colId xmlns:a16="http://schemas.microsoft.com/office/drawing/2014/main" val="20000"/>
                    </a:ext>
                  </a:extLst>
                </a:gridCol>
                <a:gridCol w="1630500">
                  <a:extLst>
                    <a:ext uri="{9D8B030D-6E8A-4147-A177-3AD203B41FA5}">
                      <a16:colId xmlns:a16="http://schemas.microsoft.com/office/drawing/2014/main" val="20001"/>
                    </a:ext>
                  </a:extLst>
                </a:gridCol>
              </a:tblGrid>
              <a:tr h="4292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Non-monetary impacts </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Number of ferries</a:t>
                      </a:r>
                      <a:endParaRPr sz="1600" u="none" strike="noStrike" cap="none">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21</a:t>
                      </a:r>
                      <a:endParaRPr sz="1400" u="none" strike="noStrike" cap="none"/>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Total gold amount</a:t>
                      </a:r>
                      <a:endParaRPr sz="1600" u="none" strike="noStrike" cap="none">
                        <a:latin typeface="Arial"/>
                        <a:ea typeface="Arial"/>
                        <a:cs typeface="Arial"/>
                        <a:sym typeface="Arial"/>
                      </a:endParaRPr>
                    </a:p>
                    <a:p>
                      <a:pPr marL="0" marR="0" lvl="0" indent="0" algn="l" rtl="0">
                        <a:lnSpc>
                          <a:spcPct val="100000"/>
                        </a:lnSpc>
                        <a:spcBef>
                          <a:spcPts val="0"/>
                        </a:spcBef>
                        <a:spcAft>
                          <a:spcPts val="0"/>
                        </a:spcAft>
                        <a:buClr>
                          <a:srgbClr val="000000"/>
                        </a:buClr>
                        <a:buSzPts val="1100"/>
                        <a:buFont typeface="Arial"/>
                        <a:buNone/>
                      </a:pPr>
                      <a:r>
                        <a:rPr lang="en-US" sz="1100" i="1" u="none" strike="noStrike" cap="none">
                          <a:latin typeface="Arial"/>
                          <a:ea typeface="Arial"/>
                          <a:cs typeface="Arial"/>
                          <a:sym typeface="Arial"/>
                        </a:rPr>
                        <a:t>(30 ferries in 1 year)</a:t>
                      </a:r>
                      <a:endParaRPr sz="1600" i="1"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252</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Gold production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108</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Removed Sediments </a:t>
                      </a:r>
                      <a:r>
                        <a:rPr lang="en-US" sz="1100" i="1" u="none" strike="noStrike" cap="none">
                          <a:solidFill>
                            <a:schemeClr val="dk1"/>
                          </a:solidFill>
                          <a:latin typeface="Arial"/>
                          <a:ea typeface="Arial"/>
                          <a:cs typeface="Arial"/>
                          <a:sym typeface="Arial"/>
                        </a:rPr>
                        <a:t>(t)</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4.192.559</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Mercury Released into Rivers</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5</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748" name="Google Shape;748;p48"/>
          <p:cNvGraphicFramePr/>
          <p:nvPr/>
        </p:nvGraphicFramePr>
        <p:xfrm>
          <a:off x="6210303" y="3460598"/>
          <a:ext cx="5401975" cy="2797400"/>
        </p:xfrm>
        <a:graphic>
          <a:graphicData uri="http://schemas.openxmlformats.org/drawingml/2006/table">
            <a:tbl>
              <a:tblPr firstRow="1" bandRow="1">
                <a:noFill/>
                <a:tableStyleId>{DA5396B6-3A93-4773-9904-329793F2DB1C}</a:tableStyleId>
              </a:tblPr>
              <a:tblGrid>
                <a:gridCol w="4030975">
                  <a:extLst>
                    <a:ext uri="{9D8B030D-6E8A-4147-A177-3AD203B41FA5}">
                      <a16:colId xmlns:a16="http://schemas.microsoft.com/office/drawing/2014/main" val="20000"/>
                    </a:ext>
                  </a:extLst>
                </a:gridCol>
                <a:gridCol w="1371000">
                  <a:extLst>
                    <a:ext uri="{9D8B030D-6E8A-4147-A177-3AD203B41FA5}">
                      <a16:colId xmlns:a16="http://schemas.microsoft.com/office/drawing/2014/main" val="20001"/>
                    </a:ext>
                  </a:extLst>
                </a:gridCol>
              </a:tblGrid>
              <a:tr h="4263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Monetary impacts  (USD)</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River Sedimentation</a:t>
                      </a:r>
                      <a:endParaRPr sz="1600" u="none" strike="noStrike" cap="none">
                        <a:solidFill>
                          <a:schemeClr val="dk1"/>
                        </a:solidFill>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1.364.480</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665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Risk of Cardiovascular Diseases</a:t>
                      </a:r>
                      <a:endParaRPr sz="1600" u="none" strike="noStrike" cap="none">
                        <a:solidFill>
                          <a:schemeClr val="dk1"/>
                        </a:solidFill>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17.654.997</a:t>
                      </a:r>
                      <a:endParaRPr sz="1400" u="none" strike="noStrike" cap="none"/>
                    </a:p>
                  </a:txBody>
                  <a:tcPr marL="91450" marR="91450" marT="45725" marB="45725"/>
                </a:tc>
                <a:extLst>
                  <a:ext uri="{0D108BD9-81ED-4DB2-BD59-A6C34878D82A}">
                    <a16:rowId xmlns:a16="http://schemas.microsoft.com/office/drawing/2014/main" val="10002"/>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Neuropsychological Symptoms</a:t>
                      </a:r>
                      <a:endParaRPr sz="1600" u="none" strike="noStrike" cap="none">
                        <a:solidFill>
                          <a:schemeClr val="dk1"/>
                        </a:solidFill>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1.532.400</a:t>
                      </a:r>
                      <a:endParaRPr sz="1400" u="none" strike="noStrike" cap="none"/>
                    </a:p>
                  </a:txBody>
                  <a:tcPr marL="91450" marR="91450" marT="45725" marB="45725"/>
                </a:tc>
                <a:extLst>
                  <a:ext uri="{0D108BD9-81ED-4DB2-BD59-A6C34878D82A}">
                    <a16:rowId xmlns:a16="http://schemas.microsoft.com/office/drawing/2014/main" val="10003"/>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Gold value</a:t>
                      </a:r>
                      <a:endParaRPr sz="1400" u="none" strike="noStrike" cap="none"/>
                    </a:p>
                  </a:txBody>
                  <a:tcPr marL="91450" marR="91450" marT="45725" marB="45725">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6.106.284</a:t>
                      </a:r>
                      <a:endParaRPr sz="1400" u="none" strike="noStrike" cap="none"/>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63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Arial"/>
                          <a:ea typeface="Arial"/>
                          <a:cs typeface="Arial"/>
                          <a:sym typeface="Arial"/>
                        </a:rPr>
                        <a:t>Total</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26.658.164</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bl>
          </a:graphicData>
        </a:graphic>
      </p:graphicFrame>
      <p:sp>
        <p:nvSpPr>
          <p:cNvPr id="749" name="Google Shape;749;p48"/>
          <p:cNvSpPr txBox="1"/>
          <p:nvPr/>
        </p:nvSpPr>
        <p:spPr>
          <a:xfrm>
            <a:off x="8570034" y="-16094"/>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Results</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Scenario 1</a:t>
            </a:r>
            <a:endParaRPr sz="4800" b="0" i="0" u="none" strike="noStrike" cap="none">
              <a:solidFill>
                <a:schemeClr val="dk1"/>
              </a:solidFill>
              <a:latin typeface="Arial"/>
              <a:ea typeface="Arial"/>
              <a:cs typeface="Arial"/>
              <a:sym typeface="Arial"/>
            </a:endParaRPr>
          </a:p>
        </p:txBody>
      </p:sp>
      <p:grpSp>
        <p:nvGrpSpPr>
          <p:cNvPr id="750" name="Google Shape;750;p48"/>
          <p:cNvGrpSpPr/>
          <p:nvPr/>
        </p:nvGrpSpPr>
        <p:grpSpPr>
          <a:xfrm>
            <a:off x="8337661" y="2224996"/>
            <a:ext cx="1101247" cy="1055668"/>
            <a:chOff x="7693466" y="4864660"/>
            <a:chExt cx="1582057" cy="1480457"/>
          </a:xfrm>
        </p:grpSpPr>
        <p:sp>
          <p:nvSpPr>
            <p:cNvPr id="751" name="Google Shape;751;p48"/>
            <p:cNvSpPr/>
            <p:nvPr/>
          </p:nvSpPr>
          <p:spPr>
            <a:xfrm>
              <a:off x="7693466" y="4864660"/>
              <a:ext cx="1582057" cy="1480457"/>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52" name="Google Shape;752;p48" descr="Moedas com preenchimento sólido"/>
            <p:cNvPicPr preferRelativeResize="0"/>
            <p:nvPr/>
          </p:nvPicPr>
          <p:blipFill rotWithShape="1">
            <a:blip r:embed="rId3">
              <a:alphaModFix/>
            </a:blip>
            <a:srcRect/>
            <a:stretch/>
          </p:blipFill>
          <p:spPr>
            <a:xfrm>
              <a:off x="8027294" y="5162202"/>
              <a:ext cx="914400" cy="914400"/>
            </a:xfrm>
            <a:prstGeom prst="rect">
              <a:avLst/>
            </a:prstGeom>
            <a:noFill/>
            <a:ln>
              <a:noFill/>
            </a:ln>
          </p:spPr>
        </p:pic>
      </p:grpSp>
      <p:grpSp>
        <p:nvGrpSpPr>
          <p:cNvPr id="753" name="Google Shape;753;p48"/>
          <p:cNvGrpSpPr/>
          <p:nvPr/>
        </p:nvGrpSpPr>
        <p:grpSpPr>
          <a:xfrm>
            <a:off x="2654036" y="2235345"/>
            <a:ext cx="1101247" cy="1055668"/>
            <a:chOff x="3555204" y="5280254"/>
            <a:chExt cx="1101247" cy="1055668"/>
          </a:xfrm>
        </p:grpSpPr>
        <p:sp>
          <p:nvSpPr>
            <p:cNvPr id="754" name="Google Shape;754;p48"/>
            <p:cNvSpPr/>
            <p:nvPr/>
          </p:nvSpPr>
          <p:spPr>
            <a:xfrm>
              <a:off x="3555204" y="5280254"/>
              <a:ext cx="1101247" cy="1055668"/>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55" name="Google Shape;755;p48" descr="Matérias primas com preenchimento sólido"/>
            <p:cNvPicPr preferRelativeResize="0"/>
            <p:nvPr/>
          </p:nvPicPr>
          <p:blipFill rotWithShape="1">
            <a:blip r:embed="rId4">
              <a:alphaModFix/>
            </a:blip>
            <a:srcRect/>
            <a:stretch/>
          </p:blipFill>
          <p:spPr>
            <a:xfrm>
              <a:off x="3776149" y="5478410"/>
              <a:ext cx="659355" cy="659355"/>
            </a:xfrm>
            <a:prstGeom prst="rect">
              <a:avLst/>
            </a:prstGeom>
            <a:noFill/>
            <a:ln>
              <a:noFill/>
            </a:ln>
          </p:spPr>
        </p:pic>
      </p:gr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pic>
        <p:nvPicPr>
          <p:cNvPr id="760" name="Google Shape;760;p49" descr="Mapa&#10;&#10;Descrição gerada automaticamente"/>
          <p:cNvPicPr preferRelativeResize="0"/>
          <p:nvPr/>
        </p:nvPicPr>
        <p:blipFill rotWithShape="1">
          <a:blip r:embed="rId3">
            <a:alphaModFix/>
          </a:blip>
          <a:srcRect/>
          <a:stretch/>
        </p:blipFill>
        <p:spPr>
          <a:xfrm>
            <a:off x="754738" y="2170292"/>
            <a:ext cx="5473700" cy="3707993"/>
          </a:xfrm>
          <a:prstGeom prst="rect">
            <a:avLst/>
          </a:prstGeom>
          <a:noFill/>
          <a:ln>
            <a:noFill/>
          </a:ln>
        </p:spPr>
      </p:pic>
      <p:sp>
        <p:nvSpPr>
          <p:cNvPr id="761" name="Google Shape;761;p49"/>
          <p:cNvSpPr txBox="1"/>
          <p:nvPr/>
        </p:nvSpPr>
        <p:spPr>
          <a:xfrm>
            <a:off x="7055240" y="2985393"/>
            <a:ext cx="3499567" cy="1938992"/>
          </a:xfrm>
          <a:prstGeom prst="rect">
            <a:avLst/>
          </a:prstGeom>
          <a:noFill/>
          <a:ln>
            <a:noFill/>
          </a:ln>
        </p:spPr>
        <p:txBody>
          <a:bodyPr spcFirstLastPara="1" wrap="square" lIns="91425" tIns="45700" rIns="91425" bIns="45700" anchor="t" anchorCtr="0">
            <a:spAutoFit/>
          </a:bodyPr>
          <a:lstStyle/>
          <a:p>
            <a:pPr marL="285750" marR="0" lvl="0" indent="-285750" algn="l" rtl="0">
              <a:lnSpc>
                <a:spcPct val="100000"/>
              </a:lnSpc>
              <a:spcBef>
                <a:spcPts val="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The impacts were calculated in 2022;</a:t>
            </a:r>
            <a:endParaRPr sz="1400" b="0" i="0" u="none" strike="noStrike" cap="none">
              <a:solidFill>
                <a:srgbClr val="000000"/>
              </a:solidFill>
              <a:latin typeface="Arial"/>
              <a:ea typeface="Arial"/>
              <a:cs typeface="Arial"/>
              <a:sym typeface="Arial"/>
            </a:endParaRPr>
          </a:p>
          <a:p>
            <a:pPr marL="285750" marR="0" lvl="0" indent="-285750" algn="l" rtl="0">
              <a:lnSpc>
                <a:spcPct val="100000"/>
              </a:lnSpc>
              <a:spcBef>
                <a:spcPts val="3600"/>
              </a:spcBef>
              <a:spcAft>
                <a:spcPts val="0"/>
              </a:spcAft>
              <a:buClr>
                <a:schemeClr val="dk1"/>
              </a:buClr>
              <a:buSzPts val="1800"/>
              <a:buFont typeface="Arial"/>
              <a:buChar char="•"/>
            </a:pPr>
            <a:r>
              <a:rPr lang="en-US" sz="1800" b="0" i="0" u="none" strike="noStrike" cap="none">
                <a:solidFill>
                  <a:schemeClr val="dk1"/>
                </a:solidFill>
                <a:latin typeface="Arial"/>
                <a:ea typeface="Arial"/>
                <a:cs typeface="Arial"/>
                <a:sym typeface="Arial"/>
              </a:rPr>
              <a:t>10 dredge points in Colombia and 51 in Brazil: 61 dredges in total</a:t>
            </a:r>
            <a:endParaRPr sz="1800" b="0" i="0" u="none" strike="noStrike" cap="none">
              <a:solidFill>
                <a:schemeClr val="dk1"/>
              </a:solidFill>
              <a:latin typeface="Arial"/>
              <a:ea typeface="Arial"/>
              <a:cs typeface="Arial"/>
              <a:sym typeface="Arial"/>
            </a:endParaRPr>
          </a:p>
        </p:txBody>
      </p:sp>
      <p:sp>
        <p:nvSpPr>
          <p:cNvPr id="762" name="Google Shape;762;p49"/>
          <p:cNvSpPr txBox="1"/>
          <p:nvPr/>
        </p:nvSpPr>
        <p:spPr>
          <a:xfrm>
            <a:off x="5860957" y="197323"/>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Scenario 2</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(2022)</a:t>
            </a:r>
            <a:endParaRPr sz="4800" b="0" i="0" u="none" strike="noStrike" cap="none">
              <a:solidFill>
                <a:schemeClr val="dk1"/>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50"/>
          <p:cNvSpPr txBox="1"/>
          <p:nvPr/>
        </p:nvSpPr>
        <p:spPr>
          <a:xfrm>
            <a:off x="7592920" y="23"/>
            <a:ext cx="5554077"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Results</a:t>
            </a:r>
            <a:br>
              <a:rPr lang="en-US" sz="4800" b="0" i="0" u="none" strike="noStrike" cap="none">
                <a:solidFill>
                  <a:schemeClr val="dk1"/>
                </a:solidFill>
                <a:latin typeface="Arial"/>
                <a:ea typeface="Arial"/>
                <a:cs typeface="Arial"/>
                <a:sym typeface="Arial"/>
              </a:rPr>
            </a:br>
            <a:r>
              <a:rPr lang="en-US" sz="3600" b="0" i="0" u="none" strike="noStrike" cap="none">
                <a:solidFill>
                  <a:schemeClr val="dk1"/>
                </a:solidFill>
                <a:latin typeface="Arial"/>
                <a:ea typeface="Arial"/>
                <a:cs typeface="Arial"/>
                <a:sym typeface="Arial"/>
              </a:rPr>
              <a:t>Scenario 2</a:t>
            </a:r>
            <a:endParaRPr sz="4800" b="0" i="0" u="none" strike="noStrike" cap="none">
              <a:solidFill>
                <a:schemeClr val="dk1"/>
              </a:solidFill>
              <a:latin typeface="Arial"/>
              <a:ea typeface="Arial"/>
              <a:cs typeface="Arial"/>
              <a:sym typeface="Arial"/>
            </a:endParaRPr>
          </a:p>
        </p:txBody>
      </p:sp>
      <p:graphicFrame>
        <p:nvGraphicFramePr>
          <p:cNvPr id="768" name="Google Shape;768;p50"/>
          <p:cNvGraphicFramePr/>
          <p:nvPr/>
        </p:nvGraphicFramePr>
        <p:xfrm>
          <a:off x="625734" y="3460598"/>
          <a:ext cx="5355950" cy="2415555"/>
        </p:xfrm>
        <a:graphic>
          <a:graphicData uri="http://schemas.openxmlformats.org/drawingml/2006/table">
            <a:tbl>
              <a:tblPr firstRow="1" bandRow="1">
                <a:noFill/>
                <a:tableStyleId>{DA5396B6-3A93-4773-9904-329793F2DB1C}</a:tableStyleId>
              </a:tblPr>
              <a:tblGrid>
                <a:gridCol w="3725450">
                  <a:extLst>
                    <a:ext uri="{9D8B030D-6E8A-4147-A177-3AD203B41FA5}">
                      <a16:colId xmlns:a16="http://schemas.microsoft.com/office/drawing/2014/main" val="20000"/>
                    </a:ext>
                  </a:extLst>
                </a:gridCol>
                <a:gridCol w="1630500">
                  <a:extLst>
                    <a:ext uri="{9D8B030D-6E8A-4147-A177-3AD203B41FA5}">
                      <a16:colId xmlns:a16="http://schemas.microsoft.com/office/drawing/2014/main" val="20001"/>
                    </a:ext>
                  </a:extLst>
                </a:gridCol>
              </a:tblGrid>
              <a:tr h="4292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no monetários</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Número de balsas</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61</a:t>
                      </a:r>
                      <a:endParaRPr sz="1400" u="none" strike="noStrike" cap="none"/>
                    </a:p>
                  </a:txBody>
                  <a:tcPr marL="91450" marR="91450" marT="45725" marB="45725" anchor="ctr">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Total de extracción de oro </a:t>
                      </a:r>
                      <a:endParaRPr sz="1400" u="none" strike="noStrike" cap="none"/>
                    </a:p>
                    <a:p>
                      <a:pPr marL="0" marR="0" lvl="0" indent="0" algn="l" rtl="0">
                        <a:lnSpc>
                          <a:spcPct val="100000"/>
                        </a:lnSpc>
                        <a:spcBef>
                          <a:spcPts val="0"/>
                        </a:spcBef>
                        <a:spcAft>
                          <a:spcPts val="0"/>
                        </a:spcAft>
                        <a:buClr>
                          <a:srgbClr val="000000"/>
                        </a:buClr>
                        <a:buSzPts val="1100"/>
                        <a:buFont typeface="Arial"/>
                        <a:buNone/>
                      </a:pPr>
                      <a:r>
                        <a:rPr lang="en-US" sz="1100" i="1" u="none" strike="noStrike" cap="none">
                          <a:latin typeface="Arial"/>
                          <a:ea typeface="Arial"/>
                          <a:cs typeface="Arial"/>
                          <a:sym typeface="Arial"/>
                        </a:rPr>
                        <a:t>(30 balsas operando por 1 año)</a:t>
                      </a:r>
                      <a:endParaRPr sz="1600" i="1" u="none" strike="noStrike" cap="none">
                        <a:latin typeface="Arial"/>
                        <a:ea typeface="Arial"/>
                        <a:cs typeface="Arial"/>
                        <a:sym typeface="Arial"/>
                      </a:endParaRPr>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360</a:t>
                      </a:r>
                      <a:endParaRPr sz="1400" u="none" strike="noStrike" cap="none"/>
                    </a:p>
                  </a:txBody>
                  <a:tcPr marL="91450" marR="91450" marT="45725" marB="45725" anchor="ct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Producción de oro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327</a:t>
                      </a:r>
                      <a:endParaRPr sz="1400" u="none" strike="noStrike" cap="none"/>
                    </a:p>
                  </a:txBody>
                  <a:tcPr marL="91450" marR="91450" marT="45725" marB="45725" anchor="ct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Sedimentos retirados </a:t>
                      </a:r>
                      <a:r>
                        <a:rPr lang="en-US" sz="1100" i="1" u="none" strike="noStrike" cap="none">
                          <a:solidFill>
                            <a:schemeClr val="dk1"/>
                          </a:solidFill>
                          <a:latin typeface="Arial"/>
                          <a:ea typeface="Arial"/>
                          <a:cs typeface="Arial"/>
                          <a:sym typeface="Arial"/>
                        </a:rPr>
                        <a:t>(t)</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12.718.829</a:t>
                      </a:r>
                      <a:endParaRPr sz="1400" u="none" strike="noStrike" cap="none"/>
                    </a:p>
                  </a:txBody>
                  <a:tcPr marL="91450" marR="91450" marT="45725" marB="45725" anchor="ctr"/>
                </a:tc>
                <a:extLst>
                  <a:ext uri="{0D108BD9-81ED-4DB2-BD59-A6C34878D82A}">
                    <a16:rowId xmlns:a16="http://schemas.microsoft.com/office/drawing/2014/main" val="10004"/>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Mercurio vertido em ríos </a:t>
                      </a:r>
                      <a:r>
                        <a:rPr lang="en-US" sz="1100" i="1" u="none" strike="noStrike" cap="none">
                          <a:solidFill>
                            <a:schemeClr val="dk1"/>
                          </a:solidFill>
                          <a:latin typeface="Arial"/>
                          <a:ea typeface="Arial"/>
                          <a:cs typeface="Arial"/>
                          <a:sym typeface="Arial"/>
                        </a:rPr>
                        <a:t>(kg)</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16</a:t>
                      </a:r>
                      <a:endParaRPr sz="1400" u="none" strike="noStrike" cap="none"/>
                    </a:p>
                  </a:txBody>
                  <a:tcPr marL="91450" marR="91450" marT="45725" marB="45725" anchor="ctr"/>
                </a:tc>
                <a:extLst>
                  <a:ext uri="{0D108BD9-81ED-4DB2-BD59-A6C34878D82A}">
                    <a16:rowId xmlns:a16="http://schemas.microsoft.com/office/drawing/2014/main" val="10005"/>
                  </a:ext>
                </a:extLst>
              </a:tr>
            </a:tbl>
          </a:graphicData>
        </a:graphic>
      </p:graphicFrame>
      <p:graphicFrame>
        <p:nvGraphicFramePr>
          <p:cNvPr id="769" name="Google Shape;769;p50"/>
          <p:cNvGraphicFramePr/>
          <p:nvPr/>
        </p:nvGraphicFramePr>
        <p:xfrm>
          <a:off x="6210303" y="3460598"/>
          <a:ext cx="5355950" cy="2797400"/>
        </p:xfrm>
        <a:graphic>
          <a:graphicData uri="http://schemas.openxmlformats.org/drawingml/2006/table">
            <a:tbl>
              <a:tblPr firstRow="1" bandRow="1">
                <a:noFill/>
                <a:tableStyleId>{DA5396B6-3A93-4773-9904-329793F2DB1C}</a:tableStyleId>
              </a:tblPr>
              <a:tblGrid>
                <a:gridCol w="3984950">
                  <a:extLst>
                    <a:ext uri="{9D8B030D-6E8A-4147-A177-3AD203B41FA5}">
                      <a16:colId xmlns:a16="http://schemas.microsoft.com/office/drawing/2014/main" val="20000"/>
                    </a:ext>
                  </a:extLst>
                </a:gridCol>
                <a:gridCol w="1371000">
                  <a:extLst>
                    <a:ext uri="{9D8B030D-6E8A-4147-A177-3AD203B41FA5}">
                      <a16:colId xmlns:a16="http://schemas.microsoft.com/office/drawing/2014/main" val="20001"/>
                    </a:ext>
                  </a:extLst>
                </a:gridCol>
              </a:tblGrid>
              <a:tr h="426325">
                <a:tc gridSpan="2">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a:solidFill>
                            <a:schemeClr val="dk1"/>
                          </a:solidFill>
                          <a:latin typeface="Arial"/>
                          <a:ea typeface="Arial"/>
                          <a:cs typeface="Arial"/>
                          <a:sym typeface="Arial"/>
                        </a:rPr>
                        <a:t>Impactos monetários (USD)</a:t>
                      </a:r>
                      <a:endParaRPr sz="1400" u="none" strike="noStrike" cap="none"/>
                    </a:p>
                  </a:txBody>
                  <a:tcPr marL="91450" marR="91450" marT="45725" marB="45725">
                    <a:lnB w="12700" cap="flat" cmpd="sng">
                      <a:solidFill>
                        <a:schemeClr val="dk1"/>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0"/>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Sedimentación de ríos</a:t>
                      </a:r>
                      <a:endParaRPr sz="1600" u="none" strike="noStrike" cap="none">
                        <a:solidFill>
                          <a:schemeClr val="dk1"/>
                        </a:solidFill>
                        <a:latin typeface="Arial"/>
                        <a:ea typeface="Arial"/>
                        <a:cs typeface="Arial"/>
                        <a:sym typeface="Arial"/>
                      </a:endParaRPr>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2.262.148</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1"/>
                  </a:ext>
                </a:extLst>
              </a:tr>
              <a:tr h="66577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Riesgo de enfermidades cardiovasculares</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58.386.887</a:t>
                      </a:r>
                      <a:endParaRPr sz="1400" u="none" strike="noStrike" cap="none"/>
                    </a:p>
                  </a:txBody>
                  <a:tcPr marL="91450" marR="91450" marT="45725" marB="45725"/>
                </a:tc>
                <a:extLst>
                  <a:ext uri="{0D108BD9-81ED-4DB2-BD59-A6C34878D82A}">
                    <a16:rowId xmlns:a16="http://schemas.microsoft.com/office/drawing/2014/main" val="10002"/>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Síntomas neuropsicológicos</a:t>
                      </a:r>
                      <a:endParaRPr sz="1400" u="none" strike="noStrike" cap="none"/>
                    </a:p>
                  </a:txBody>
                  <a:tcPr marL="91450" marR="91450" marT="45725" marB="45725">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4.561.829</a:t>
                      </a:r>
                      <a:endParaRPr sz="1400" u="none" strike="noStrike" cap="none"/>
                    </a:p>
                  </a:txBody>
                  <a:tcPr marL="91450" marR="91450" marT="45725" marB="45725"/>
                </a:tc>
                <a:extLst>
                  <a:ext uri="{0D108BD9-81ED-4DB2-BD59-A6C34878D82A}">
                    <a16:rowId xmlns:a16="http://schemas.microsoft.com/office/drawing/2014/main" val="10003"/>
                  </a:ext>
                </a:extLst>
              </a:tr>
              <a:tr h="426325">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solidFill>
                            <a:schemeClr val="dk1"/>
                          </a:solidFill>
                          <a:latin typeface="Arial"/>
                          <a:ea typeface="Arial"/>
                          <a:cs typeface="Arial"/>
                          <a:sym typeface="Arial"/>
                        </a:rPr>
                        <a:t>Oro</a:t>
                      </a:r>
                      <a:endParaRPr sz="1400" u="none" strike="noStrike" cap="none"/>
                    </a:p>
                  </a:txBody>
                  <a:tcPr marL="91450" marR="91450" marT="45725" marB="45725">
                    <a:lnB w="12700" cap="flat" cmpd="sng">
                      <a:solidFill>
                        <a:schemeClr val="dk1"/>
                      </a:solidFill>
                      <a:prstDash val="solid"/>
                      <a:round/>
                      <a:headEnd type="none" w="sm" len="sm"/>
                      <a:tailEnd type="none" w="sm" len="sm"/>
                    </a:lnB>
                    <a:solidFill>
                      <a:srgbClr val="F2F2F2"/>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US" sz="1600" u="none" strike="noStrike" cap="none">
                          <a:latin typeface="Arial"/>
                          <a:ea typeface="Arial"/>
                          <a:cs typeface="Arial"/>
                          <a:sym typeface="Arial"/>
                        </a:rPr>
                        <a:t>18.572.293</a:t>
                      </a:r>
                      <a:endParaRPr sz="1400" u="none" strike="noStrike" cap="none"/>
                    </a:p>
                  </a:txBody>
                  <a:tcPr marL="91450" marR="91450" marT="45725" marB="45725">
                    <a:lnB w="1270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426325">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solidFill>
                            <a:schemeClr val="dk1"/>
                          </a:solidFill>
                          <a:latin typeface="Arial"/>
                          <a:ea typeface="Arial"/>
                          <a:cs typeface="Arial"/>
                          <a:sym typeface="Arial"/>
                        </a:rPr>
                        <a:t>Costo total</a:t>
                      </a:r>
                      <a:endParaRPr sz="1400" u="none" strike="noStrike" cap="none"/>
                    </a:p>
                  </a:txBody>
                  <a:tcPr marL="91450" marR="91450" marT="45725" marB="45725">
                    <a:lnT w="12700" cap="flat" cmpd="sng">
                      <a:solidFill>
                        <a:schemeClr val="dk1"/>
                      </a:solidFill>
                      <a:prstDash val="solid"/>
                      <a:round/>
                      <a:headEnd type="none" w="sm" len="sm"/>
                      <a:tailEnd type="none" w="sm" len="sm"/>
                    </a:lnT>
                    <a:solidFill>
                      <a:srgbClr val="F2F2F2"/>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b="1" u="none" strike="noStrike" cap="none">
                          <a:latin typeface="Arial"/>
                          <a:ea typeface="Arial"/>
                          <a:cs typeface="Arial"/>
                          <a:sym typeface="Arial"/>
                        </a:rPr>
                        <a:t>83.783.158</a:t>
                      </a:r>
                      <a:endParaRPr sz="1400" u="none" strike="noStrike" cap="none"/>
                    </a:p>
                  </a:txBody>
                  <a:tcPr marL="91450" marR="91450" marT="45725" marB="45725">
                    <a:lnT w="12700" cap="flat" cmpd="sng">
                      <a:solidFill>
                        <a:schemeClr val="dk1"/>
                      </a:solidFill>
                      <a:prstDash val="solid"/>
                      <a:round/>
                      <a:headEnd type="none" w="sm" len="sm"/>
                      <a:tailEnd type="none" w="sm" len="sm"/>
                    </a:lnT>
                  </a:tcPr>
                </a:tc>
                <a:extLst>
                  <a:ext uri="{0D108BD9-81ED-4DB2-BD59-A6C34878D82A}">
                    <a16:rowId xmlns:a16="http://schemas.microsoft.com/office/drawing/2014/main" val="10005"/>
                  </a:ext>
                </a:extLst>
              </a:tr>
            </a:tbl>
          </a:graphicData>
        </a:graphic>
      </p:graphicFrame>
      <p:grpSp>
        <p:nvGrpSpPr>
          <p:cNvPr id="770" name="Google Shape;770;p50"/>
          <p:cNvGrpSpPr/>
          <p:nvPr/>
        </p:nvGrpSpPr>
        <p:grpSpPr>
          <a:xfrm>
            <a:off x="8337661" y="2224996"/>
            <a:ext cx="1101247" cy="1055668"/>
            <a:chOff x="7693466" y="4864660"/>
            <a:chExt cx="1582057" cy="1480457"/>
          </a:xfrm>
        </p:grpSpPr>
        <p:sp>
          <p:nvSpPr>
            <p:cNvPr id="771" name="Google Shape;771;p50"/>
            <p:cNvSpPr/>
            <p:nvPr/>
          </p:nvSpPr>
          <p:spPr>
            <a:xfrm>
              <a:off x="7693466" y="4864660"/>
              <a:ext cx="1582057" cy="1480457"/>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2" name="Google Shape;772;p50" descr="Moedas com preenchimento sólido"/>
            <p:cNvPicPr preferRelativeResize="0"/>
            <p:nvPr/>
          </p:nvPicPr>
          <p:blipFill rotWithShape="1">
            <a:blip r:embed="rId3">
              <a:alphaModFix/>
            </a:blip>
            <a:srcRect/>
            <a:stretch/>
          </p:blipFill>
          <p:spPr>
            <a:xfrm>
              <a:off x="8027294" y="5162202"/>
              <a:ext cx="914400" cy="914400"/>
            </a:xfrm>
            <a:prstGeom prst="rect">
              <a:avLst/>
            </a:prstGeom>
            <a:noFill/>
            <a:ln>
              <a:noFill/>
            </a:ln>
          </p:spPr>
        </p:pic>
      </p:grpSp>
      <p:grpSp>
        <p:nvGrpSpPr>
          <p:cNvPr id="773" name="Google Shape;773;p50"/>
          <p:cNvGrpSpPr/>
          <p:nvPr/>
        </p:nvGrpSpPr>
        <p:grpSpPr>
          <a:xfrm>
            <a:off x="2654036" y="2235345"/>
            <a:ext cx="1101247" cy="1055668"/>
            <a:chOff x="3555204" y="5280254"/>
            <a:chExt cx="1101247" cy="1055668"/>
          </a:xfrm>
        </p:grpSpPr>
        <p:sp>
          <p:nvSpPr>
            <p:cNvPr id="774" name="Google Shape;774;p50"/>
            <p:cNvSpPr/>
            <p:nvPr/>
          </p:nvSpPr>
          <p:spPr>
            <a:xfrm>
              <a:off x="3555204" y="5280254"/>
              <a:ext cx="1101247" cy="1055668"/>
            </a:xfrm>
            <a:prstGeom prst="ellipse">
              <a:avLst/>
            </a:prstGeom>
            <a:solidFill>
              <a:schemeClr val="lt1"/>
            </a:solidFill>
            <a:ln w="5715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775" name="Google Shape;775;p50" descr="Matérias primas com preenchimento sólido"/>
            <p:cNvPicPr preferRelativeResize="0"/>
            <p:nvPr/>
          </p:nvPicPr>
          <p:blipFill rotWithShape="1">
            <a:blip r:embed="rId4">
              <a:alphaModFix/>
            </a:blip>
            <a:srcRect/>
            <a:stretch/>
          </p:blipFill>
          <p:spPr>
            <a:xfrm>
              <a:off x="3776149" y="5478410"/>
              <a:ext cx="659355" cy="659355"/>
            </a:xfrm>
            <a:prstGeom prst="rect">
              <a:avLst/>
            </a:prstGeom>
            <a:noFill/>
            <a:ln>
              <a:noFill/>
            </a:ln>
          </p:spPr>
        </p:pic>
      </p:gr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79"/>
        <p:cNvGrpSpPr/>
        <p:nvPr/>
      </p:nvGrpSpPr>
      <p:grpSpPr>
        <a:xfrm>
          <a:off x="0" y="0"/>
          <a:ext cx="0" cy="0"/>
          <a:chOff x="0" y="0"/>
          <a:chExt cx="0" cy="0"/>
        </a:xfrm>
      </p:grpSpPr>
      <p:sp>
        <p:nvSpPr>
          <p:cNvPr id="780" name="Google Shape;780;p51"/>
          <p:cNvSpPr txBox="1"/>
          <p:nvPr/>
        </p:nvSpPr>
        <p:spPr>
          <a:xfrm>
            <a:off x="4321540" y="231590"/>
            <a:ext cx="7870460" cy="1564783"/>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chemeClr val="dk1"/>
              </a:buClr>
              <a:buSzPts val="4800"/>
              <a:buFont typeface="Arial"/>
              <a:buNone/>
            </a:pPr>
            <a:r>
              <a:rPr lang="en-US" sz="4800" b="0" i="0" u="none" strike="noStrike" cap="none">
                <a:solidFill>
                  <a:schemeClr val="dk1"/>
                </a:solidFill>
                <a:latin typeface="Arial"/>
                <a:ea typeface="Arial"/>
                <a:cs typeface="Arial"/>
                <a:sym typeface="Arial"/>
              </a:rPr>
              <a:t>Case study - conclusion</a:t>
            </a:r>
            <a:br>
              <a:rPr lang="en-US" sz="4800" b="0" i="0" u="none" strike="noStrike" cap="none">
                <a:solidFill>
                  <a:schemeClr val="dk1"/>
                </a:solidFill>
                <a:latin typeface="Arial"/>
                <a:ea typeface="Arial"/>
                <a:cs typeface="Arial"/>
                <a:sym typeface="Arial"/>
              </a:rPr>
            </a:br>
            <a:endParaRPr sz="4800" b="0" i="0" u="none" strike="noStrike" cap="none">
              <a:solidFill>
                <a:schemeClr val="dk1"/>
              </a:solidFill>
              <a:latin typeface="Arial"/>
              <a:ea typeface="Arial"/>
              <a:cs typeface="Arial"/>
              <a:sym typeface="Arial"/>
            </a:endParaRPr>
          </a:p>
        </p:txBody>
      </p:sp>
      <p:sp>
        <p:nvSpPr>
          <p:cNvPr id="781" name="Google Shape;781;p51"/>
          <p:cNvSpPr txBox="1"/>
          <p:nvPr/>
        </p:nvSpPr>
        <p:spPr>
          <a:xfrm>
            <a:off x="427622" y="1615128"/>
            <a:ext cx="10640291" cy="4514056"/>
          </a:xfrm>
          <a:prstGeom prst="rect">
            <a:avLst/>
          </a:prstGeom>
          <a:noFill/>
          <a:ln>
            <a:noFill/>
          </a:ln>
        </p:spPr>
        <p:txBody>
          <a:bodyPr spcFirstLastPara="1" wrap="square" lIns="91425" tIns="45700" rIns="91425" bIns="45700" anchor="t" anchorCtr="0">
            <a:spAutoFit/>
          </a:bodyPr>
          <a:lstStyle/>
          <a:p>
            <a:pPr marL="742950" marR="0" lvl="1" indent="-285750" algn="l" rtl="0">
              <a:lnSpc>
                <a:spcPct val="137500"/>
              </a:lnSpc>
              <a:spcBef>
                <a:spcPts val="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The Illegal Gold Mining Impact Calculator is intended to serve as a basis for judging cases related to this issue.</a:t>
            </a:r>
            <a:endParaRPr sz="1400" b="0" i="0" u="none" strike="noStrike" cap="none" dirty="0">
              <a:solidFill>
                <a:srgbClr val="000000"/>
              </a:solidFill>
              <a:latin typeface="Arial"/>
              <a:ea typeface="Arial"/>
              <a:cs typeface="Arial"/>
              <a:sym typeface="Arial"/>
            </a:endParaRPr>
          </a:p>
          <a:p>
            <a:pPr marL="742950" marR="0" lvl="1" indent="-285750" algn="l" rtl="0">
              <a:lnSpc>
                <a:spcPct val="137500"/>
              </a:lnSpc>
              <a:spcBef>
                <a:spcPts val="100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Total economic damages for each case study ranged from 57 to 135 million USD</a:t>
            </a:r>
            <a:endParaRPr sz="1400" b="0" i="0" u="none" strike="noStrike" cap="none" dirty="0">
              <a:solidFill>
                <a:srgbClr val="000000"/>
              </a:solidFill>
              <a:latin typeface="Arial"/>
              <a:ea typeface="Arial"/>
              <a:cs typeface="Arial"/>
              <a:sym typeface="Arial"/>
            </a:endParaRPr>
          </a:p>
          <a:p>
            <a:pPr marL="742950" marR="0" lvl="1" indent="-184150" algn="l" rtl="0">
              <a:lnSpc>
                <a:spcPct val="137500"/>
              </a:lnSpc>
              <a:spcBef>
                <a:spcPts val="1000"/>
              </a:spcBef>
              <a:spcAft>
                <a:spcPts val="0"/>
              </a:spcAft>
              <a:buClr>
                <a:schemeClr val="dk2"/>
              </a:buClr>
              <a:buSzPts val="1600"/>
              <a:buFont typeface="Arial"/>
              <a:buNone/>
            </a:pPr>
            <a:endParaRPr sz="1600" b="0" i="0" u="none" strike="noStrike" cap="none" dirty="0">
              <a:solidFill>
                <a:schemeClr val="dk1"/>
              </a:solidFill>
              <a:latin typeface="Arial"/>
              <a:ea typeface="Arial"/>
              <a:cs typeface="Arial"/>
              <a:sym typeface="Arial"/>
            </a:endParaRPr>
          </a:p>
          <a:p>
            <a:pPr marL="742950" marR="0" lvl="1" indent="-285750" algn="l" rtl="0">
              <a:lnSpc>
                <a:spcPct val="137500"/>
              </a:lnSpc>
              <a:spcBef>
                <a:spcPts val="100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The loss of societal well-being caused by the impacts of illegal mining activities is one of the key reasons why this tool is so important.</a:t>
            </a:r>
            <a:endParaRPr sz="1400" b="0" i="0" u="none" strike="noStrike" cap="none" dirty="0">
              <a:solidFill>
                <a:srgbClr val="000000"/>
              </a:solidFill>
              <a:latin typeface="Arial"/>
              <a:ea typeface="Arial"/>
              <a:cs typeface="Arial"/>
              <a:sym typeface="Arial"/>
            </a:endParaRPr>
          </a:p>
          <a:p>
            <a:pPr marL="742950" marR="0" lvl="1" indent="-184150" algn="l" rtl="0">
              <a:lnSpc>
                <a:spcPct val="137500"/>
              </a:lnSpc>
              <a:spcBef>
                <a:spcPts val="1000"/>
              </a:spcBef>
              <a:spcAft>
                <a:spcPts val="0"/>
              </a:spcAft>
              <a:buClr>
                <a:schemeClr val="dk2"/>
              </a:buClr>
              <a:buSzPts val="1600"/>
              <a:buFont typeface="Arial"/>
              <a:buNone/>
            </a:pPr>
            <a:endParaRPr sz="1600" b="0" i="0" u="none" strike="noStrike" cap="none" dirty="0">
              <a:solidFill>
                <a:schemeClr val="dk1"/>
              </a:solidFill>
              <a:latin typeface="Arial"/>
              <a:ea typeface="Arial"/>
              <a:cs typeface="Arial"/>
              <a:sym typeface="Arial"/>
            </a:endParaRPr>
          </a:p>
          <a:p>
            <a:pPr marL="742950" marR="0" lvl="1" indent="-285750" algn="l" rtl="0">
              <a:lnSpc>
                <a:spcPct val="137500"/>
              </a:lnSpc>
              <a:spcBef>
                <a:spcPts val="1000"/>
              </a:spcBef>
              <a:spcAft>
                <a:spcPts val="0"/>
              </a:spcAft>
              <a:buClr>
                <a:schemeClr val="dk2"/>
              </a:buClr>
              <a:buSzPts val="1600"/>
              <a:buFont typeface="Arial"/>
              <a:buChar char="•"/>
            </a:pPr>
            <a:r>
              <a:rPr lang="en-US" sz="1600" b="0" i="0" u="none" strike="noStrike" cap="none" dirty="0">
                <a:solidFill>
                  <a:schemeClr val="dk1"/>
                </a:solidFill>
                <a:latin typeface="Arial"/>
                <a:ea typeface="Arial"/>
                <a:cs typeface="Arial"/>
                <a:sym typeface="Arial"/>
              </a:rPr>
              <a:t>It is also worth highlighting the calculator’s potential if automatically integrated into a dredge detection system, such as the one used by the Brazilian Federal Police. This would allow for rapid assessment of mining impacts, supporting the work of enforcement authorities and generating real-time results.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800"/>
              <a:buFont typeface="Arial"/>
              <a:buNone/>
            </a:pPr>
            <a:endParaRPr sz="18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br>
              <a:rPr lang="en-US" sz="1800" b="0" i="0" u="none" strike="noStrike" cap="none" dirty="0">
                <a:solidFill>
                  <a:schemeClr val="dk1"/>
                </a:solidFill>
                <a:latin typeface="Arial"/>
                <a:ea typeface="Arial"/>
                <a:cs typeface="Arial"/>
                <a:sym typeface="Arial"/>
              </a:rPr>
            </a:br>
            <a:endParaRPr sz="1800" b="0" i="0" u="none" strike="noStrike" cap="none" dirty="0">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g388e2e3b2b0_0_45"/>
          <p:cNvPicPr preferRelativeResize="0"/>
          <p:nvPr/>
        </p:nvPicPr>
        <p:blipFill>
          <a:blip r:embed="rId3">
            <a:alphaModFix/>
          </a:blip>
          <a:stretch>
            <a:fillRect/>
          </a:stretch>
        </p:blipFill>
        <p:spPr>
          <a:xfrm>
            <a:off x="1569625" y="1416850"/>
            <a:ext cx="3733799" cy="2605789"/>
          </a:xfrm>
          <a:prstGeom prst="rect">
            <a:avLst/>
          </a:prstGeom>
          <a:noFill/>
          <a:ln>
            <a:noFill/>
          </a:ln>
        </p:spPr>
      </p:pic>
      <p:pic>
        <p:nvPicPr>
          <p:cNvPr id="246" name="Google Shape;246;g388e2e3b2b0_0_45"/>
          <p:cNvPicPr preferRelativeResize="0"/>
          <p:nvPr/>
        </p:nvPicPr>
        <p:blipFill>
          <a:blip r:embed="rId4">
            <a:alphaModFix/>
          </a:blip>
          <a:stretch>
            <a:fillRect/>
          </a:stretch>
        </p:blipFill>
        <p:spPr>
          <a:xfrm>
            <a:off x="6522350" y="152400"/>
            <a:ext cx="5517250" cy="6194526"/>
          </a:xfrm>
          <a:prstGeom prst="rect">
            <a:avLst/>
          </a:prstGeom>
          <a:noFill/>
          <a:ln>
            <a:noFill/>
          </a:ln>
        </p:spPr>
      </p:pic>
      <p:sp>
        <p:nvSpPr>
          <p:cNvPr id="247" name="Google Shape;247;g388e2e3b2b0_0_45"/>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48" name="Google Shape;248;g388e2e3b2b0_0_45"/>
          <p:cNvPicPr preferRelativeResize="0"/>
          <p:nvPr/>
        </p:nvPicPr>
        <p:blipFill>
          <a:blip r:embed="rId5">
            <a:alphaModFix/>
          </a:blip>
          <a:stretch>
            <a:fillRect/>
          </a:stretch>
        </p:blipFill>
        <p:spPr>
          <a:xfrm>
            <a:off x="2400299" y="4355352"/>
            <a:ext cx="1340825" cy="10955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g388ecc7a14f_0_70"/>
          <p:cNvSpPr txBox="1">
            <a:spLocks noGrp="1"/>
          </p:cNvSpPr>
          <p:nvPr>
            <p:ph type="title"/>
          </p:nvPr>
        </p:nvSpPr>
        <p:spPr>
          <a:xfrm>
            <a:off x="414131" y="824667"/>
            <a:ext cx="11592900" cy="1056300"/>
          </a:xfrm>
          <a:prstGeom prst="rect">
            <a:avLst/>
          </a:prstGeom>
          <a:noFill/>
          <a:ln>
            <a:noFill/>
          </a:ln>
        </p:spPr>
        <p:txBody>
          <a:bodyPr spcFirstLastPara="1" wrap="square" lIns="91425" tIns="45700" rIns="91425" bIns="45700" anchor="b" anchorCtr="0">
            <a:normAutofit/>
          </a:bodyPr>
          <a:lstStyle/>
          <a:p>
            <a:pPr marL="0" lvl="0" indent="0" algn="l" rtl="0">
              <a:lnSpc>
                <a:spcPct val="72727"/>
              </a:lnSpc>
              <a:spcBef>
                <a:spcPts val="0"/>
              </a:spcBef>
              <a:spcAft>
                <a:spcPts val="0"/>
              </a:spcAft>
              <a:buClr>
                <a:schemeClr val="dk1"/>
              </a:buClr>
              <a:buSzPts val="4400"/>
              <a:buFont typeface="Arial"/>
              <a:buNone/>
            </a:pPr>
            <a:endParaRPr/>
          </a:p>
        </p:txBody>
      </p:sp>
      <p:sp>
        <p:nvSpPr>
          <p:cNvPr id="787" name="Google Shape;787;g388ecc7a14f_0_70"/>
          <p:cNvSpPr txBox="1">
            <a:spLocks noGrp="1"/>
          </p:cNvSpPr>
          <p:nvPr>
            <p:ph type="body" idx="1"/>
          </p:nvPr>
        </p:nvSpPr>
        <p:spPr>
          <a:xfrm>
            <a:off x="803863" y="1880967"/>
            <a:ext cx="10270200" cy="3474600"/>
          </a:xfrm>
          <a:prstGeom prst="rect">
            <a:avLst/>
          </a:prstGeom>
          <a:noFill/>
          <a:ln>
            <a:noFill/>
          </a:ln>
        </p:spPr>
        <p:txBody>
          <a:bodyPr spcFirstLastPara="1" wrap="square" lIns="91425" tIns="45700" rIns="91425" bIns="45700" anchor="t" anchorCtr="0">
            <a:noAutofit/>
          </a:bodyPr>
          <a:lstStyle/>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endParaRPr sz="1400" dirty="0">
              <a:solidFill>
                <a:srgbClr val="222222"/>
              </a:solidFill>
              <a:highlight>
                <a:srgbClr val="FFFFFF"/>
              </a:highlight>
            </a:endParaRPr>
          </a:p>
          <a:p>
            <a:pPr marL="0" lvl="0" indent="0" algn="l" rtl="0">
              <a:lnSpc>
                <a:spcPct val="137500"/>
              </a:lnSpc>
              <a:spcBef>
                <a:spcPts val="1000"/>
              </a:spcBef>
              <a:spcAft>
                <a:spcPts val="0"/>
              </a:spcAft>
              <a:buSzPts val="1440"/>
              <a:buNone/>
            </a:pPr>
            <a:r>
              <a:rPr lang="en-US" sz="1400" dirty="0">
                <a:solidFill>
                  <a:srgbClr val="222222"/>
                </a:solidFill>
                <a:highlight>
                  <a:srgbClr val="FFFFFF"/>
                </a:highlight>
              </a:rPr>
              <a:t>How does your institution currently measure or calculate the social and environmental damages caused by illegal gold mining?</a:t>
            </a:r>
            <a:endParaRPr sz="2100" dirty="0"/>
          </a:p>
          <a:p>
            <a:pPr marL="685764" lvl="1" indent="-181850" algn="l" rtl="0">
              <a:lnSpc>
                <a:spcPct val="137500"/>
              </a:lnSpc>
              <a:spcBef>
                <a:spcPts val="1000"/>
              </a:spcBef>
              <a:spcAft>
                <a:spcPts val="0"/>
              </a:spcAft>
              <a:buSzPts val="1600"/>
              <a:buNone/>
            </a:pPr>
            <a:endParaRPr dirty="0"/>
          </a:p>
          <a:p>
            <a:pPr marL="685764" lvl="1" indent="-181850" algn="l" rtl="0">
              <a:lnSpc>
                <a:spcPct val="137500"/>
              </a:lnSpc>
              <a:spcBef>
                <a:spcPts val="1000"/>
              </a:spcBef>
              <a:spcAft>
                <a:spcPts val="0"/>
              </a:spcAft>
              <a:buSzPts val="1600"/>
              <a:buNone/>
            </a:pPr>
            <a:endParaRPr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8A93587E-BE0A-0E14-7548-E7C678FFAE97}"/>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8A93587E-BE0A-0E14-7548-E7C678FFAE97}"/>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92"/>
        <p:cNvGrpSpPr/>
        <p:nvPr/>
      </p:nvGrpSpPr>
      <p:grpSpPr>
        <a:xfrm>
          <a:off x="0" y="0"/>
          <a:ext cx="0" cy="0"/>
          <a:chOff x="0" y="0"/>
          <a:chExt cx="0" cy="0"/>
        </a:xfrm>
      </p:grpSpPr>
      <p:sp>
        <p:nvSpPr>
          <p:cNvPr id="793" name="Google Shape;793;g388f37160c6_1_6"/>
          <p:cNvSpPr txBox="1">
            <a:spLocks noGrp="1"/>
          </p:cNvSpPr>
          <p:nvPr>
            <p:ph type="title"/>
          </p:nvPr>
        </p:nvSpPr>
        <p:spPr>
          <a:xfrm>
            <a:off x="838199" y="1122723"/>
            <a:ext cx="10374300" cy="914400"/>
          </a:xfrm>
          <a:prstGeom prst="rect">
            <a:avLst/>
          </a:prstGeom>
          <a:noFill/>
          <a:ln>
            <a:noFill/>
          </a:ln>
        </p:spPr>
        <p:txBody>
          <a:bodyPr spcFirstLastPara="1" wrap="square" lIns="91425" tIns="45700" rIns="91425" bIns="45700" anchor="b" anchorCtr="0">
            <a:noAutofit/>
          </a:bodyPr>
          <a:lstStyle/>
          <a:p>
            <a:pPr lvl="0">
              <a:lnSpc>
                <a:spcPct val="114285"/>
              </a:lnSpc>
              <a:buSzPts val="2800"/>
            </a:pPr>
            <a:r>
              <a:rPr lang="en-US" dirty="0"/>
              <a:t>Context and current limitations of the tool</a:t>
            </a:r>
            <a:endParaRPr dirty="0">
              <a:latin typeface="Roboto"/>
              <a:ea typeface="Roboto"/>
              <a:cs typeface="Roboto"/>
              <a:sym typeface="Roboto"/>
            </a:endParaRPr>
          </a:p>
        </p:txBody>
      </p:sp>
      <p:sp>
        <p:nvSpPr>
          <p:cNvPr id="794" name="Google Shape;794;g388f37160c6_1_6"/>
          <p:cNvSpPr txBox="1">
            <a:spLocks noGrp="1"/>
          </p:cNvSpPr>
          <p:nvPr>
            <p:ph type="body" idx="1"/>
          </p:nvPr>
        </p:nvSpPr>
        <p:spPr>
          <a:xfrm>
            <a:off x="838200" y="2151879"/>
            <a:ext cx="10374300" cy="3749100"/>
          </a:xfrm>
          <a:prstGeom prst="rect">
            <a:avLst/>
          </a:prstGeom>
          <a:noFill/>
          <a:ln>
            <a:noFill/>
          </a:ln>
        </p:spPr>
        <p:txBody>
          <a:bodyPr spcFirstLastPara="1" wrap="square" lIns="91425" tIns="45700" rIns="91425" bIns="45700" anchor="t" anchorCtr="0">
            <a:noAutofit/>
          </a:bodyPr>
          <a:lstStyle/>
          <a:p>
            <a:r>
              <a:rPr lang="en-US" sz="1600" dirty="0">
                <a:solidFill>
                  <a:schemeClr val="dk1"/>
                </a:solidFill>
              </a:rPr>
              <a:t>- Designed for the </a:t>
            </a:r>
            <a:r>
              <a:rPr lang="en-US" sz="1600" u="sng" dirty="0">
                <a:solidFill>
                  <a:schemeClr val="dk1"/>
                </a:solidFill>
              </a:rPr>
              <a:t>Amazon region </a:t>
            </a:r>
            <a:r>
              <a:rPr lang="en-US" sz="1600" dirty="0">
                <a:solidFill>
                  <a:schemeClr val="dk1"/>
                </a:solidFill>
              </a:rPr>
              <a:t>at this stage.</a:t>
            </a:r>
          </a:p>
          <a:p>
            <a:endParaRPr lang="en-US" sz="1600" dirty="0">
              <a:solidFill>
                <a:schemeClr val="dk1"/>
              </a:solidFill>
            </a:endParaRPr>
          </a:p>
          <a:p>
            <a:pPr marL="514350" indent="-285750">
              <a:buFontTx/>
              <a:buChar char="-"/>
            </a:pPr>
            <a:r>
              <a:rPr lang="en-US" sz="1600" dirty="0">
                <a:solidFill>
                  <a:schemeClr val="dk1"/>
                </a:solidFill>
              </a:rPr>
              <a:t>Focused on </a:t>
            </a:r>
            <a:r>
              <a:rPr lang="en-US" sz="1600" u="sng" dirty="0">
                <a:solidFill>
                  <a:schemeClr val="dk1"/>
                </a:solidFill>
              </a:rPr>
              <a:t>the three most common types </a:t>
            </a:r>
            <a:r>
              <a:rPr lang="en-US" sz="1600" dirty="0">
                <a:solidFill>
                  <a:schemeClr val="dk1"/>
                </a:solidFill>
              </a:rPr>
              <a:t>of artisanal mining in the Amazon.</a:t>
            </a:r>
          </a:p>
          <a:p>
            <a:pPr marL="514350" indent="-285750">
              <a:buFontTx/>
              <a:buChar char="-"/>
            </a:pPr>
            <a:endParaRPr lang="en-US" sz="1600" dirty="0">
              <a:solidFill>
                <a:schemeClr val="dk1"/>
              </a:solidFill>
            </a:endParaRPr>
          </a:p>
          <a:p>
            <a:pPr marL="514350" indent="-285750">
              <a:buFontTx/>
              <a:buChar char="-"/>
            </a:pPr>
            <a:r>
              <a:rPr lang="en-US" sz="1600" dirty="0">
                <a:solidFill>
                  <a:schemeClr val="dk1"/>
                </a:solidFill>
              </a:rPr>
              <a:t> Currently estimates only health impacts related to </a:t>
            </a:r>
            <a:r>
              <a:rPr lang="en-US" sz="1600" u="sng" dirty="0">
                <a:solidFill>
                  <a:schemeClr val="dk1"/>
                </a:solidFill>
              </a:rPr>
              <a:t>mercury</a:t>
            </a:r>
            <a:r>
              <a:rPr lang="en-US" sz="1600" dirty="0">
                <a:solidFill>
                  <a:schemeClr val="dk1"/>
                </a:solidFill>
              </a:rPr>
              <a:t> exposure → Other substances such as cyanide are not yet included in the economic valuation.</a:t>
            </a:r>
          </a:p>
          <a:p>
            <a:pPr marL="514350" indent="-285750">
              <a:buFontTx/>
              <a:buChar char="-"/>
            </a:pPr>
            <a:endParaRPr lang="en-US" sz="1600" dirty="0">
              <a:solidFill>
                <a:schemeClr val="dk1"/>
              </a:solidFill>
            </a:endParaRPr>
          </a:p>
          <a:p>
            <a:pPr marL="514350" indent="-285750">
              <a:buFontTx/>
              <a:buChar char="-"/>
            </a:pPr>
            <a:r>
              <a:rPr lang="en-US" sz="1600" u="sng" dirty="0">
                <a:solidFill>
                  <a:schemeClr val="dk1"/>
                </a:solidFill>
              </a:rPr>
              <a:t>Moral damages </a:t>
            </a:r>
            <a:r>
              <a:rPr lang="en-US" sz="1600" dirty="0">
                <a:solidFill>
                  <a:schemeClr val="dk1"/>
                </a:solidFill>
              </a:rPr>
              <a:t>are not considered.</a:t>
            </a:r>
          </a:p>
          <a:p>
            <a:pPr marL="514350" indent="-285750">
              <a:buFontTx/>
              <a:buChar char="-"/>
            </a:pPr>
            <a:endParaRPr lang="en-US" sz="1600" dirty="0">
              <a:solidFill>
                <a:schemeClr val="dk1"/>
              </a:solidFill>
            </a:endParaRPr>
          </a:p>
          <a:p>
            <a:pPr marL="514350" indent="-285750">
              <a:buFontTx/>
              <a:buChar char="-"/>
            </a:pPr>
            <a:r>
              <a:rPr lang="en-US" sz="1600" dirty="0">
                <a:solidFill>
                  <a:schemeClr val="dk1"/>
                </a:solidFill>
              </a:rPr>
              <a:t>Estimates of the impacts of </a:t>
            </a:r>
            <a:r>
              <a:rPr lang="en-US" sz="1600" u="sng" dirty="0">
                <a:solidFill>
                  <a:schemeClr val="dk1"/>
                </a:solidFill>
              </a:rPr>
              <a:t>social conflicts </a:t>
            </a:r>
            <a:r>
              <a:rPr lang="en-US" sz="1600" dirty="0">
                <a:solidFill>
                  <a:schemeClr val="dk1"/>
                </a:solidFill>
              </a:rPr>
              <a:t>are not included.</a:t>
            </a:r>
          </a:p>
          <a:p>
            <a:pPr marL="514350" indent="-285750">
              <a:buFontTx/>
              <a:buChar char="-"/>
            </a:pPr>
            <a:endParaRPr lang="en-US" sz="1600" dirty="0">
              <a:solidFill>
                <a:schemeClr val="dk1"/>
              </a:solidFill>
            </a:endParaRPr>
          </a:p>
          <a:p>
            <a:pPr marL="514350" indent="-285750">
              <a:buFontTx/>
              <a:buChar char="-"/>
            </a:pPr>
            <a:r>
              <a:rPr lang="en-US" sz="1600" u="sng" dirty="0">
                <a:solidFill>
                  <a:schemeClr val="dk1"/>
                </a:solidFill>
              </a:rPr>
              <a:t>Atmospheric mercury emissions </a:t>
            </a:r>
            <a:r>
              <a:rPr lang="en-US" sz="1600" dirty="0">
                <a:solidFill>
                  <a:schemeClr val="dk1"/>
                </a:solidFill>
              </a:rPr>
              <a:t>and their effects on the general population are not yet quantified.</a:t>
            </a:r>
          </a:p>
          <a:p>
            <a:pPr marL="0" lvl="0" indent="0" algn="l" rtl="0">
              <a:lnSpc>
                <a:spcPct val="137500"/>
              </a:lnSpc>
              <a:spcBef>
                <a:spcPts val="0"/>
              </a:spcBef>
              <a:spcAft>
                <a:spcPts val="0"/>
              </a:spcAft>
              <a:buClr>
                <a:schemeClr val="dk1"/>
              </a:buClr>
              <a:buSzPts val="1280"/>
            </a:pPr>
            <a:endParaRPr sz="1600" dirty="0">
              <a:solidFill>
                <a:schemeClr val="dk1"/>
              </a:solidFill>
              <a:latin typeface="Roboto"/>
              <a:ea typeface="Roboto"/>
              <a:cs typeface="Roboto"/>
              <a:sym typeface="Roboto"/>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98"/>
        <p:cNvGrpSpPr/>
        <p:nvPr/>
      </p:nvGrpSpPr>
      <p:grpSpPr>
        <a:xfrm>
          <a:off x="0" y="0"/>
          <a:ext cx="0" cy="0"/>
          <a:chOff x="0" y="0"/>
          <a:chExt cx="0" cy="0"/>
        </a:xfrm>
      </p:grpSpPr>
      <p:sp>
        <p:nvSpPr>
          <p:cNvPr id="799" name="Google Shape;799;p55"/>
          <p:cNvSpPr txBox="1">
            <a:spLocks noGrp="1"/>
          </p:cNvSpPr>
          <p:nvPr>
            <p:ph type="title"/>
          </p:nvPr>
        </p:nvSpPr>
        <p:spPr>
          <a:xfrm>
            <a:off x="838200" y="1242644"/>
            <a:ext cx="10164600"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br>
              <a:rPr lang="en-US"/>
            </a:br>
            <a:br>
              <a:rPr lang="en-US"/>
            </a:br>
            <a:br>
              <a:rPr lang="en-US"/>
            </a:br>
            <a:br>
              <a:rPr lang="en-US"/>
            </a:br>
            <a:endParaRPr/>
          </a:p>
        </p:txBody>
      </p:sp>
      <p:sp>
        <p:nvSpPr>
          <p:cNvPr id="800" name="Google Shape;800;p55"/>
          <p:cNvSpPr txBox="1">
            <a:spLocks noGrp="1"/>
          </p:cNvSpPr>
          <p:nvPr>
            <p:ph type="body" idx="1"/>
          </p:nvPr>
        </p:nvSpPr>
        <p:spPr>
          <a:xfrm>
            <a:off x="1362854" y="2266408"/>
            <a:ext cx="10014600" cy="3749100"/>
          </a:xfrm>
          <a:prstGeom prst="rect">
            <a:avLst/>
          </a:prstGeom>
          <a:noFill/>
          <a:ln>
            <a:noFill/>
          </a:ln>
        </p:spPr>
        <p:txBody>
          <a:bodyPr spcFirstLastPara="1" wrap="square" lIns="91425" tIns="45700" rIns="91425" bIns="45700" anchor="t" anchorCtr="0">
            <a:noAutofit/>
          </a:bodyPr>
          <a:lstStyle/>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600" dirty="0">
              <a:solidFill>
                <a:schemeClr val="dk1"/>
              </a:solidFill>
            </a:endParaRPr>
          </a:p>
          <a:p>
            <a:pPr marL="0" lvl="0" indent="0" algn="l" rtl="0">
              <a:lnSpc>
                <a:spcPct val="137500"/>
              </a:lnSpc>
              <a:spcBef>
                <a:spcPts val="0"/>
              </a:spcBef>
              <a:spcAft>
                <a:spcPts val="0"/>
              </a:spcAft>
              <a:buClr>
                <a:schemeClr val="dk1"/>
              </a:buClr>
              <a:buSzPts val="1280"/>
              <a:buFont typeface="Arial"/>
              <a:buNone/>
            </a:pPr>
            <a:endParaRPr sz="1200" dirty="0">
              <a:solidFill>
                <a:schemeClr val="dk1"/>
              </a:solidFill>
            </a:endParaRPr>
          </a:p>
          <a:p>
            <a:pPr marL="0" lvl="0" indent="0" algn="l" rtl="0">
              <a:lnSpc>
                <a:spcPct val="137500"/>
              </a:lnSpc>
              <a:spcBef>
                <a:spcPts val="0"/>
              </a:spcBef>
              <a:spcAft>
                <a:spcPts val="0"/>
              </a:spcAft>
              <a:buClr>
                <a:schemeClr val="dk1"/>
              </a:buClr>
              <a:buSzPts val="1280"/>
              <a:buFont typeface="Arial"/>
              <a:buNone/>
            </a:pPr>
            <a:r>
              <a:rPr lang="en-US" sz="1200" dirty="0">
                <a:solidFill>
                  <a:schemeClr val="dk1"/>
                </a:solidFill>
              </a:rPr>
              <a:t>What would need to be adapted for this approach to be relevant locally?</a:t>
            </a:r>
            <a:endParaRPr sz="1400" dirty="0"/>
          </a:p>
          <a:p>
            <a:pPr marL="342900" lvl="0" indent="-342900" algn="l" rtl="0">
              <a:lnSpc>
                <a:spcPct val="137500"/>
              </a:lnSpc>
              <a:spcBef>
                <a:spcPts val="1000"/>
              </a:spcBef>
              <a:spcAft>
                <a:spcPts val="0"/>
              </a:spcAft>
              <a:buClr>
                <a:schemeClr val="dk1"/>
              </a:buClr>
              <a:buSzPts val="1280"/>
              <a:buAutoNum type="alphaUcPeriod"/>
            </a:pPr>
            <a:r>
              <a:rPr lang="en-US" sz="1200" dirty="0">
                <a:solidFill>
                  <a:schemeClr val="dk1"/>
                </a:solidFill>
              </a:rPr>
              <a:t>Input variables (e.g., mercury use, population exposure, gold yields)</a:t>
            </a:r>
            <a:endParaRPr sz="1400" dirty="0"/>
          </a:p>
          <a:p>
            <a:pPr marL="342900" lvl="0" indent="-342900" algn="l" rtl="0">
              <a:lnSpc>
                <a:spcPct val="137500"/>
              </a:lnSpc>
              <a:spcBef>
                <a:spcPts val="1000"/>
              </a:spcBef>
              <a:spcAft>
                <a:spcPts val="0"/>
              </a:spcAft>
              <a:buClr>
                <a:schemeClr val="dk1"/>
              </a:buClr>
              <a:buSzPts val="1280"/>
              <a:buAutoNum type="alphaUcPeriod"/>
            </a:pPr>
            <a:r>
              <a:rPr lang="en-US" sz="1200" dirty="0">
                <a:solidFill>
                  <a:schemeClr val="dk1"/>
                </a:solidFill>
              </a:rPr>
              <a:t>Institutional alignment and capacity to use the tool</a:t>
            </a:r>
            <a:endParaRPr sz="1400" dirty="0"/>
          </a:p>
          <a:p>
            <a:pPr marL="342900" lvl="0" indent="-342900" algn="l" rtl="0">
              <a:lnSpc>
                <a:spcPct val="137500"/>
              </a:lnSpc>
              <a:spcBef>
                <a:spcPts val="1000"/>
              </a:spcBef>
              <a:spcAft>
                <a:spcPts val="0"/>
              </a:spcAft>
              <a:buClr>
                <a:schemeClr val="dk1"/>
              </a:buClr>
              <a:buSzPts val="1280"/>
              <a:buAutoNum type="alphaUcPeriod"/>
            </a:pPr>
            <a:r>
              <a:rPr lang="en-US" sz="1200" dirty="0">
                <a:solidFill>
                  <a:schemeClr val="dk1"/>
                </a:solidFill>
              </a:rPr>
              <a:t>Communication and framing to fit national policy priorities</a:t>
            </a:r>
            <a:endParaRPr sz="1200" dirty="0">
              <a:solidFill>
                <a:schemeClr val="dk1"/>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Suplemento 2">
                <a:extLst>
                  <a:ext uri="{FF2B5EF4-FFF2-40B4-BE49-F238E27FC236}">
                    <a16:creationId xmlns:a16="http://schemas.microsoft.com/office/drawing/2014/main" id="{DF611084-824D-8325-82B8-0BC58FA12FA1}"/>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Suplemento 2">
                <a:extLst>
                  <a:ext uri="{FF2B5EF4-FFF2-40B4-BE49-F238E27FC236}">
                    <a16:creationId xmlns:a16="http://schemas.microsoft.com/office/drawing/2014/main" id="{DF611084-824D-8325-82B8-0BC58FA12FA1}"/>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05"/>
        <p:cNvGrpSpPr/>
        <p:nvPr/>
      </p:nvGrpSpPr>
      <p:grpSpPr>
        <a:xfrm>
          <a:off x="0" y="0"/>
          <a:ext cx="0" cy="0"/>
          <a:chOff x="0" y="0"/>
          <a:chExt cx="0" cy="0"/>
        </a:xfrm>
      </p:grpSpPr>
      <p:sp>
        <p:nvSpPr>
          <p:cNvPr id="806" name="Google Shape;806;p56"/>
          <p:cNvSpPr txBox="1">
            <a:spLocks noGrp="1"/>
          </p:cNvSpPr>
          <p:nvPr>
            <p:ph type="title"/>
          </p:nvPr>
        </p:nvSpPr>
        <p:spPr>
          <a:xfrm>
            <a:off x="838199" y="1017791"/>
            <a:ext cx="9864777" cy="914400"/>
          </a:xfrm>
          <a:prstGeom prst="rect">
            <a:avLst/>
          </a:prstGeom>
          <a:noFill/>
          <a:ln>
            <a:noFill/>
          </a:ln>
        </p:spPr>
        <p:txBody>
          <a:bodyPr spcFirstLastPara="1" wrap="square" lIns="91425" tIns="45700" rIns="91425" bIns="45700" anchor="b" anchorCtr="0">
            <a:noAutofit/>
          </a:bodyPr>
          <a:lstStyle/>
          <a:p>
            <a:pPr marL="0" lvl="0" indent="0" algn="l" rtl="0">
              <a:lnSpc>
                <a:spcPct val="114285"/>
              </a:lnSpc>
              <a:spcBef>
                <a:spcPts val="0"/>
              </a:spcBef>
              <a:spcAft>
                <a:spcPts val="0"/>
              </a:spcAft>
              <a:buClr>
                <a:schemeClr val="dk1"/>
              </a:buClr>
              <a:buSzPts val="2800"/>
              <a:buFont typeface="Arial"/>
              <a:buNone/>
            </a:pPr>
            <a:r>
              <a:rPr lang="en-US"/>
              <a:t>Case Study Q&amp;A /Discussion</a:t>
            </a:r>
            <a:endParaRPr/>
          </a:p>
        </p:txBody>
      </p:sp>
      <p:sp>
        <p:nvSpPr>
          <p:cNvPr id="807" name="Google Shape;807;p56"/>
          <p:cNvSpPr txBox="1">
            <a:spLocks noGrp="1"/>
          </p:cNvSpPr>
          <p:nvPr>
            <p:ph type="body" idx="1"/>
          </p:nvPr>
        </p:nvSpPr>
        <p:spPr>
          <a:xfrm>
            <a:off x="838199" y="2266408"/>
            <a:ext cx="10539335" cy="3749040"/>
          </a:xfrm>
          <a:prstGeom prst="rect">
            <a:avLst/>
          </a:prstGeom>
          <a:noFill/>
          <a:ln>
            <a:noFill/>
          </a:ln>
        </p:spPr>
        <p:txBody>
          <a:bodyPr spcFirstLastPara="1" wrap="square" lIns="91425" tIns="45700" rIns="91425" bIns="45700" anchor="t" anchorCtr="0">
            <a:noAutofit/>
          </a:bodyPr>
          <a:lstStyle/>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241300" algn="l" rtl="0">
              <a:lnSpc>
                <a:spcPct val="110000"/>
              </a:lnSpc>
              <a:spcBef>
                <a:spcPts val="0"/>
              </a:spcBef>
              <a:spcAft>
                <a:spcPts val="0"/>
              </a:spcAft>
              <a:buClr>
                <a:schemeClr val="dk1"/>
              </a:buClr>
              <a:buSzPts val="1600"/>
              <a:buFont typeface="Arial"/>
              <a:buNone/>
            </a:pPr>
            <a:endParaRPr sz="2000">
              <a:solidFill>
                <a:schemeClr val="dk1"/>
              </a:solidFill>
            </a:endParaRPr>
          </a:p>
          <a:p>
            <a:pPr marL="342900" lvl="0" indent="-342900" algn="l" rtl="0">
              <a:lnSpc>
                <a:spcPct val="110000"/>
              </a:lnSpc>
              <a:spcBef>
                <a:spcPts val="0"/>
              </a:spcBef>
              <a:spcAft>
                <a:spcPts val="0"/>
              </a:spcAft>
              <a:buClr>
                <a:schemeClr val="dk1"/>
              </a:buClr>
              <a:buSzPts val="1600"/>
              <a:buFont typeface="Arial"/>
              <a:buChar char="•"/>
            </a:pPr>
            <a:r>
              <a:rPr lang="en-US" sz="2000">
                <a:solidFill>
                  <a:schemeClr val="dk1"/>
                </a:solidFill>
              </a:rPr>
              <a:t>Lessons learned from the case study and how they can inform future implementation efforts.</a:t>
            </a:r>
            <a:endParaRPr/>
          </a:p>
          <a:p>
            <a:pPr marL="342900" lvl="0" indent="-241300" algn="l" rtl="0">
              <a:lnSpc>
                <a:spcPct val="110000"/>
              </a:lnSpc>
              <a:spcBef>
                <a:spcPts val="1000"/>
              </a:spcBef>
              <a:spcAft>
                <a:spcPts val="0"/>
              </a:spcAft>
              <a:buClr>
                <a:schemeClr val="accent1"/>
              </a:buClr>
              <a:buSzPts val="1600"/>
              <a:buFont typeface="Arial"/>
              <a:buNone/>
            </a:pPr>
            <a:endParaRPr sz="2000">
              <a:solidFill>
                <a:schemeClr val="dk1"/>
              </a:solidFill>
            </a:endParaRPr>
          </a:p>
          <a:p>
            <a:pPr marL="342900" lvl="0" indent="-241300" algn="l" rtl="0">
              <a:lnSpc>
                <a:spcPct val="110000"/>
              </a:lnSpc>
              <a:spcBef>
                <a:spcPts val="1000"/>
              </a:spcBef>
              <a:spcAft>
                <a:spcPts val="0"/>
              </a:spcAft>
              <a:buClr>
                <a:schemeClr val="accent1"/>
              </a:buClr>
              <a:buSzPts val="1600"/>
              <a:buFont typeface="Arial"/>
              <a:buNone/>
            </a:pPr>
            <a:endParaRPr sz="2000">
              <a:solidFill>
                <a:schemeClr val="dk1"/>
              </a:solidFill>
            </a:endParaRPr>
          </a:p>
          <a:p>
            <a:pPr marL="342900" lvl="0" indent="-241300" algn="l" rtl="0">
              <a:lnSpc>
                <a:spcPct val="110000"/>
              </a:lnSpc>
              <a:spcBef>
                <a:spcPts val="1000"/>
              </a:spcBef>
              <a:spcAft>
                <a:spcPts val="0"/>
              </a:spcAft>
              <a:buClr>
                <a:schemeClr val="accent1"/>
              </a:buClr>
              <a:buSzPts val="1600"/>
              <a:buFont typeface="Arial"/>
              <a:buNone/>
            </a:pPr>
            <a:endParaRPr sz="2000">
              <a:solidFill>
                <a:schemeClr val="dk1"/>
              </a:solidFill>
            </a:endParaRP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Suplemento 1">
                <a:extLst>
                  <a:ext uri="{FF2B5EF4-FFF2-40B4-BE49-F238E27FC236}">
                    <a16:creationId xmlns:a16="http://schemas.microsoft.com/office/drawing/2014/main" id="{02B4E503-365D-501D-F5EA-6B7F17DDE280}"/>
                  </a:ext>
                </a:extLst>
              </p:cNvPr>
              <p:cNvGraphicFramePr>
                <a:graphicFrameLocks noGrp="1"/>
              </p:cNvGraphicFramePr>
              <p:nvPr/>
            </p:nvGraphicFramePr>
            <p:xfrm>
              <a:off x="1809750" y="1019174"/>
              <a:ext cx="8572500" cy="4819650"/>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2" name="Suplemento 1">
                <a:extLst>
                  <a:ext uri="{FF2B5EF4-FFF2-40B4-BE49-F238E27FC236}">
                    <a16:creationId xmlns:a16="http://schemas.microsoft.com/office/drawing/2014/main" id="{02B4E503-365D-501D-F5EA-6B7F17DDE280}"/>
                  </a:ext>
                </a:extLst>
              </p:cNvPr>
              <p:cNvPicPr>
                <a:picLocks noGrp="1" noRot="1" noChangeAspect="1" noMove="1" noResize="1" noEditPoints="1" noAdjustHandles="1" noChangeArrowheads="1" noChangeShapeType="1"/>
              </p:cNvPicPr>
              <p:nvPr/>
            </p:nvPicPr>
            <p:blipFill>
              <a:blip r:embed="rId4"/>
              <a:stretch>
                <a:fillRect/>
              </a:stretch>
            </p:blipFill>
            <p:spPr>
              <a:xfrm>
                <a:off x="1809750" y="1019174"/>
                <a:ext cx="8572500" cy="4819650"/>
              </a:xfrm>
              <a:prstGeom prst="rect">
                <a:avLst/>
              </a:prstGeom>
            </p:spPr>
          </p:pic>
        </mc:Fallback>
      </mc:AlternateContent>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13"/>
        <p:cNvGrpSpPr/>
        <p:nvPr/>
      </p:nvGrpSpPr>
      <p:grpSpPr>
        <a:xfrm>
          <a:off x="0" y="0"/>
          <a:ext cx="0" cy="0"/>
          <a:chOff x="0" y="0"/>
          <a:chExt cx="0" cy="0"/>
        </a:xfrm>
      </p:grpSpPr>
      <p:sp>
        <p:nvSpPr>
          <p:cNvPr id="814" name="Google Shape;814;g388ecc7a14f_0_76"/>
          <p:cNvSpPr txBox="1">
            <a:spLocks noGrp="1"/>
          </p:cNvSpPr>
          <p:nvPr>
            <p:ph type="title"/>
          </p:nvPr>
        </p:nvSpPr>
        <p:spPr>
          <a:xfrm>
            <a:off x="1133966" y="5749919"/>
            <a:ext cx="8699581" cy="1983900"/>
          </a:xfrm>
          <a:prstGeom prst="rect">
            <a:avLst/>
          </a:prstGeom>
        </p:spPr>
        <p:txBody>
          <a:bodyPr spcFirstLastPara="1" wrap="square" lIns="91425" tIns="45700" rIns="91425" bIns="45700" anchor="b" anchorCtr="0">
            <a:noAutofit/>
          </a:bodyPr>
          <a:lstStyle/>
          <a:p>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br>
              <a:rPr lang="en-US" sz="1600" b="0" dirty="0">
                <a:latin typeface="Roboto"/>
                <a:ea typeface="Roboto"/>
                <a:cs typeface="Roboto"/>
              </a:rPr>
            </a:br>
            <a:r>
              <a:rPr lang="en-US" sz="1600" dirty="0">
                <a:latin typeface="Roboto"/>
                <a:ea typeface="Roboto"/>
                <a:cs typeface="Roboto"/>
              </a:rPr>
              <a:t>Who would like to volunteer to bring maps for our next session?</a:t>
            </a:r>
            <a:br>
              <a:rPr lang="en-US" sz="1600" b="0" dirty="0">
                <a:latin typeface="Roboto"/>
                <a:ea typeface="Roboto"/>
                <a:cs typeface="Roboto"/>
              </a:rPr>
            </a:br>
            <a:br>
              <a:rPr lang="en-US" sz="1600" b="0" dirty="0">
                <a:latin typeface="Roboto"/>
                <a:ea typeface="Roboto"/>
                <a:cs typeface="Roboto"/>
              </a:rPr>
            </a:br>
            <a:r>
              <a:rPr lang="en-US" sz="1600" b="0" dirty="0">
                <a:latin typeface="Roboto"/>
                <a:ea typeface="Roboto"/>
                <a:cs typeface="Roboto"/>
              </a:rPr>
              <a:t>- Additional context (e.g., photos)</a:t>
            </a:r>
            <a:br>
              <a:rPr lang="en-US" sz="1600" b="0" dirty="0">
                <a:latin typeface="Roboto"/>
                <a:ea typeface="Roboto"/>
                <a:cs typeface="Roboto"/>
              </a:rPr>
            </a:br>
            <a:r>
              <a:rPr lang="en-US" sz="1600" b="0" dirty="0">
                <a:latin typeface="Roboto"/>
                <a:ea typeface="Roboto"/>
                <a:cs typeface="Roboto"/>
              </a:rPr>
              <a:t>- Information on which institutions are involved in regulating/organizing gold mining in your country</a:t>
            </a:r>
            <a:br>
              <a:rPr lang="en-US" sz="1600" b="0" dirty="0">
                <a:latin typeface="Roboto"/>
                <a:ea typeface="Roboto"/>
                <a:cs typeface="Roboto"/>
              </a:rPr>
            </a:br>
            <a:r>
              <a:rPr lang="en-US" sz="1600" b="0" dirty="0">
                <a:latin typeface="Roboto"/>
                <a:ea typeface="Roboto"/>
                <a:cs typeface="Roboto"/>
              </a:rPr>
              <a:t>- Any available maps, as well as an estimate of the scale (hectares, number of dredges/rafts, etc.)</a:t>
            </a:r>
            <a:br>
              <a:rPr lang="en-US" sz="1600" b="0" dirty="0">
                <a:latin typeface="Roboto"/>
                <a:ea typeface="Roboto"/>
                <a:cs typeface="Roboto"/>
              </a:rPr>
            </a:br>
            <a:r>
              <a:rPr lang="en-US" sz="1600" b="0" dirty="0">
                <a:latin typeface="Roboto"/>
                <a:ea typeface="Roboto"/>
                <a:cs typeface="Roboto"/>
              </a:rPr>
              <a:t>- What are the dilemmas faced in the region?</a:t>
            </a:r>
            <a:br>
              <a:rPr lang="en-US" dirty="0"/>
            </a:br>
            <a:br>
              <a:rPr lang="en-US" dirty="0"/>
            </a:br>
            <a:br>
              <a:rPr lang="es-ES" dirty="0"/>
            </a:br>
            <a:endParaRPr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9"/>
        <p:cNvGrpSpPr/>
        <p:nvPr/>
      </p:nvGrpSpPr>
      <p:grpSpPr>
        <a:xfrm>
          <a:off x="0" y="0"/>
          <a:ext cx="0" cy="0"/>
          <a:chOff x="0" y="0"/>
          <a:chExt cx="0" cy="0"/>
        </a:xfrm>
      </p:grpSpPr>
      <p:sp>
        <p:nvSpPr>
          <p:cNvPr id="820" name="Google Shape;820;p57"/>
          <p:cNvSpPr txBox="1">
            <a:spLocks noGrp="1"/>
          </p:cNvSpPr>
          <p:nvPr>
            <p:ph type="title"/>
          </p:nvPr>
        </p:nvSpPr>
        <p:spPr>
          <a:xfrm>
            <a:off x="475355" y="3154680"/>
            <a:ext cx="3017520" cy="548640"/>
          </a:xfrm>
          <a:prstGeom prst="rect">
            <a:avLst/>
          </a:prstGeom>
          <a:noFill/>
          <a:ln>
            <a:noFill/>
          </a:ln>
        </p:spPr>
        <p:txBody>
          <a:bodyPr spcFirstLastPara="1" wrap="square" lIns="91425" tIns="45700" rIns="91425" bIns="45700" anchor="ctr" anchorCtr="0">
            <a:noAutofit/>
          </a:bodyPr>
          <a:lstStyle/>
          <a:p>
            <a:pPr marL="0" lvl="0" indent="0" algn="l" rtl="0">
              <a:lnSpc>
                <a:spcPct val="105263"/>
              </a:lnSpc>
              <a:spcBef>
                <a:spcPts val="0"/>
              </a:spcBef>
              <a:spcAft>
                <a:spcPts val="0"/>
              </a:spcAft>
              <a:buClr>
                <a:schemeClr val="lt2"/>
              </a:buClr>
              <a:buSzPts val="3800"/>
              <a:buFont typeface="Arial"/>
              <a:buNone/>
            </a:pPr>
            <a:r>
              <a:rPr lang="en-US"/>
              <a:t>Thank you.</a:t>
            </a:r>
            <a:endParaRPr/>
          </a:p>
        </p:txBody>
      </p:sp>
      <p:pic>
        <p:nvPicPr>
          <p:cNvPr id="821" name="Google Shape;821;p57"/>
          <p:cNvPicPr preferRelativeResize="0"/>
          <p:nvPr/>
        </p:nvPicPr>
        <p:blipFill>
          <a:blip r:embed="rId3">
            <a:alphaModFix/>
          </a:blip>
          <a:stretch>
            <a:fillRect/>
          </a:stretch>
        </p:blipFill>
        <p:spPr>
          <a:xfrm>
            <a:off x="7491824" y="4685702"/>
            <a:ext cx="1297850" cy="10603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388e2e3b2b0_0_53"/>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lnSpc>
                <a:spcPct val="115000"/>
              </a:lnSpc>
              <a:spcBef>
                <a:spcPts val="0"/>
              </a:spcBef>
              <a:spcAft>
                <a:spcPts val="600"/>
              </a:spcAft>
              <a:buNone/>
            </a:pPr>
            <a:r>
              <a:rPr lang="en-US" sz="4100">
                <a:solidFill>
                  <a:srgbClr val="000000"/>
                </a:solidFill>
              </a:rPr>
              <a:t>Mining Impacts Calculator</a:t>
            </a:r>
            <a:endParaRPr/>
          </a:p>
        </p:txBody>
      </p:sp>
      <p:sp>
        <p:nvSpPr>
          <p:cNvPr id="255" name="Google Shape;255;g388e2e3b2b0_0_53"/>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Launched in Brazil in 2021</a:t>
            </a:r>
            <a:endParaRPr sz="1500">
              <a:solidFill>
                <a:srgbClr val="000000"/>
              </a:solidFill>
              <a:latin typeface="Calibri"/>
              <a:ea typeface="Calibri"/>
              <a:cs typeface="Calibri"/>
              <a:sym typeface="Calibri"/>
            </a:endParaRPr>
          </a:p>
          <a:p>
            <a:pPr marL="12700" lvl="0" indent="444500" algn="l" rtl="0">
              <a:lnSpc>
                <a:spcPct val="90000"/>
              </a:lnSpc>
              <a:spcBef>
                <a:spcPts val="60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Partnership with Public Prosecutors Office (MPF)</a:t>
            </a:r>
            <a:endParaRPr sz="1500">
              <a:solidFill>
                <a:srgbClr val="000000"/>
              </a:solidFill>
              <a:latin typeface="Calibri"/>
              <a:ea typeface="Calibri"/>
              <a:cs typeface="Calibri"/>
              <a:sym typeface="Calibri"/>
            </a:endParaRPr>
          </a:p>
          <a:p>
            <a:pPr marL="12700" lvl="0" indent="0" algn="l" rtl="0">
              <a:lnSpc>
                <a:spcPct val="90000"/>
              </a:lnSpc>
              <a:spcBef>
                <a:spcPts val="600"/>
              </a:spcBef>
              <a:spcAft>
                <a:spcPts val="0"/>
              </a:spcAft>
              <a:buNone/>
            </a:pPr>
            <a:endParaRPr sz="1500">
              <a:solidFill>
                <a:srgbClr val="000000"/>
              </a:solidFill>
            </a:endParaRPr>
          </a:p>
          <a:p>
            <a:pPr marL="0" lvl="0" indent="0" algn="l" rtl="0">
              <a:lnSpc>
                <a:spcPct val="90000"/>
              </a:lnSpc>
              <a:spcBef>
                <a:spcPts val="60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Supporting government to calculate</a:t>
            </a:r>
            <a:endParaRPr sz="1500">
              <a:solidFill>
                <a:srgbClr val="000000"/>
              </a:solidFill>
              <a:latin typeface="Calibri"/>
              <a:ea typeface="Calibri"/>
              <a:cs typeface="Calibri"/>
              <a:sym typeface="Calibri"/>
            </a:endParaRPr>
          </a:p>
          <a:p>
            <a:pPr marL="12700" lvl="0" indent="444500" algn="l" rtl="0">
              <a:lnSpc>
                <a:spcPct val="90000"/>
              </a:lnSpc>
              <a:spcBef>
                <a:spcPts val="60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Environmental fines</a:t>
            </a:r>
            <a:endParaRPr sz="1500">
              <a:solidFill>
                <a:srgbClr val="000000"/>
              </a:solidFill>
              <a:latin typeface="Calibri"/>
              <a:ea typeface="Calibri"/>
              <a:cs typeface="Calibri"/>
              <a:sym typeface="Calibri"/>
            </a:endParaRPr>
          </a:p>
          <a:p>
            <a:pPr marL="12700" lvl="0" indent="444500" algn="l" rtl="0">
              <a:lnSpc>
                <a:spcPct val="90000"/>
              </a:lnSpc>
              <a:spcBef>
                <a:spcPts val="60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Benefits of improved protection</a:t>
            </a:r>
            <a:endParaRPr sz="1500">
              <a:solidFill>
                <a:srgbClr val="000000"/>
              </a:solidFill>
              <a:latin typeface="Calibri"/>
              <a:ea typeface="Calibri"/>
              <a:cs typeface="Calibri"/>
              <a:sym typeface="Calibri"/>
            </a:endParaRPr>
          </a:p>
          <a:p>
            <a:pPr marL="12700" lvl="0" indent="0" algn="l" rtl="0">
              <a:lnSpc>
                <a:spcPct val="90000"/>
              </a:lnSpc>
              <a:spcBef>
                <a:spcPts val="600"/>
              </a:spcBef>
              <a:spcAft>
                <a:spcPts val="0"/>
              </a:spcAft>
              <a:buNone/>
            </a:pPr>
            <a:endParaRPr sz="1500">
              <a:solidFill>
                <a:srgbClr val="000000"/>
              </a:solidFill>
            </a:endParaRPr>
          </a:p>
          <a:p>
            <a:pPr marL="0" lvl="0" indent="0" algn="l" rtl="0">
              <a:lnSpc>
                <a:spcPct val="90000"/>
              </a:lnSpc>
              <a:spcBef>
                <a:spcPts val="60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First tool to value mercury impacts + erosion + deforestation</a:t>
            </a:r>
            <a:endParaRPr sz="1500">
              <a:solidFill>
                <a:srgbClr val="000000"/>
              </a:solidFill>
              <a:latin typeface="Calibri"/>
              <a:ea typeface="Calibri"/>
              <a:cs typeface="Calibri"/>
              <a:sym typeface="Calibri"/>
            </a:endParaRPr>
          </a:p>
          <a:p>
            <a:pPr marL="0" lvl="0" indent="0" algn="l" rtl="0">
              <a:lnSpc>
                <a:spcPct val="90000"/>
              </a:lnSpc>
              <a:spcBef>
                <a:spcPts val="600"/>
              </a:spcBef>
              <a:spcAft>
                <a:spcPts val="0"/>
              </a:spcAft>
              <a:buNone/>
            </a:pPr>
            <a:endParaRPr sz="1500">
              <a:solidFill>
                <a:srgbClr val="000000"/>
              </a:solidFill>
            </a:endParaRPr>
          </a:p>
          <a:p>
            <a:pPr marL="0" lvl="0" indent="0" algn="l" rtl="0">
              <a:lnSpc>
                <a:spcPct val="90000"/>
              </a:lnSpc>
              <a:spcBef>
                <a:spcPts val="600"/>
              </a:spcBef>
              <a:spcAft>
                <a:spcPts val="0"/>
              </a:spcAft>
              <a:buNone/>
            </a:pPr>
            <a:r>
              <a:rPr lang="en-US" sz="1500">
                <a:solidFill>
                  <a:srgbClr val="000000"/>
                </a:solidFill>
              </a:rPr>
              <a:t>•</a:t>
            </a:r>
            <a:r>
              <a:rPr lang="en-US" sz="1500">
                <a:solidFill>
                  <a:srgbClr val="000000"/>
                </a:solidFill>
                <a:latin typeface="Calibri"/>
                <a:ea typeface="Calibri"/>
                <a:cs typeface="Calibri"/>
                <a:sym typeface="Calibri"/>
              </a:rPr>
              <a:t>Methodology published by academic journals (3)</a:t>
            </a:r>
            <a:endParaRPr sz="1500">
              <a:solidFill>
                <a:srgbClr val="000000"/>
              </a:solidFill>
              <a:latin typeface="Calibri"/>
              <a:ea typeface="Calibri"/>
              <a:cs typeface="Calibri"/>
              <a:sym typeface="Calibri"/>
            </a:endParaRPr>
          </a:p>
          <a:p>
            <a:pPr marL="0" lvl="0" indent="0" algn="l" rtl="0">
              <a:spcBef>
                <a:spcPts val="600"/>
              </a:spcBef>
              <a:spcAft>
                <a:spcPts val="0"/>
              </a:spcAft>
              <a:buNone/>
            </a:pPr>
            <a:endParaRPr sz="1500"/>
          </a:p>
        </p:txBody>
      </p:sp>
      <p:pic>
        <p:nvPicPr>
          <p:cNvPr id="256" name="Google Shape;256;g388e2e3b2b0_0_53"/>
          <p:cNvPicPr preferRelativeResize="0"/>
          <p:nvPr/>
        </p:nvPicPr>
        <p:blipFill>
          <a:blip r:embed="rId3">
            <a:alphaModFix/>
          </a:blip>
          <a:stretch>
            <a:fillRect/>
          </a:stretch>
        </p:blipFill>
        <p:spPr>
          <a:xfrm>
            <a:off x="8250825" y="-269375"/>
            <a:ext cx="4972375" cy="4248500"/>
          </a:xfrm>
          <a:prstGeom prst="rect">
            <a:avLst/>
          </a:prstGeom>
          <a:noFill/>
          <a:ln>
            <a:noFill/>
          </a:ln>
        </p:spPr>
      </p:pic>
      <p:sp>
        <p:nvSpPr>
          <p:cNvPr id="257" name="Google Shape;257;g388e2e3b2b0_0_53"/>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58" name="Google Shape;258;g388e2e3b2b0_0_53"/>
          <p:cNvPicPr preferRelativeResize="0"/>
          <p:nvPr/>
        </p:nvPicPr>
        <p:blipFill>
          <a:blip r:embed="rId4">
            <a:alphaModFix/>
          </a:blip>
          <a:stretch>
            <a:fillRect/>
          </a:stretch>
        </p:blipFill>
        <p:spPr>
          <a:xfrm>
            <a:off x="7772400" y="4841380"/>
            <a:ext cx="4038599" cy="18807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g388e2e3b2b0_0_59"/>
          <p:cNvSpPr txBox="1">
            <a:spLocks noGrp="1"/>
          </p:cNvSpPr>
          <p:nvPr>
            <p:ph type="title"/>
          </p:nvPr>
        </p:nvSpPr>
        <p:spPr>
          <a:xfrm>
            <a:off x="838200" y="1242644"/>
            <a:ext cx="7315200" cy="914400"/>
          </a:xfrm>
          <a:prstGeom prst="rect">
            <a:avLst/>
          </a:prstGeom>
        </p:spPr>
        <p:txBody>
          <a:bodyPr spcFirstLastPara="1" wrap="square" lIns="91425" tIns="45700" rIns="91425" bIns="45700" anchor="b" anchorCtr="0">
            <a:noAutofit/>
          </a:bodyPr>
          <a:lstStyle/>
          <a:p>
            <a:pPr marL="0" lvl="0" indent="0" algn="l" rtl="0">
              <a:spcBef>
                <a:spcPts val="0"/>
              </a:spcBef>
              <a:spcAft>
                <a:spcPts val="0"/>
              </a:spcAft>
              <a:buNone/>
            </a:pPr>
            <a:endParaRPr/>
          </a:p>
        </p:txBody>
      </p:sp>
      <p:sp>
        <p:nvSpPr>
          <p:cNvPr id="265" name="Google Shape;265;g388e2e3b2b0_0_59"/>
          <p:cNvSpPr txBox="1">
            <a:spLocks noGrp="1"/>
          </p:cNvSpPr>
          <p:nvPr>
            <p:ph type="body" idx="1"/>
          </p:nvPr>
        </p:nvSpPr>
        <p:spPr>
          <a:xfrm>
            <a:off x="838200" y="2540728"/>
            <a:ext cx="7315200" cy="347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pic>
        <p:nvPicPr>
          <p:cNvPr id="266" name="Google Shape;266;g388e2e3b2b0_0_59"/>
          <p:cNvPicPr preferRelativeResize="0"/>
          <p:nvPr/>
        </p:nvPicPr>
        <p:blipFill>
          <a:blip r:embed="rId3">
            <a:alphaModFix/>
          </a:blip>
          <a:stretch>
            <a:fillRect/>
          </a:stretch>
        </p:blipFill>
        <p:spPr>
          <a:xfrm>
            <a:off x="2626350" y="256563"/>
            <a:ext cx="7848599" cy="12295729"/>
          </a:xfrm>
          <a:prstGeom prst="rect">
            <a:avLst/>
          </a:prstGeom>
          <a:noFill/>
          <a:ln>
            <a:noFill/>
          </a:ln>
        </p:spPr>
      </p:pic>
      <p:sp>
        <p:nvSpPr>
          <p:cNvPr id="267" name="Google Shape;267;g388e2e3b2b0_0_59"/>
          <p:cNvSpPr/>
          <p:nvPr/>
        </p:nvSpPr>
        <p:spPr>
          <a:xfrm>
            <a:off x="259250" y="238025"/>
            <a:ext cx="2502900" cy="752100"/>
          </a:xfrm>
          <a:prstGeom prst="rect">
            <a:avLst/>
          </a:prstGeom>
          <a:solidFill>
            <a:schemeClr val="lt2"/>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ENTIMETER_SERIES_ID_KEY" val="alm9ktb5gpgxy5vek55wdnyobs8h1gfs"/>
</p:tagLst>
</file>

<file path=ppt/theme/theme1.xml><?xml version="1.0" encoding="utf-8"?>
<a:theme xmlns:a="http://schemas.openxmlformats.org/drawingml/2006/main" name="Office Theme">
  <a:themeElements>
    <a:clrScheme name="planetGOLD">
      <a:dk1>
        <a:srgbClr val="5B6770"/>
      </a:dk1>
      <a:lt1>
        <a:srgbClr val="FFFFFF"/>
      </a:lt1>
      <a:dk2>
        <a:srgbClr val="B58500"/>
      </a:dk2>
      <a:lt2>
        <a:srgbClr val="FFFFFF"/>
      </a:lt2>
      <a:accent1>
        <a:srgbClr val="00A3E0"/>
      </a:accent1>
      <a:accent2>
        <a:srgbClr val="B58500"/>
      </a:accent2>
      <a:accent3>
        <a:srgbClr val="5B6770"/>
      </a:accent3>
      <a:accent4>
        <a:srgbClr val="83BD00"/>
      </a:accent4>
      <a:accent5>
        <a:srgbClr val="00C389"/>
      </a:accent5>
      <a:accent6>
        <a:srgbClr val="FF9E1B"/>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19.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33.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34.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54.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55.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75.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83.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84.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85.png"/></Relationships>
</file>

<file path=ppt/webextensions/webextension1.xml><?xml version="1.0" encoding="utf-8"?>
<we:webextension xmlns:we="http://schemas.microsoft.com/office/webextensions/webextension/2010/11" id="{7616753C-DF54-4127-BEF7-E9E667262595}">
  <we:reference id="wa104379261" version="4.3.0.0" store="pt-BR" storeType="OMEX"/>
  <we:alternateReferences>
    <we:reference id="WA104379261" version="4.3.0.0" store="" storeType="OMEX"/>
  </we:alternateReferences>
  <we:properties>
    <we:property name="MENTIMETER_QUESTION_ID_KEY" value="&quot;3hmsk78yuhis&quot;"/>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562C130D-FA64-4894-93F9-4F5B42DA17BC}">
  <we:reference id="wa104379261" version="4.3.0.0" store="pt-BR" storeType="OMEX"/>
  <we:alternateReferences>
    <we:reference id="WA104379261" version="4.3.0.0" store="" storeType="OMEX"/>
  </we:alternateReferences>
  <we:properties>
    <we:property name="MENTIMETER_QUESTION_ID_KEY" value="&quot;mgv9gmeqbw4y&quot;"/>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1C1A1AB0-BFCA-4A33-944A-CD0D8A3D05AD}">
  <we:reference id="wa104379261" version="4.3.0.0" store="pt-BR" storeType="OMEX"/>
  <we:alternateReferences>
    <we:reference id="WA104379261" version="4.3.0.0" store="" storeType="OMEX"/>
  </we:alternateReferences>
  <we:properties>
    <we:property name="MENTIMETER_QUESTION_ID_KEY" value="&quot;4gpb38tpys78&quot;"/>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D1F16354-5A4C-4024-9DA7-7CC6AC13E1ED}">
  <we:reference id="wa104379261" version="4.3.0.0" store="pt-BR" storeType="OMEX"/>
  <we:alternateReferences>
    <we:reference id="WA104379261" version="4.3.0.0" store="" storeType="OMEX"/>
  </we:alternateReferences>
  <we:properties>
    <we:property name="MENTIMETER_QUESTION_ID_KEY" value="&quot;es6j78cs1sx7&quot;"/>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3F318184-6481-43C2-B93A-4A37E911650E}">
  <we:reference id="wa104379261" version="4.3.0.0" store="pt-BR" storeType="OMEX"/>
  <we:alternateReferences>
    <we:reference id="WA104379261" version="4.3.0.0" store="" storeType="OMEX"/>
  </we:alternateReferences>
  <we:properties>
    <we:property name="MENTIMETER_QUESTION_ID_KEY" value="&quot;vbukskr3aonf&quot;"/>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239AA06D-61ED-4757-AE59-6B29DD6EEDA9}">
  <we:reference id="wa104379261" version="4.3.0.0" store="pt-BR" storeType="OMEX"/>
  <we:alternateReferences>
    <we:reference id="WA104379261" version="4.3.0.0" store="" storeType="OMEX"/>
  </we:alternateReferences>
  <we:properties>
    <we:property name="MENTIMETER_QUESTION_ID_KEY" value="&quot;ztyctrvvpvav&quot;"/>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702FDDBE-86FF-4EB0-B1D7-4A9DA8B7F823}">
  <we:reference id="wa104379261" version="4.3.0.0" store="pt-BR" storeType="OMEX"/>
  <we:alternateReferences>
    <we:reference id="WA104379261" version="4.3.0.0" store="" storeType="OMEX"/>
  </we:alternateReferences>
  <we:properties>
    <we:property name="MENTIMETER_QUESTION_ID_KEY" value="&quot;qqj3mpbx8zw5&quot;"/>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B4FAE350-45CC-4CDF-9867-38DFFEADD132}">
  <we:reference id="wa104379261" version="4.3.0.0" store="pt-BR" storeType="OMEX"/>
  <we:alternateReferences>
    <we:reference id="WA104379261" version="4.3.0.0" store="" storeType="OMEX"/>
  </we:alternateReferences>
  <we:properties>
    <we:property name="MENTIMETER_QUESTION_ID_KEY" value="&quot;xderaaepsu1c&quot;"/>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CBB65C8D-6526-41F4-8EC0-31ADE456A399}">
  <we:reference id="wa104379261" version="4.3.0.0" store="pt-BR" storeType="OMEX"/>
  <we:alternateReferences>
    <we:reference id="WA104379261" version="4.3.0.0" store="" storeType="OMEX"/>
  </we:alternateReferences>
  <we:properties>
    <we:property name="MENTIMETER_QUESTION_ID_KEY" value="&quot;tz8gfzuayf7k&quot;"/>
  </we:properties>
  <we:bindings/>
  <we:snapshot xmlns:r="http://schemas.openxmlformats.org/officeDocument/2006/relationships" r:embed="rId1"/>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08E274FD8B93343AEC3B63EEB65607C" ma:contentTypeVersion="11" ma:contentTypeDescription="Create a new document." ma:contentTypeScope="" ma:versionID="21476f70536507b5007a9d4e797cbc85">
  <xsd:schema xmlns:xsd="http://www.w3.org/2001/XMLSchema" xmlns:xs="http://www.w3.org/2001/XMLSchema" xmlns:p="http://schemas.microsoft.com/office/2006/metadata/properties" xmlns:ns2="82442ca6-20f3-486f-a231-991f407dd240" xmlns:ns3="29d4d221-8dd5-4fd0-8ec3-afaea5add9e5" targetNamespace="http://schemas.microsoft.com/office/2006/metadata/properties" ma:root="true" ma:fieldsID="6e737ed49b2603ba3e052891daff6c47" ns2:_="" ns3:_="">
    <xsd:import namespace="82442ca6-20f3-486f-a231-991f407dd240"/>
    <xsd:import namespace="29d4d221-8dd5-4fd0-8ec3-afaea5add9e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2:MediaServiceGenerationTime" minOccurs="0"/>
                <xsd:element ref="ns2:MediaServiceEventHashCode" minOccurs="0"/>
                <xsd:element ref="ns2:MediaLengthInSeconds" minOccurs="0"/>
                <xsd:element ref="ns2:MediaServiceDateTake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442ca6-20f3-486f-a231-991f407dd24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d4d221-8dd5-4fd0-8ec3-afaea5add9e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19D5DE8-13F8-4F57-B524-9C02831BE024}"/>
</file>

<file path=customXml/itemProps2.xml><?xml version="1.0" encoding="utf-8"?>
<ds:datastoreItem xmlns:ds="http://schemas.openxmlformats.org/officeDocument/2006/customXml" ds:itemID="{7A0172E5-A92B-4DB8-901A-5481BC85D970}"/>
</file>

<file path=customXml/itemProps3.xml><?xml version="1.0" encoding="utf-8"?>
<ds:datastoreItem xmlns:ds="http://schemas.openxmlformats.org/officeDocument/2006/customXml" ds:itemID="{CE675476-87E3-4E6B-BBCC-9C5CBFA361E3}"/>
</file>

<file path=docProps/app.xml><?xml version="1.0" encoding="utf-8"?>
<Properties xmlns="http://schemas.openxmlformats.org/officeDocument/2006/extended-properties" xmlns:vt="http://schemas.openxmlformats.org/officeDocument/2006/docPropsVTypes">
  <TotalTime>0</TotalTime>
  <Words>3048</Words>
  <Application>Microsoft Office PowerPoint</Application>
  <PresentationFormat>Widescreen</PresentationFormat>
  <Paragraphs>509</Paragraphs>
  <Slides>75</Slides>
  <Notes>73</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75</vt:i4>
      </vt:variant>
    </vt:vector>
  </HeadingPairs>
  <TitlesOfParts>
    <vt:vector size="80" baseType="lpstr">
      <vt:lpstr>Calibri</vt:lpstr>
      <vt:lpstr>Arial</vt:lpstr>
      <vt:lpstr>Libre Franklin</vt:lpstr>
      <vt:lpstr>Roboto</vt:lpstr>
      <vt:lpstr>Office Theme</vt:lpstr>
      <vt:lpstr>Economic valuation of the impact of illegal gold mining </vt:lpstr>
      <vt:lpstr>Welcome to the Phase 2 Webinar Series – Remember Phase 1</vt:lpstr>
      <vt:lpstr>Welcome to the Phase 2 Webinar Series – Introductions</vt:lpstr>
      <vt:lpstr>Welcome to the Phase 2 Webinar Series – Rules</vt:lpstr>
      <vt:lpstr>PowerPoint Presentation</vt:lpstr>
      <vt:lpstr>Mining Impact Calculator</vt:lpstr>
      <vt:lpstr>PowerPoint Presentation</vt:lpstr>
      <vt:lpstr>Mining Impacts Calculator</vt:lpstr>
      <vt:lpstr>PowerPoint Presentation</vt:lpstr>
      <vt:lpstr>Impact: Deforestation</vt:lpstr>
      <vt:lpstr>Impact: Erosion</vt:lpstr>
      <vt:lpstr>Impact: Mercury Contamination</vt:lpstr>
      <vt:lpstr>PowerPoint Presentation</vt:lpstr>
      <vt:lpstr>PowerPoint Presentation</vt:lpstr>
      <vt:lpstr>https://calculators.conservation-strategy.org/</vt:lpstr>
      <vt:lpstr>How does the Mining Impact Calculator (MIC) work?</vt:lpstr>
      <vt:lpstr>Adapting and adopting the Calculator across country contexts</vt:lpstr>
      <vt:lpstr>PowerPoint Presentation</vt:lpstr>
      <vt:lpstr>PowerPoint Presentation</vt:lpstr>
      <vt:lpstr>Exercise: Estimate values ​​of socio-environmental damages to calculate compensation</vt:lpstr>
      <vt:lpstr>Overview of economic valuation and mining impacts for ASGM</vt:lpstr>
      <vt:lpstr>Why is it important to assign a value?</vt:lpstr>
      <vt:lpstr>Planning perspective: Mitigation hierarchy</vt:lpstr>
      <vt:lpstr>Economic Valuation: Warning</vt:lpstr>
      <vt:lpstr>What do we evaluate?</vt:lpstr>
      <vt:lpstr>Market System and Externalities</vt:lpstr>
      <vt:lpstr>Environmental Services</vt:lpstr>
      <vt:lpstr>Ecosystem Services Dynamics </vt:lpstr>
      <vt:lpstr>Valuation Hypothesis</vt:lpstr>
      <vt:lpstr>Valuation Stages: Biophysical vs Social Effects</vt:lpstr>
      <vt:lpstr>Valuation methods</vt:lpstr>
      <vt:lpstr>Types of assessment methods: Example of Change in Health</vt:lpstr>
      <vt:lpstr>Benefit Transfer</vt:lpstr>
      <vt:lpstr>PowerPoint Presentation</vt:lpstr>
      <vt:lpstr>PowerPoint Presentation</vt:lpstr>
      <vt:lpstr>Methodology</vt:lpstr>
      <vt:lpstr>Methodology</vt:lpstr>
      <vt:lpstr>Impact Components </vt:lpstr>
      <vt:lpstr>Impact Components </vt:lpstr>
      <vt:lpstr>Methodology: Gold Extraction Productivity</vt:lpstr>
      <vt:lpstr>Deforestation Assessment</vt:lpstr>
      <vt:lpstr>Methodology: Deforestation</vt:lpstr>
      <vt:lpstr>Methodology: Deforestation</vt:lpstr>
      <vt:lpstr>Erosion and Sedimentation Assessment</vt:lpstr>
      <vt:lpstr>Erosion and Sedimentation Assessment</vt:lpstr>
      <vt:lpstr>Assessment of the impacts of mercury</vt:lpstr>
      <vt:lpstr>Methodology: Mercury contamination</vt:lpstr>
      <vt:lpstr>How can responsibility be attributed for illegal artisanal gold mining?</vt:lpstr>
      <vt:lpstr>Methodology Mercury Release in the Water</vt:lpstr>
      <vt:lpstr>Mercury impacts</vt:lpstr>
      <vt:lpstr>Methodology: Mercury contamination</vt:lpstr>
      <vt:lpstr>Methodology: Valuation of Health Effects</vt:lpstr>
      <vt:lpstr>Exercise 2 Estimate investment values ​​to prevent impacts</vt:lpstr>
      <vt:lpstr>PowerPoint Presentation</vt:lpstr>
      <vt:lpstr>Mini break</vt:lpstr>
      <vt:lpstr>Case Study Presentation</vt:lpstr>
      <vt:lpstr>Considerations for Building a Case Study</vt:lpstr>
      <vt:lpstr>Considerations for Building a Case Study</vt:lpstr>
      <vt:lpstr>Considerations for Building a Case Study</vt:lpstr>
      <vt:lpstr>Federal Prosecution Service (MPF) vs. Financial Institutions (DTVMs) - Brokerage and Securities Distribution Institutions</vt:lpstr>
      <vt:lpstr>Federal Prosecution Service (MPF) vs. Financial Institutions (DTVMs) - Brokerage and Securities Distribution Institutions</vt:lpstr>
      <vt:lpstr>PowerPoint Presentation</vt:lpstr>
      <vt:lpstr>Study Area</vt:lpstr>
      <vt:lpstr>Expansion of Illegal Mining Activities</vt:lpstr>
      <vt:lpstr>PowerPoint Presentation</vt:lpstr>
      <vt:lpstr>PowerPoint Presentation</vt:lpstr>
      <vt:lpstr>PowerPoint Presentation</vt:lpstr>
      <vt:lpstr>PowerPoint Presentation</vt:lpstr>
      <vt:lpstr>PowerPoint Presentation</vt:lpstr>
      <vt:lpstr>PowerPoint Presentation</vt:lpstr>
      <vt:lpstr>Context and current limitations of the tool</vt:lpstr>
      <vt:lpstr>    </vt:lpstr>
      <vt:lpstr>Case Study Q&amp;A /Discussion</vt:lpstr>
      <vt:lpstr>        Who would like to volunteer to bring maps for our next session?  - Additional context (e.g., photos) - Information on which institutions are involved in regulating/organizing gold mining in your country - Any available maps, as well as an estimate of the scale (hectares, number of dredges/rafts, etc.) - What are the dilemmas faced in the region?   </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Janet C. Edmond</dc:creator>
  <cp:lastModifiedBy>Janet C. Edmond</cp:lastModifiedBy>
  <cp:revision>1</cp:revision>
  <dcterms:created xsi:type="dcterms:W3CDTF">2024-05-01T17:47:18Z</dcterms:created>
  <dcterms:modified xsi:type="dcterms:W3CDTF">2025-10-03T21:44:18Z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0x010100008E274FD8B93343AEC3B63EEB65607C</vt:lpwstr>
  </property>
</Properties>
</file>