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webextensions/webextension1.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webextensions/webextension2.xml" ContentType="application/vnd.ms-office.webextension+xml"/>
  <Override PartName="/ppt/notesSlides/notesSlide19.xml" ContentType="application/vnd.openxmlformats-officedocument.presentationml.notesSlide+xml"/>
  <Override PartName="/ppt/webextensions/webextension3.xml" ContentType="application/vnd.ms-office.webextension+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webextensions/webextension4.xml" ContentType="application/vnd.ms-office.webextension+xml"/>
  <Override PartName="/ppt/webextensions/webextension5.xml" ContentType="application/vnd.ms-office.webextens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webextensions/webextension6.xml" ContentType="application/vnd.ms-office.webextension+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webextensions/webextension7.xml" ContentType="application/vnd.ms-office.webextension+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webextensions/webextension8.xml" ContentType="application/vnd.ms-office.webextension+xml"/>
  <Override PartName="/ppt/notesSlides/notesSlide71.xml" ContentType="application/vnd.openxmlformats-officedocument.presentationml.notesSlide+xml"/>
  <Override PartName="/ppt/webextensions/webextension9.xml" ContentType="application/vnd.ms-office.webextension+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8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330" r:id="rId38"/>
    <p:sldId id="331"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x="12192000" cy="6858000"/>
  <p:notesSz cx="6858000" cy="9144000"/>
  <p:embeddedFontLst>
    <p:embeddedFont>
      <p:font typeface="Libre Franklin" pitchFamily="2" charset="0"/>
      <p:regular r:id="rId81"/>
      <p:bold r:id="rId82"/>
      <p:italic r:id="rId83"/>
      <p:boldItalic r:id="rId84"/>
    </p:embeddedFont>
    <p:embeddedFont>
      <p:font typeface="Roboto" panose="02000000000000000000" pitchFamily="2" charset="0"/>
      <p:regular r:id="rId85"/>
      <p:bold r:id="rId86"/>
      <p:italic r:id="rId87"/>
      <p:boldItalic r:id="rId88"/>
    </p:embeddedFont>
  </p:embeddedFontLst>
  <p:custDataLst>
    <p:tags r:id="rId8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600">
          <p15:clr>
            <a:srgbClr val="A4A3A4"/>
          </p15:clr>
        </p15:guide>
        <p15:guide id="3" pos="5664">
          <p15:clr>
            <a:srgbClr val="A4A3A4"/>
          </p15:clr>
        </p15:guide>
        <p15:guide id="4" pos="4536">
          <p15:clr>
            <a:srgbClr val="A4A3A4"/>
          </p15:clr>
        </p15:guide>
        <p15:guide id="5" orient="horz" pos="3888">
          <p15:clr>
            <a:srgbClr val="A4A3A4"/>
          </p15:clr>
        </p15:guide>
        <p15:guide id="6" orient="horz" pos="1344">
          <p15:clr>
            <a:srgbClr val="A4A3A4"/>
          </p15:clr>
        </p15:guide>
        <p15:guide id="7" pos="2640">
          <p15:clr>
            <a:srgbClr val="A4A3A4"/>
          </p15:clr>
        </p15:guide>
        <p15:guide id="8" pos="3408">
          <p15:clr>
            <a:srgbClr val="A4A3A4"/>
          </p15:clr>
        </p15:guide>
        <p15:guide id="9" pos="1512">
          <p15:clr>
            <a:srgbClr val="A4A3A4"/>
          </p15:clr>
        </p15:guide>
        <p15:guide id="10" pos="2280">
          <p15:clr>
            <a:srgbClr val="A4A3A4"/>
          </p15:clr>
        </p15:guide>
        <p15:guide id="11" pos="3768">
          <p15:clr>
            <a:srgbClr val="A4A3A4"/>
          </p15:clr>
        </p15:guide>
        <p15:guide id="12" pos="48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0" roundtripDataSignature="AMtx7mi/7F9Zhe+BNq/QkWfDDcZ/BNCR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01214-5A53-0CE4-9CBA-091EDB2311E8}" v="244" dt="2025-10-30T16:30:20.332"/>
    <p1510:client id="{5F0A5E5C-666E-4DBD-7D99-FBD1AC3110B2}" v="14" dt="2025-10-29T16:39:19.354"/>
    <p1510:client id="{A5E3C714-ACE4-4C50-B47C-11133C8ABB6C}" v="4" dt="2025-10-29T16:41:36.335"/>
  </p1510:revLst>
</p1510:revInfo>
</file>

<file path=ppt/tableStyles.xml><?xml version="1.0" encoding="utf-8"?>
<a:tblStyleLst xmlns:a="http://schemas.openxmlformats.org/drawingml/2006/main" def="{DA5396B6-3A93-4773-9904-329793F2DB1C}">
  <a:tblStyle styleId="{DA5396B6-3A93-4773-9904-329793F2DB1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0F9"/>
          </a:solidFill>
        </a:fill>
      </a:tcStyle>
    </a:wholeTbl>
    <a:band1H>
      <a:tcTxStyle b="off" i="off"/>
      <a:tcStyle>
        <a:tcBdr/>
        <a:fill>
          <a:solidFill>
            <a:srgbClr val="CAE0F3"/>
          </a:solidFill>
        </a:fill>
      </a:tcStyle>
    </a:band1H>
    <a:band2H>
      <a:tcTxStyle b="off" i="off"/>
      <a:tcStyle>
        <a:tcBdr/>
      </a:tcStyle>
    </a:band2H>
    <a:band1V>
      <a:tcTxStyle b="off" i="off"/>
      <a:tcStyle>
        <a:tcBdr/>
        <a:fill>
          <a:solidFill>
            <a:srgbClr val="CAE0F3"/>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4.fntdata"/><Relationship Id="rId89" Type="http://schemas.openxmlformats.org/officeDocument/2006/relationships/tags" Target="tags/tag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customschemas.google.com/relationships/presentationmetadata" Target="metadata"/><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Pinto" userId="S::mpinto@conservation.org::13a3bc5d-bef0-4f11-a692-668941d27f37" providerId="AD" clId="Web-{1D201214-5A53-0CE4-9CBA-091EDB2311E8}"/>
    <pc:docChg chg="modSld">
      <pc:chgData name="Martina Pinto" userId="S::mpinto@conservation.org::13a3bc5d-bef0-4f11-a692-668941d27f37" providerId="AD" clId="Web-{1D201214-5A53-0CE4-9CBA-091EDB2311E8}" dt="2025-10-30T13:45:58.834" v="230" actId="20577"/>
      <pc:docMkLst>
        <pc:docMk/>
      </pc:docMkLst>
      <pc:sldChg chg="modSp">
        <pc:chgData name="Martina Pinto" userId="S::mpinto@conservation.org::13a3bc5d-bef0-4f11-a692-668941d27f37" providerId="AD" clId="Web-{1D201214-5A53-0CE4-9CBA-091EDB2311E8}" dt="2025-10-30T11:32:15.468" v="28" actId="1076"/>
        <pc:sldMkLst>
          <pc:docMk/>
          <pc:sldMk cId="0" sldId="257"/>
        </pc:sldMkLst>
        <pc:spChg chg="mod">
          <ac:chgData name="Martina Pinto" userId="S::mpinto@conservation.org::13a3bc5d-bef0-4f11-a692-668941d27f37" providerId="AD" clId="Web-{1D201214-5A53-0CE4-9CBA-091EDB2311E8}" dt="2025-10-30T11:32:05.921" v="27" actId="20577"/>
          <ac:spMkLst>
            <pc:docMk/>
            <pc:sldMk cId="0" sldId="257"/>
            <ac:spMk id="211" creationId="{00000000-0000-0000-0000-000000000000}"/>
          </ac:spMkLst>
        </pc:spChg>
        <pc:spChg chg="mod">
          <ac:chgData name="Martina Pinto" userId="S::mpinto@conservation.org::13a3bc5d-bef0-4f11-a692-668941d27f37" providerId="AD" clId="Web-{1D201214-5A53-0CE4-9CBA-091EDB2311E8}" dt="2025-10-30T11:32:15.468" v="28" actId="1076"/>
          <ac:spMkLst>
            <pc:docMk/>
            <pc:sldMk cId="0" sldId="257"/>
            <ac:spMk id="212" creationId="{00000000-0000-0000-0000-000000000000}"/>
          </ac:spMkLst>
        </pc:spChg>
      </pc:sldChg>
      <pc:sldChg chg="modSp">
        <pc:chgData name="Martina Pinto" userId="S::mpinto@conservation.org::13a3bc5d-bef0-4f11-a692-668941d27f37" providerId="AD" clId="Web-{1D201214-5A53-0CE4-9CBA-091EDB2311E8}" dt="2025-10-30T11:37:53.899" v="37" actId="20577"/>
        <pc:sldMkLst>
          <pc:docMk/>
          <pc:sldMk cId="0" sldId="258"/>
        </pc:sldMkLst>
        <pc:spChg chg="mod">
          <ac:chgData name="Martina Pinto" userId="S::mpinto@conservation.org::13a3bc5d-bef0-4f11-a692-668941d27f37" providerId="AD" clId="Web-{1D201214-5A53-0CE4-9CBA-091EDB2311E8}" dt="2025-10-30T11:36:13.539" v="31" actId="20577"/>
          <ac:spMkLst>
            <pc:docMk/>
            <pc:sldMk cId="0" sldId="258"/>
            <ac:spMk id="218" creationId="{00000000-0000-0000-0000-000000000000}"/>
          </ac:spMkLst>
        </pc:spChg>
        <pc:spChg chg="mod">
          <ac:chgData name="Martina Pinto" userId="S::mpinto@conservation.org::13a3bc5d-bef0-4f11-a692-668941d27f37" providerId="AD" clId="Web-{1D201214-5A53-0CE4-9CBA-091EDB2311E8}" dt="2025-10-30T11:37:53.899" v="37" actId="20577"/>
          <ac:spMkLst>
            <pc:docMk/>
            <pc:sldMk cId="0" sldId="258"/>
            <ac:spMk id="219" creationId="{00000000-0000-0000-0000-000000000000}"/>
          </ac:spMkLst>
        </pc:spChg>
      </pc:sldChg>
      <pc:sldChg chg="modSp">
        <pc:chgData name="Martina Pinto" userId="S::mpinto@conservation.org::13a3bc5d-bef0-4f11-a692-668941d27f37" providerId="AD" clId="Web-{1D201214-5A53-0CE4-9CBA-091EDB2311E8}" dt="2025-10-30T11:39:41.188" v="57" actId="20577"/>
        <pc:sldMkLst>
          <pc:docMk/>
          <pc:sldMk cId="0" sldId="259"/>
        </pc:sldMkLst>
        <pc:spChg chg="mod">
          <ac:chgData name="Martina Pinto" userId="S::mpinto@conservation.org::13a3bc5d-bef0-4f11-a692-668941d27f37" providerId="AD" clId="Web-{1D201214-5A53-0CE4-9CBA-091EDB2311E8}" dt="2025-10-30T11:39:24.061" v="47" actId="20577"/>
          <ac:spMkLst>
            <pc:docMk/>
            <pc:sldMk cId="0" sldId="259"/>
            <ac:spMk id="225" creationId="{00000000-0000-0000-0000-000000000000}"/>
          </ac:spMkLst>
        </pc:spChg>
        <pc:spChg chg="mod">
          <ac:chgData name="Martina Pinto" userId="S::mpinto@conservation.org::13a3bc5d-bef0-4f11-a692-668941d27f37" providerId="AD" clId="Web-{1D201214-5A53-0CE4-9CBA-091EDB2311E8}" dt="2025-10-30T11:39:41.188" v="57" actId="20577"/>
          <ac:spMkLst>
            <pc:docMk/>
            <pc:sldMk cId="0" sldId="259"/>
            <ac:spMk id="226" creationId="{00000000-0000-0000-0000-000000000000}"/>
          </ac:spMkLst>
        </pc:spChg>
      </pc:sldChg>
      <pc:sldChg chg="addSp delSp modSp">
        <pc:chgData name="Martina Pinto" userId="S::mpinto@conservation.org::13a3bc5d-bef0-4f11-a692-668941d27f37" providerId="AD" clId="Web-{1D201214-5A53-0CE4-9CBA-091EDB2311E8}" dt="2025-10-30T11:43:07.327" v="115" actId="20577"/>
        <pc:sldMkLst>
          <pc:docMk/>
          <pc:sldMk cId="0" sldId="263"/>
        </pc:sldMkLst>
        <pc:spChg chg="mod">
          <ac:chgData name="Martina Pinto" userId="S::mpinto@conservation.org::13a3bc5d-bef0-4f11-a692-668941d27f37" providerId="AD" clId="Web-{1D201214-5A53-0CE4-9CBA-091EDB2311E8}" dt="2025-10-30T11:40:45.679" v="65" actId="1076"/>
          <ac:spMkLst>
            <pc:docMk/>
            <pc:sldMk cId="0" sldId="263"/>
            <ac:spMk id="254" creationId="{00000000-0000-0000-0000-000000000000}"/>
          </ac:spMkLst>
        </pc:spChg>
        <pc:spChg chg="mod">
          <ac:chgData name="Martina Pinto" userId="S::mpinto@conservation.org::13a3bc5d-bef0-4f11-a692-668941d27f37" providerId="AD" clId="Web-{1D201214-5A53-0CE4-9CBA-091EDB2311E8}" dt="2025-10-30T11:43:07.327" v="115" actId="20577"/>
          <ac:spMkLst>
            <pc:docMk/>
            <pc:sldMk cId="0" sldId="263"/>
            <ac:spMk id="255" creationId="{00000000-0000-0000-0000-000000000000}"/>
          </ac:spMkLst>
        </pc:spChg>
        <pc:spChg chg="add del">
          <ac:chgData name="Martina Pinto" userId="S::mpinto@conservation.org::13a3bc5d-bef0-4f11-a692-668941d27f37" providerId="AD" clId="Web-{1D201214-5A53-0CE4-9CBA-091EDB2311E8}" dt="2025-10-30T11:40:41.319" v="64"/>
          <ac:spMkLst>
            <pc:docMk/>
            <pc:sldMk cId="0" sldId="263"/>
            <ac:spMk id="257" creationId="{00000000-0000-0000-0000-000000000000}"/>
          </ac:spMkLst>
        </pc:spChg>
      </pc:sldChg>
      <pc:sldChg chg="modSp">
        <pc:chgData name="Martina Pinto" userId="S::mpinto@conservation.org::13a3bc5d-bef0-4f11-a692-668941d27f37" providerId="AD" clId="Web-{1D201214-5A53-0CE4-9CBA-091EDB2311E8}" dt="2025-10-30T11:43:45.015" v="119" actId="20577"/>
        <pc:sldMkLst>
          <pc:docMk/>
          <pc:sldMk cId="0" sldId="265"/>
        </pc:sldMkLst>
        <pc:spChg chg="mod">
          <ac:chgData name="Martina Pinto" userId="S::mpinto@conservation.org::13a3bc5d-bef0-4f11-a692-668941d27f37" providerId="AD" clId="Web-{1D201214-5A53-0CE4-9CBA-091EDB2311E8}" dt="2025-10-30T11:43:45.015" v="119" actId="20577"/>
          <ac:spMkLst>
            <pc:docMk/>
            <pc:sldMk cId="0" sldId="265"/>
            <ac:spMk id="273" creationId="{00000000-0000-0000-0000-000000000000}"/>
          </ac:spMkLst>
        </pc:spChg>
        <pc:picChg chg="mod">
          <ac:chgData name="Martina Pinto" userId="S::mpinto@conservation.org::13a3bc5d-bef0-4f11-a692-668941d27f37" providerId="AD" clId="Web-{1D201214-5A53-0CE4-9CBA-091EDB2311E8}" dt="2025-10-30T11:43:15.077" v="117" actId="1076"/>
          <ac:picMkLst>
            <pc:docMk/>
            <pc:sldMk cId="0" sldId="265"/>
            <ac:picMk id="275" creationId="{00000000-0000-0000-0000-000000000000}"/>
          </ac:picMkLst>
        </pc:picChg>
      </pc:sldChg>
      <pc:sldChg chg="modSp">
        <pc:chgData name="Martina Pinto" userId="S::mpinto@conservation.org::13a3bc5d-bef0-4f11-a692-668941d27f37" providerId="AD" clId="Web-{1D201214-5A53-0CE4-9CBA-091EDB2311E8}" dt="2025-10-30T11:44:25.626" v="121" actId="20577"/>
        <pc:sldMkLst>
          <pc:docMk/>
          <pc:sldMk cId="0" sldId="266"/>
        </pc:sldMkLst>
        <pc:spChg chg="mod">
          <ac:chgData name="Martina Pinto" userId="S::mpinto@conservation.org::13a3bc5d-bef0-4f11-a692-668941d27f37" providerId="AD" clId="Web-{1D201214-5A53-0CE4-9CBA-091EDB2311E8}" dt="2025-10-30T11:44:25.626" v="121" actId="20577"/>
          <ac:spMkLst>
            <pc:docMk/>
            <pc:sldMk cId="0" sldId="266"/>
            <ac:spMk id="282" creationId="{00000000-0000-0000-0000-000000000000}"/>
          </ac:spMkLst>
        </pc:spChg>
      </pc:sldChg>
      <pc:sldChg chg="modSp">
        <pc:chgData name="Martina Pinto" userId="S::mpinto@conservation.org::13a3bc5d-bef0-4f11-a692-668941d27f37" providerId="AD" clId="Web-{1D201214-5A53-0CE4-9CBA-091EDB2311E8}" dt="2025-10-30T11:46:00.752" v="124" actId="20577"/>
        <pc:sldMkLst>
          <pc:docMk/>
          <pc:sldMk cId="0" sldId="267"/>
        </pc:sldMkLst>
        <pc:spChg chg="mod">
          <ac:chgData name="Martina Pinto" userId="S::mpinto@conservation.org::13a3bc5d-bef0-4f11-a692-668941d27f37" providerId="AD" clId="Web-{1D201214-5A53-0CE4-9CBA-091EDB2311E8}" dt="2025-10-30T11:46:00.752" v="124" actId="20577"/>
          <ac:spMkLst>
            <pc:docMk/>
            <pc:sldMk cId="0" sldId="267"/>
            <ac:spMk id="291" creationId="{00000000-0000-0000-0000-000000000000}"/>
          </ac:spMkLst>
        </pc:spChg>
      </pc:sldChg>
      <pc:sldChg chg="modSp">
        <pc:chgData name="Martina Pinto" userId="S::mpinto@conservation.org::13a3bc5d-bef0-4f11-a692-668941d27f37" providerId="AD" clId="Web-{1D201214-5A53-0CE4-9CBA-091EDB2311E8}" dt="2025-10-30T11:51:48.914" v="148" actId="1076"/>
        <pc:sldMkLst>
          <pc:docMk/>
          <pc:sldMk cId="0" sldId="269"/>
        </pc:sldMkLst>
        <pc:spChg chg="mod">
          <ac:chgData name="Martina Pinto" userId="S::mpinto@conservation.org::13a3bc5d-bef0-4f11-a692-668941d27f37" providerId="AD" clId="Web-{1D201214-5A53-0CE4-9CBA-091EDB2311E8}" dt="2025-10-30T11:51:48.914" v="148" actId="1076"/>
          <ac:spMkLst>
            <pc:docMk/>
            <pc:sldMk cId="0" sldId="269"/>
            <ac:spMk id="310" creationId="{00000000-0000-0000-0000-000000000000}"/>
          </ac:spMkLst>
        </pc:spChg>
      </pc:sldChg>
      <pc:sldChg chg="modSp">
        <pc:chgData name="Martina Pinto" userId="S::mpinto@conservation.org::13a3bc5d-bef0-4f11-a692-668941d27f37" providerId="AD" clId="Web-{1D201214-5A53-0CE4-9CBA-091EDB2311E8}" dt="2025-10-30T11:57:14.843" v="151" actId="20577"/>
        <pc:sldMkLst>
          <pc:docMk/>
          <pc:sldMk cId="0" sldId="271"/>
        </pc:sldMkLst>
        <pc:spChg chg="mod">
          <ac:chgData name="Martina Pinto" userId="S::mpinto@conservation.org::13a3bc5d-bef0-4f11-a692-668941d27f37" providerId="AD" clId="Web-{1D201214-5A53-0CE4-9CBA-091EDB2311E8}" dt="2025-10-30T11:57:14.843" v="151" actId="20577"/>
          <ac:spMkLst>
            <pc:docMk/>
            <pc:sldMk cId="0" sldId="271"/>
            <ac:spMk id="324" creationId="{00000000-0000-0000-0000-000000000000}"/>
          </ac:spMkLst>
        </pc:spChg>
      </pc:sldChg>
      <pc:sldChg chg="modSp">
        <pc:chgData name="Martina Pinto" userId="S::mpinto@conservation.org::13a3bc5d-bef0-4f11-a692-668941d27f37" providerId="AD" clId="Web-{1D201214-5A53-0CE4-9CBA-091EDB2311E8}" dt="2025-10-30T11:58:02.111" v="153" actId="20577"/>
        <pc:sldMkLst>
          <pc:docMk/>
          <pc:sldMk cId="0" sldId="272"/>
        </pc:sldMkLst>
        <pc:spChg chg="mod">
          <ac:chgData name="Martina Pinto" userId="S::mpinto@conservation.org::13a3bc5d-bef0-4f11-a692-668941d27f37" providerId="AD" clId="Web-{1D201214-5A53-0CE4-9CBA-091EDB2311E8}" dt="2025-10-30T11:58:02.111" v="153" actId="20577"/>
          <ac:spMkLst>
            <pc:docMk/>
            <pc:sldMk cId="0" sldId="272"/>
            <ac:spMk id="331" creationId="{00000000-0000-0000-0000-000000000000}"/>
          </ac:spMkLst>
        </pc:spChg>
      </pc:sldChg>
      <pc:sldChg chg="modSp">
        <pc:chgData name="Martina Pinto" userId="S::mpinto@conservation.org::13a3bc5d-bef0-4f11-a692-668941d27f37" providerId="AD" clId="Web-{1D201214-5A53-0CE4-9CBA-091EDB2311E8}" dt="2025-10-30T12:04:03.184" v="157" actId="20577"/>
        <pc:sldMkLst>
          <pc:docMk/>
          <pc:sldMk cId="0" sldId="273"/>
        </pc:sldMkLst>
        <pc:spChg chg="mod">
          <ac:chgData name="Martina Pinto" userId="S::mpinto@conservation.org::13a3bc5d-bef0-4f11-a692-668941d27f37" providerId="AD" clId="Web-{1D201214-5A53-0CE4-9CBA-091EDB2311E8}" dt="2025-10-30T12:04:03.184" v="157" actId="20577"/>
          <ac:spMkLst>
            <pc:docMk/>
            <pc:sldMk cId="0" sldId="273"/>
            <ac:spMk id="340" creationId="{00000000-0000-0000-0000-000000000000}"/>
          </ac:spMkLst>
        </pc:spChg>
      </pc:sldChg>
      <pc:sldChg chg="modSp">
        <pc:chgData name="Martina Pinto" userId="S::mpinto@conservation.org::13a3bc5d-bef0-4f11-a692-668941d27f37" providerId="AD" clId="Web-{1D201214-5A53-0CE4-9CBA-091EDB2311E8}" dt="2025-10-30T12:04:40.919" v="159" actId="20577"/>
        <pc:sldMkLst>
          <pc:docMk/>
          <pc:sldMk cId="0" sldId="274"/>
        </pc:sldMkLst>
        <pc:spChg chg="mod">
          <ac:chgData name="Martina Pinto" userId="S::mpinto@conservation.org::13a3bc5d-bef0-4f11-a692-668941d27f37" providerId="AD" clId="Web-{1D201214-5A53-0CE4-9CBA-091EDB2311E8}" dt="2025-10-30T12:04:40.919" v="159" actId="20577"/>
          <ac:spMkLst>
            <pc:docMk/>
            <pc:sldMk cId="0" sldId="274"/>
            <ac:spMk id="348" creationId="{00000000-0000-0000-0000-000000000000}"/>
          </ac:spMkLst>
        </pc:spChg>
      </pc:sldChg>
      <pc:sldChg chg="modSp">
        <pc:chgData name="Martina Pinto" userId="S::mpinto@conservation.org::13a3bc5d-bef0-4f11-a692-668941d27f37" providerId="AD" clId="Web-{1D201214-5A53-0CE4-9CBA-091EDB2311E8}" dt="2025-10-30T12:14:03.769" v="170" actId="20577"/>
        <pc:sldMkLst>
          <pc:docMk/>
          <pc:sldMk cId="0" sldId="275"/>
        </pc:sldMkLst>
        <pc:spChg chg="mod">
          <ac:chgData name="Martina Pinto" userId="S::mpinto@conservation.org::13a3bc5d-bef0-4f11-a692-668941d27f37" providerId="AD" clId="Web-{1D201214-5A53-0CE4-9CBA-091EDB2311E8}" dt="2025-10-30T12:05:58.112" v="163" actId="20577"/>
          <ac:spMkLst>
            <pc:docMk/>
            <pc:sldMk cId="0" sldId="275"/>
            <ac:spMk id="354" creationId="{00000000-0000-0000-0000-000000000000}"/>
          </ac:spMkLst>
        </pc:spChg>
        <pc:spChg chg="mod">
          <ac:chgData name="Martina Pinto" userId="S::mpinto@conservation.org::13a3bc5d-bef0-4f11-a692-668941d27f37" providerId="AD" clId="Web-{1D201214-5A53-0CE4-9CBA-091EDB2311E8}" dt="2025-10-30T12:14:03.769" v="170" actId="20577"/>
          <ac:spMkLst>
            <pc:docMk/>
            <pc:sldMk cId="0" sldId="275"/>
            <ac:spMk id="356" creationId="{00000000-0000-0000-0000-000000000000}"/>
          </ac:spMkLst>
        </pc:spChg>
        <pc:spChg chg="mod">
          <ac:chgData name="Martina Pinto" userId="S::mpinto@conservation.org::13a3bc5d-bef0-4f11-a692-668941d27f37" providerId="AD" clId="Web-{1D201214-5A53-0CE4-9CBA-091EDB2311E8}" dt="2025-10-30T12:13:27.533" v="168" actId="20577"/>
          <ac:spMkLst>
            <pc:docMk/>
            <pc:sldMk cId="0" sldId="275"/>
            <ac:spMk id="357" creationId="{00000000-0000-0000-0000-000000000000}"/>
          </ac:spMkLst>
        </pc:spChg>
      </pc:sldChg>
      <pc:sldChg chg="modSp">
        <pc:chgData name="Martina Pinto" userId="S::mpinto@conservation.org::13a3bc5d-bef0-4f11-a692-668941d27f37" providerId="AD" clId="Web-{1D201214-5A53-0CE4-9CBA-091EDB2311E8}" dt="2025-10-30T13:01:40.779" v="172" actId="20577"/>
        <pc:sldMkLst>
          <pc:docMk/>
          <pc:sldMk cId="0" sldId="276"/>
        </pc:sldMkLst>
        <pc:spChg chg="mod">
          <ac:chgData name="Martina Pinto" userId="S::mpinto@conservation.org::13a3bc5d-bef0-4f11-a692-668941d27f37" providerId="AD" clId="Web-{1D201214-5A53-0CE4-9CBA-091EDB2311E8}" dt="2025-10-30T13:01:40.779" v="172" actId="20577"/>
          <ac:spMkLst>
            <pc:docMk/>
            <pc:sldMk cId="0" sldId="276"/>
            <ac:spMk id="364" creationId="{00000000-0000-0000-0000-000000000000}"/>
          </ac:spMkLst>
        </pc:spChg>
      </pc:sldChg>
      <pc:sldChg chg="modSp">
        <pc:chgData name="Martina Pinto" userId="S::mpinto@conservation.org::13a3bc5d-bef0-4f11-a692-668941d27f37" providerId="AD" clId="Web-{1D201214-5A53-0CE4-9CBA-091EDB2311E8}" dt="2025-10-30T13:02:29.999" v="180" actId="20577"/>
        <pc:sldMkLst>
          <pc:docMk/>
          <pc:sldMk cId="0" sldId="277"/>
        </pc:sldMkLst>
        <pc:spChg chg="mod">
          <ac:chgData name="Martina Pinto" userId="S::mpinto@conservation.org::13a3bc5d-bef0-4f11-a692-668941d27f37" providerId="AD" clId="Web-{1D201214-5A53-0CE4-9CBA-091EDB2311E8}" dt="2025-10-30T13:02:29.999" v="180" actId="20577"/>
          <ac:spMkLst>
            <pc:docMk/>
            <pc:sldMk cId="0" sldId="277"/>
            <ac:spMk id="371" creationId="{00000000-0000-0000-0000-000000000000}"/>
          </ac:spMkLst>
        </pc:spChg>
      </pc:sldChg>
      <pc:sldChg chg="modSp">
        <pc:chgData name="Martina Pinto" userId="S::mpinto@conservation.org::13a3bc5d-bef0-4f11-a692-668941d27f37" providerId="AD" clId="Web-{1D201214-5A53-0CE4-9CBA-091EDB2311E8}" dt="2025-10-30T13:03:39.359" v="183" actId="20577"/>
        <pc:sldMkLst>
          <pc:docMk/>
          <pc:sldMk cId="0" sldId="278"/>
        </pc:sldMkLst>
        <pc:spChg chg="mod">
          <ac:chgData name="Martina Pinto" userId="S::mpinto@conservation.org::13a3bc5d-bef0-4f11-a692-668941d27f37" providerId="AD" clId="Web-{1D201214-5A53-0CE4-9CBA-091EDB2311E8}" dt="2025-10-30T13:03:39.359" v="183" actId="20577"/>
          <ac:spMkLst>
            <pc:docMk/>
            <pc:sldMk cId="0" sldId="278"/>
            <ac:spMk id="378" creationId="{00000000-0000-0000-0000-000000000000}"/>
          </ac:spMkLst>
        </pc:spChg>
      </pc:sldChg>
      <pc:sldChg chg="modSp">
        <pc:chgData name="Martina Pinto" userId="S::mpinto@conservation.org::13a3bc5d-bef0-4f11-a692-668941d27f37" providerId="AD" clId="Web-{1D201214-5A53-0CE4-9CBA-091EDB2311E8}" dt="2025-10-30T13:05:08.172" v="197" actId="20577"/>
        <pc:sldMkLst>
          <pc:docMk/>
          <pc:sldMk cId="0" sldId="279"/>
        </pc:sldMkLst>
        <pc:spChg chg="mod">
          <ac:chgData name="Martina Pinto" userId="S::mpinto@conservation.org::13a3bc5d-bef0-4f11-a692-668941d27f37" providerId="AD" clId="Web-{1D201214-5A53-0CE4-9CBA-091EDB2311E8}" dt="2025-10-30T13:05:08.172" v="197" actId="20577"/>
          <ac:spMkLst>
            <pc:docMk/>
            <pc:sldMk cId="0" sldId="279"/>
            <ac:spMk id="393" creationId="{00000000-0000-0000-0000-000000000000}"/>
          </ac:spMkLst>
        </pc:spChg>
      </pc:sldChg>
      <pc:sldChg chg="modSp">
        <pc:chgData name="Martina Pinto" userId="S::mpinto@conservation.org::13a3bc5d-bef0-4f11-a692-668941d27f37" providerId="AD" clId="Web-{1D201214-5A53-0CE4-9CBA-091EDB2311E8}" dt="2025-10-30T13:05:49.157" v="199" actId="20577"/>
        <pc:sldMkLst>
          <pc:docMk/>
          <pc:sldMk cId="0" sldId="280"/>
        </pc:sldMkLst>
        <pc:spChg chg="mod">
          <ac:chgData name="Martina Pinto" userId="S::mpinto@conservation.org::13a3bc5d-bef0-4f11-a692-668941d27f37" providerId="AD" clId="Web-{1D201214-5A53-0CE4-9CBA-091EDB2311E8}" dt="2025-10-30T13:05:49.157" v="199" actId="20577"/>
          <ac:spMkLst>
            <pc:docMk/>
            <pc:sldMk cId="0" sldId="280"/>
            <ac:spMk id="399" creationId="{00000000-0000-0000-0000-000000000000}"/>
          </ac:spMkLst>
        </pc:spChg>
      </pc:sldChg>
      <pc:sldChg chg="modSp">
        <pc:chgData name="Martina Pinto" userId="S::mpinto@conservation.org::13a3bc5d-bef0-4f11-a692-668941d27f37" providerId="AD" clId="Web-{1D201214-5A53-0CE4-9CBA-091EDB2311E8}" dt="2025-10-30T13:42:30.149" v="201" actId="20577"/>
        <pc:sldMkLst>
          <pc:docMk/>
          <pc:sldMk cId="0" sldId="282"/>
        </pc:sldMkLst>
        <pc:spChg chg="mod">
          <ac:chgData name="Martina Pinto" userId="S::mpinto@conservation.org::13a3bc5d-bef0-4f11-a692-668941d27f37" providerId="AD" clId="Web-{1D201214-5A53-0CE4-9CBA-091EDB2311E8}" dt="2025-10-30T13:42:30.149" v="201" actId="20577"/>
          <ac:spMkLst>
            <pc:docMk/>
            <pc:sldMk cId="0" sldId="282"/>
            <ac:spMk id="414" creationId="{00000000-0000-0000-0000-000000000000}"/>
          </ac:spMkLst>
        </pc:spChg>
      </pc:sldChg>
      <pc:sldChg chg="modSp">
        <pc:chgData name="Martina Pinto" userId="S::mpinto@conservation.org::13a3bc5d-bef0-4f11-a692-668941d27f37" providerId="AD" clId="Web-{1D201214-5A53-0CE4-9CBA-091EDB2311E8}" dt="2025-10-30T13:42:54.541" v="204" actId="20577"/>
        <pc:sldMkLst>
          <pc:docMk/>
          <pc:sldMk cId="0" sldId="283"/>
        </pc:sldMkLst>
        <pc:spChg chg="mod">
          <ac:chgData name="Martina Pinto" userId="S::mpinto@conservation.org::13a3bc5d-bef0-4f11-a692-668941d27f37" providerId="AD" clId="Web-{1D201214-5A53-0CE4-9CBA-091EDB2311E8}" dt="2025-10-30T13:42:54.541" v="204" actId="20577"/>
          <ac:spMkLst>
            <pc:docMk/>
            <pc:sldMk cId="0" sldId="283"/>
            <ac:spMk id="422" creationId="{00000000-0000-0000-0000-000000000000}"/>
          </ac:spMkLst>
        </pc:spChg>
      </pc:sldChg>
      <pc:sldChg chg="modSp">
        <pc:chgData name="Martina Pinto" userId="S::mpinto@conservation.org::13a3bc5d-bef0-4f11-a692-668941d27f37" providerId="AD" clId="Web-{1D201214-5A53-0CE4-9CBA-091EDB2311E8}" dt="2025-10-30T13:44:42.013" v="220" actId="20577"/>
        <pc:sldMkLst>
          <pc:docMk/>
          <pc:sldMk cId="0" sldId="284"/>
        </pc:sldMkLst>
        <pc:spChg chg="mod">
          <ac:chgData name="Martina Pinto" userId="S::mpinto@conservation.org::13a3bc5d-bef0-4f11-a692-668941d27f37" providerId="AD" clId="Web-{1D201214-5A53-0CE4-9CBA-091EDB2311E8}" dt="2025-10-30T13:44:42.013" v="220" actId="20577"/>
          <ac:spMkLst>
            <pc:docMk/>
            <pc:sldMk cId="0" sldId="284"/>
            <ac:spMk id="429" creationId="{00000000-0000-0000-0000-000000000000}"/>
          </ac:spMkLst>
        </pc:spChg>
        <pc:spChg chg="mod">
          <ac:chgData name="Martina Pinto" userId="S::mpinto@conservation.org::13a3bc5d-bef0-4f11-a692-668941d27f37" providerId="AD" clId="Web-{1D201214-5A53-0CE4-9CBA-091EDB2311E8}" dt="2025-10-30T13:43:31.855" v="208" actId="20577"/>
          <ac:spMkLst>
            <pc:docMk/>
            <pc:sldMk cId="0" sldId="284"/>
            <ac:spMk id="430" creationId="{00000000-0000-0000-0000-000000000000}"/>
          </ac:spMkLst>
        </pc:spChg>
      </pc:sldChg>
      <pc:sldChg chg="modSp">
        <pc:chgData name="Martina Pinto" userId="S::mpinto@conservation.org::13a3bc5d-bef0-4f11-a692-668941d27f37" providerId="AD" clId="Web-{1D201214-5A53-0CE4-9CBA-091EDB2311E8}" dt="2025-10-30T13:45:58.834" v="230" actId="20577"/>
        <pc:sldMkLst>
          <pc:docMk/>
          <pc:sldMk cId="0" sldId="285"/>
        </pc:sldMkLst>
        <pc:spChg chg="mod">
          <ac:chgData name="Martina Pinto" userId="S::mpinto@conservation.org::13a3bc5d-bef0-4f11-a692-668941d27f37" providerId="AD" clId="Web-{1D201214-5A53-0CE4-9CBA-091EDB2311E8}" dt="2025-10-30T13:45:58.834" v="230" actId="20577"/>
          <ac:spMkLst>
            <pc:docMk/>
            <pc:sldMk cId="0" sldId="285"/>
            <ac:spMk id="439" creationId="{00000000-0000-0000-0000-000000000000}"/>
          </ac:spMkLst>
        </pc:spChg>
        <pc:spChg chg="mod">
          <ac:chgData name="Martina Pinto" userId="S::mpinto@conservation.org::13a3bc5d-bef0-4f11-a692-668941d27f37" providerId="AD" clId="Web-{1D201214-5A53-0CE4-9CBA-091EDB2311E8}" dt="2025-10-30T13:45:40.347" v="227" actId="20577"/>
          <ac:spMkLst>
            <pc:docMk/>
            <pc:sldMk cId="0" sldId="285"/>
            <ac:spMk id="442" creationId="{00000000-0000-0000-0000-000000000000}"/>
          </ac:spMkLst>
        </pc:spChg>
      </pc:sldChg>
    </pc:docChg>
  </pc:docChgLst>
  <pc:docChgLst>
    <pc:chgData name="Janet C. Edmond" userId="38b726e0-f037-4c8f-bc92-6d35625a59ca" providerId="ADAL" clId="{E39B7F4A-3366-440C-910B-8461A083F166}"/>
    <pc:docChg chg="undo custSel modSld">
      <pc:chgData name="Janet C. Edmond" userId="38b726e0-f037-4c8f-bc92-6d35625a59ca" providerId="ADAL" clId="{E39B7F4A-3366-440C-910B-8461A083F166}" dt="2025-10-29T16:43:02.723" v="104" actId="14100"/>
      <pc:docMkLst>
        <pc:docMk/>
      </pc:docMkLst>
      <pc:sldChg chg="addSp modSp mod">
        <pc:chgData name="Janet C. Edmond" userId="38b726e0-f037-4c8f-bc92-6d35625a59ca" providerId="ADAL" clId="{E39B7F4A-3366-440C-910B-8461A083F166}" dt="2025-10-29T16:43:02.723" v="104" actId="14100"/>
        <pc:sldMkLst>
          <pc:docMk/>
          <pc:sldMk cId="0" sldId="256"/>
        </pc:sldMkLst>
        <pc:spChg chg="add mod">
          <ac:chgData name="Janet C. Edmond" userId="38b726e0-f037-4c8f-bc92-6d35625a59ca" providerId="ADAL" clId="{E39B7F4A-3366-440C-910B-8461A083F166}" dt="2025-10-29T16:39:51.854" v="1" actId="21"/>
          <ac:spMkLst>
            <pc:docMk/>
            <pc:sldMk cId="0" sldId="256"/>
            <ac:spMk id="2" creationId="{36E5C130-4272-DC08-B74C-B94249923D0D}"/>
          </ac:spMkLst>
        </pc:spChg>
        <pc:spChg chg="add mod">
          <ac:chgData name="Janet C. Edmond" userId="38b726e0-f037-4c8f-bc92-6d35625a59ca" providerId="ADAL" clId="{E39B7F4A-3366-440C-910B-8461A083F166}" dt="2025-10-29T16:41:31.870" v="42" actId="21"/>
          <ac:spMkLst>
            <pc:docMk/>
            <pc:sldMk cId="0" sldId="256"/>
            <ac:spMk id="3" creationId="{4DBBD4AB-C8D8-EDC0-357B-29ED9B9C0BDF}"/>
          </ac:spMkLst>
        </pc:spChg>
        <pc:spChg chg="mod">
          <ac:chgData name="Janet C. Edmond" userId="38b726e0-f037-4c8f-bc92-6d35625a59ca" providerId="ADAL" clId="{E39B7F4A-3366-440C-910B-8461A083F166}" dt="2025-10-29T16:40:51.775" v="39" actId="2711"/>
          <ac:spMkLst>
            <pc:docMk/>
            <pc:sldMk cId="0" sldId="256"/>
            <ac:spMk id="192" creationId="{00000000-0000-0000-0000-000000000000}"/>
          </ac:spMkLst>
        </pc:spChg>
        <pc:spChg chg="mod">
          <ac:chgData name="Janet C. Edmond" userId="38b726e0-f037-4c8f-bc92-6d35625a59ca" providerId="ADAL" clId="{E39B7F4A-3366-440C-910B-8461A083F166}" dt="2025-10-29T16:42:37.404" v="95" actId="20577"/>
          <ac:spMkLst>
            <pc:docMk/>
            <pc:sldMk cId="0" sldId="256"/>
            <ac:spMk id="193" creationId="{00000000-0000-0000-0000-000000000000}"/>
          </ac:spMkLst>
        </pc:spChg>
        <pc:spChg chg="mod">
          <ac:chgData name="Janet C. Edmond" userId="38b726e0-f037-4c8f-bc92-6d35625a59ca" providerId="ADAL" clId="{E39B7F4A-3366-440C-910B-8461A083F166}" dt="2025-10-29T16:42:27.762" v="93" actId="2711"/>
          <ac:spMkLst>
            <pc:docMk/>
            <pc:sldMk cId="0" sldId="256"/>
            <ac:spMk id="194" creationId="{00000000-0000-0000-0000-000000000000}"/>
          </ac:spMkLst>
        </pc:spChg>
        <pc:spChg chg="mod">
          <ac:chgData name="Janet C. Edmond" userId="38b726e0-f037-4c8f-bc92-6d35625a59ca" providerId="ADAL" clId="{E39B7F4A-3366-440C-910B-8461A083F166}" dt="2025-10-29T16:43:02.723" v="104" actId="14100"/>
          <ac:spMkLst>
            <pc:docMk/>
            <pc:sldMk cId="0" sldId="256"/>
            <ac:spMk id="195" creationId="{00000000-0000-0000-0000-000000000000}"/>
          </ac:spMkLst>
        </pc:spChg>
      </pc:sldChg>
    </pc:docChg>
  </pc:docChgLst>
  <pc:docChgLst>
    <pc:chgData name="Janet C. Edmond" userId="S::jedmond@conservation.org::38b726e0-f037-4c8f-bc92-6d35625a59ca" providerId="AD" clId="Web-{5F0A5E5C-666E-4DBD-7D99-FBD1AC3110B2}"/>
    <pc:docChg chg="modSld">
      <pc:chgData name="Janet C. Edmond" userId="S::jedmond@conservation.org::38b726e0-f037-4c8f-bc92-6d35625a59ca" providerId="AD" clId="Web-{5F0A5E5C-666E-4DBD-7D99-FBD1AC3110B2}" dt="2025-10-29T16:39:19.354" v="12" actId="20577"/>
      <pc:docMkLst>
        <pc:docMk/>
      </pc:docMkLst>
      <pc:sldChg chg="modSp">
        <pc:chgData name="Janet C. Edmond" userId="S::jedmond@conservation.org::38b726e0-f037-4c8f-bc92-6d35625a59ca" providerId="AD" clId="Web-{5F0A5E5C-666E-4DBD-7D99-FBD1AC3110B2}" dt="2025-10-29T16:39:19.354" v="12" actId="20577"/>
        <pc:sldMkLst>
          <pc:docMk/>
          <pc:sldMk cId="0" sldId="256"/>
        </pc:sldMkLst>
        <pc:spChg chg="mod">
          <ac:chgData name="Janet C. Edmond" userId="S::jedmond@conservation.org::38b726e0-f037-4c8f-bc92-6d35625a59ca" providerId="AD" clId="Web-{5F0A5E5C-666E-4DBD-7D99-FBD1AC3110B2}" dt="2025-10-29T16:39:19.354" v="12" actId="20577"/>
          <ac:spMkLst>
            <pc:docMk/>
            <pc:sldMk cId="0" sldId="256"/>
            <ac:spMk id="193" creationId="{00000000-0000-0000-0000-000000000000}"/>
          </ac:spMkLst>
        </pc:spChg>
        <pc:spChg chg="mod">
          <ac:chgData name="Janet C. Edmond" userId="S::jedmond@conservation.org::38b726e0-f037-4c8f-bc92-6d35625a59ca" providerId="AD" clId="Web-{5F0A5E5C-666E-4DBD-7D99-FBD1AC3110B2}" dt="2025-10-29T16:38:06.619" v="5" actId="20577"/>
          <ac:spMkLst>
            <pc:docMk/>
            <pc:sldMk cId="0" sldId="256"/>
            <ac:spMk id="19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83" name="Google Shape;1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88e2e3b2b0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70" name="Google Shape;270;g388e2e3b2b0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388e2e3b2b0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88e2e3b2b0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79" name="Google Shape;279;g388e2e3b2b0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388e2e3b2b0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88e2e3b2b0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88" name="Google Shape;288;g388e2e3b2b0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388e2e3b2b0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88e2e3b2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97" name="Google Shape;297;g388e2e3b2b0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388e2e3b2b0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88e2e3b2b0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05" name="Google Shape;305;g388e2e3b2b0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388e2e3b2b0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88e2e3b2b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13" name="Google Shape;313;g388e2e3b2b0_0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388e2e3b2b0_0_1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88ecc7a14f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88ecc7a14f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88ecc7a14f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388ecc7a14f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88ecc7a14f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388ecc7a14f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88ecc7a14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44" name="Google Shape;344;g388ecc7a14f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388ecc7a14f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88ecc7a14f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51" name="Google Shape;351;g388ecc7a14f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388ecc7a14f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632" name="Google Shape;63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88ecc7a14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388ecc7a14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88ecc7a14f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660" name="Google Shape;660;g388ecc7a14f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388ecc7a14f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88ecc7a14f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g388ecc7a14f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88ecc7a14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388ecc7a14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8" name="Google Shape;73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88ecc7a14f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4" name="Google Shape;784;g388ecc7a14f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388f37160c6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1" name="Google Shape;791;g388f37160c6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88e2e3b2b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42" name="Google Shape;242;g388e2e3b2b0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388e2e3b2b0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7" name="Google Shape;79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88ecc7a14f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811" name="Google Shape;811;g388ecc7a14f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388ecc7a14f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88e2e3b2b0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51" name="Google Shape;251;g388e2e3b2b0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388e2e3b2b0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88e2e3b2b0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61" name="Google Shape;261;g388e2e3b2b0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388e2e3b2b0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sp>
        <p:nvSpPr>
          <p:cNvPr id="15" name="Google Shape;15;p59"/>
          <p:cNvSpPr txBox="1">
            <a:spLocks noGrp="1"/>
          </p:cNvSpPr>
          <p:nvPr>
            <p:ph type="ctrTitle"/>
          </p:nvPr>
        </p:nvSpPr>
        <p:spPr>
          <a:xfrm>
            <a:off x="7429209" y="1581005"/>
            <a:ext cx="3749040" cy="1097280"/>
          </a:xfrm>
          <a:prstGeom prst="rect">
            <a:avLst/>
          </a:prstGeom>
          <a:noFill/>
          <a:ln>
            <a:noFill/>
          </a:ln>
        </p:spPr>
        <p:txBody>
          <a:bodyPr spcFirstLastPara="1" wrap="square" lIns="91425" tIns="45700" rIns="91425" bIns="45700" anchor="t" anchorCtr="0">
            <a:noAutofit/>
          </a:bodyPr>
          <a:lstStyle>
            <a:lvl1pPr lvl="0" algn="l">
              <a:lnSpc>
                <a:spcPct val="111764"/>
              </a:lnSpc>
              <a:spcBef>
                <a:spcPts val="0"/>
              </a:spcBef>
              <a:spcAft>
                <a:spcPts val="0"/>
              </a:spcAft>
              <a:buClr>
                <a:schemeClr val="lt2"/>
              </a:buClr>
              <a:buSzPts val="3400"/>
              <a:buFont typeface="Arial"/>
              <a:buNone/>
              <a:defRPr sz="3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9"/>
          <p:cNvSpPr txBox="1">
            <a:spLocks noGrp="1"/>
          </p:cNvSpPr>
          <p:nvPr>
            <p:ph type="subTitle" idx="1"/>
          </p:nvPr>
        </p:nvSpPr>
        <p:spPr>
          <a:xfrm>
            <a:off x="7429209" y="2842933"/>
            <a:ext cx="3749040" cy="1097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440"/>
              <a:buFont typeface="Arial"/>
              <a:buNone/>
              <a:defRPr sz="1800">
                <a:solidFill>
                  <a:schemeClr val="lt2"/>
                </a:solidFill>
              </a:defRPr>
            </a:lvl1pPr>
            <a:lvl2pPr lvl="1" algn="ctr">
              <a:lnSpc>
                <a:spcPct val="110000"/>
              </a:lnSpc>
              <a:spcBef>
                <a:spcPts val="0"/>
              </a:spcBef>
              <a:spcAft>
                <a:spcPts val="0"/>
              </a:spcAft>
              <a:buSzPts val="2000"/>
              <a:buNone/>
              <a:defRPr sz="2000"/>
            </a:lvl2pPr>
            <a:lvl3pPr lvl="2" algn="ctr">
              <a:lnSpc>
                <a:spcPct val="122222"/>
              </a:lnSpc>
              <a:spcBef>
                <a:spcPts val="1000"/>
              </a:spcBef>
              <a:spcAft>
                <a:spcPts val="0"/>
              </a:spcAft>
              <a:buSzPts val="1800"/>
              <a:buNone/>
              <a:defRPr sz="1800"/>
            </a:lvl3pPr>
            <a:lvl4pPr lvl="3" algn="ctr">
              <a:lnSpc>
                <a:spcPct val="137500"/>
              </a:lnSpc>
              <a:spcBef>
                <a:spcPts val="1000"/>
              </a:spcBef>
              <a:spcAft>
                <a:spcPts val="0"/>
              </a:spcAft>
              <a:buSzPts val="1600"/>
              <a:buNone/>
              <a:defRPr sz="1600"/>
            </a:lvl4pPr>
            <a:lvl5pPr lvl="4" algn="ctr">
              <a:lnSpc>
                <a:spcPct val="1375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59"/>
          <p:cNvSpPr txBox="1">
            <a:spLocks noGrp="1"/>
          </p:cNvSpPr>
          <p:nvPr>
            <p:ph type="body" idx="2"/>
          </p:nvPr>
        </p:nvSpPr>
        <p:spPr>
          <a:xfrm>
            <a:off x="7429209" y="809929"/>
            <a:ext cx="3566160" cy="457200"/>
          </a:xfrm>
          <a:prstGeom prst="rect">
            <a:avLst/>
          </a:prstGeom>
          <a:noFill/>
          <a:ln>
            <a:noFill/>
          </a:ln>
        </p:spPr>
        <p:txBody>
          <a:bodyPr spcFirstLastPara="1" wrap="square" lIns="91425" tIns="45700" rIns="91425" bIns="45700" anchor="b" anchorCtr="0">
            <a:noAutofit/>
          </a:bodyPr>
          <a:lstStyle>
            <a:lvl1pPr marL="457200" lvl="0" indent="-228600" algn="l">
              <a:lnSpc>
                <a:spcPct val="157142"/>
              </a:lnSpc>
              <a:spcBef>
                <a:spcPts val="0"/>
              </a:spcBef>
              <a:spcAft>
                <a:spcPts val="0"/>
              </a:spcAft>
              <a:buClr>
                <a:schemeClr val="lt2"/>
              </a:buClr>
              <a:buSzPts val="1120"/>
              <a:buFont typeface="Arial"/>
              <a:buNone/>
              <a:defRPr sz="1400">
                <a:solidFill>
                  <a:schemeClr val="lt2"/>
                </a:solidFill>
              </a:defRPr>
            </a:lvl1pPr>
            <a:lvl2pPr marL="914400" lvl="1" indent="-228600" algn="l">
              <a:lnSpc>
                <a:spcPct val="137500"/>
              </a:lnSpc>
              <a:spcBef>
                <a:spcPts val="10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Images">
  <p:cSld name="Title, 2 Images">
    <p:spTree>
      <p:nvGrpSpPr>
        <p:cNvPr id="1" name="Shape 59"/>
        <p:cNvGrpSpPr/>
        <p:nvPr/>
      </p:nvGrpSpPr>
      <p:grpSpPr>
        <a:xfrm>
          <a:off x="0" y="0"/>
          <a:ext cx="0" cy="0"/>
          <a:chOff x="0" y="0"/>
          <a:chExt cx="0" cy="0"/>
        </a:xfrm>
      </p:grpSpPr>
      <p:sp>
        <p:nvSpPr>
          <p:cNvPr id="60" name="Google Shape;60;p68"/>
          <p:cNvSpPr>
            <a:spLocks noGrp="1"/>
          </p:cNvSpPr>
          <p:nvPr>
            <p:ph type="pic" idx="2"/>
          </p:nvPr>
        </p:nvSpPr>
        <p:spPr>
          <a:xfrm>
            <a:off x="938696" y="2514600"/>
            <a:ext cx="6309360" cy="2971800"/>
          </a:xfrm>
          <a:prstGeom prst="rect">
            <a:avLst/>
          </a:prstGeom>
          <a:solidFill>
            <a:schemeClr val="dk1"/>
          </a:solidFill>
          <a:ln>
            <a:noFill/>
          </a:ln>
        </p:spPr>
        <p:txBody>
          <a:bodyPr/>
          <a:lstStyle/>
          <a:p>
            <a:endParaRPr lang="pt-BR"/>
          </a:p>
        </p:txBody>
      </p:sp>
      <p:sp>
        <p:nvSpPr>
          <p:cNvPr id="61" name="Google Shape;61;p68"/>
          <p:cNvSpPr>
            <a:spLocks noGrp="1"/>
          </p:cNvSpPr>
          <p:nvPr>
            <p:ph type="pic" idx="3"/>
          </p:nvPr>
        </p:nvSpPr>
        <p:spPr>
          <a:xfrm>
            <a:off x="7528560" y="0"/>
            <a:ext cx="4663440" cy="5486400"/>
          </a:xfrm>
          <a:prstGeom prst="rect">
            <a:avLst/>
          </a:prstGeom>
          <a:solidFill>
            <a:schemeClr val="dk1"/>
          </a:solidFill>
          <a:ln>
            <a:noFill/>
          </a:ln>
        </p:spPr>
        <p:txBody>
          <a:bodyPr/>
          <a:lstStyle/>
          <a:p>
            <a:endParaRPr lang="pt-BR"/>
          </a:p>
        </p:txBody>
      </p:sp>
      <p:sp>
        <p:nvSpPr>
          <p:cNvPr id="62" name="Google Shape;62;p68"/>
          <p:cNvSpPr txBox="1">
            <a:spLocks noGrp="1"/>
          </p:cNvSpPr>
          <p:nvPr>
            <p:ph type="title"/>
          </p:nvPr>
        </p:nvSpPr>
        <p:spPr>
          <a:xfrm>
            <a:off x="838200" y="1242644"/>
            <a:ext cx="64008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body" idx="1"/>
          </p:nvPr>
        </p:nvSpPr>
        <p:spPr>
          <a:xfrm>
            <a:off x="879299" y="5569392"/>
            <a:ext cx="6309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68"/>
          <p:cNvSpPr txBox="1">
            <a:spLocks noGrp="1"/>
          </p:cNvSpPr>
          <p:nvPr>
            <p:ph type="body" idx="4"/>
          </p:nvPr>
        </p:nvSpPr>
        <p:spPr>
          <a:xfrm>
            <a:off x="7466105" y="5569400"/>
            <a:ext cx="4297680" cy="784225"/>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65"/>
        <p:cNvGrpSpPr/>
        <p:nvPr/>
      </p:nvGrpSpPr>
      <p:grpSpPr>
        <a:xfrm>
          <a:off x="0" y="0"/>
          <a:ext cx="0" cy="0"/>
          <a:chOff x="0" y="0"/>
          <a:chExt cx="0" cy="0"/>
        </a:xfrm>
      </p:grpSpPr>
      <p:sp>
        <p:nvSpPr>
          <p:cNvPr id="66" name="Google Shape;66;p69"/>
          <p:cNvSpPr/>
          <p:nvPr/>
        </p:nvSpPr>
        <p:spPr>
          <a:xfrm>
            <a:off x="0" y="0"/>
            <a:ext cx="12192000" cy="6858000"/>
          </a:xfrm>
          <a:prstGeom prst="rect">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7" name="Google Shape;67;p69"/>
          <p:cNvPicPr preferRelativeResize="0"/>
          <p:nvPr/>
        </p:nvPicPr>
        <p:blipFill rotWithShape="1">
          <a:blip r:embed="rId2">
            <a:alphaModFix amt="20000"/>
          </a:blip>
          <a:srcRect/>
          <a:stretch/>
        </p:blipFill>
        <p:spPr>
          <a:xfrm>
            <a:off x="1" y="-1"/>
            <a:ext cx="5465851" cy="6858001"/>
          </a:xfrm>
          <a:prstGeom prst="rect">
            <a:avLst/>
          </a:prstGeom>
          <a:noFill/>
          <a:ln>
            <a:noFill/>
          </a:ln>
        </p:spPr>
      </p:pic>
      <p:sp>
        <p:nvSpPr>
          <p:cNvPr id="68" name="Google Shape;68;p69"/>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lvl1pPr lvl="0" algn="l">
              <a:lnSpc>
                <a:spcPct val="105263"/>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9" name="Google Shape;69;p69"/>
          <p:cNvGrpSpPr/>
          <p:nvPr/>
        </p:nvGrpSpPr>
        <p:grpSpPr>
          <a:xfrm>
            <a:off x="3569922" y="2861858"/>
            <a:ext cx="8620583" cy="1083307"/>
            <a:chOff x="3569918" y="2861850"/>
            <a:chExt cx="8620582" cy="1083307"/>
          </a:xfrm>
        </p:grpSpPr>
        <p:grpSp>
          <p:nvGrpSpPr>
            <p:cNvPr id="70" name="Google Shape;70;p69"/>
            <p:cNvGrpSpPr/>
            <p:nvPr/>
          </p:nvGrpSpPr>
          <p:grpSpPr>
            <a:xfrm>
              <a:off x="3569918" y="2861850"/>
              <a:ext cx="8620582" cy="1083307"/>
              <a:chOff x="3569918" y="2861850"/>
              <a:chExt cx="8620582" cy="1083307"/>
            </a:xfrm>
          </p:grpSpPr>
          <p:sp>
            <p:nvSpPr>
              <p:cNvPr id="71" name="Google Shape;71;p69"/>
              <p:cNvSpPr/>
              <p:nvPr/>
            </p:nvSpPr>
            <p:spPr>
              <a:xfrm>
                <a:off x="5743184" y="2861850"/>
                <a:ext cx="6447316" cy="1083307"/>
              </a:xfrm>
              <a:prstGeom prst="rect">
                <a:avLst/>
              </a:prstGeom>
              <a:solidFill>
                <a:srgbClr val="DCE0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69"/>
              <p:cNvSpPr/>
              <p:nvPr/>
            </p:nvSpPr>
            <p:spPr>
              <a:xfrm>
                <a:off x="3569918" y="2861850"/>
                <a:ext cx="2171766" cy="108330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73" name="Google Shape;73;p69"/>
            <p:cNvSpPr txBox="1"/>
            <p:nvPr/>
          </p:nvSpPr>
          <p:spPr>
            <a:xfrm>
              <a:off x="594071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74" name="Google Shape;74;p69"/>
            <p:cNvSpPr txBox="1"/>
            <p:nvPr/>
          </p:nvSpPr>
          <p:spPr>
            <a:xfrm>
              <a:off x="6858314"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sp>
          <p:nvSpPr>
            <p:cNvPr id="75" name="Google Shape;75;p69"/>
            <p:cNvSpPr txBox="1"/>
            <p:nvPr/>
          </p:nvSpPr>
          <p:spPr>
            <a:xfrm>
              <a:off x="812025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pic>
          <p:nvPicPr>
            <p:cNvPr id="76" name="Google Shape;76;p69"/>
            <p:cNvPicPr preferRelativeResize="0"/>
            <p:nvPr/>
          </p:nvPicPr>
          <p:blipFill rotWithShape="1">
            <a:blip r:embed="rId3">
              <a:alphaModFix/>
            </a:blip>
            <a:srcRect/>
            <a:stretch/>
          </p:blipFill>
          <p:spPr>
            <a:xfrm>
              <a:off x="6061356" y="3162320"/>
              <a:ext cx="429471" cy="572629"/>
            </a:xfrm>
            <a:prstGeom prst="rect">
              <a:avLst/>
            </a:prstGeom>
            <a:noFill/>
            <a:ln>
              <a:noFill/>
            </a:ln>
          </p:spPr>
        </p:pic>
        <p:pic>
          <p:nvPicPr>
            <p:cNvPr id="77" name="Google Shape;77;p69"/>
            <p:cNvPicPr preferRelativeResize="0"/>
            <p:nvPr/>
          </p:nvPicPr>
          <p:blipFill rotWithShape="1">
            <a:blip r:embed="rId4">
              <a:alphaModFix/>
            </a:blip>
            <a:srcRect/>
            <a:stretch/>
          </p:blipFill>
          <p:spPr>
            <a:xfrm>
              <a:off x="9937071" y="3068988"/>
              <a:ext cx="331248" cy="669858"/>
            </a:xfrm>
            <a:prstGeom prst="rect">
              <a:avLst/>
            </a:prstGeom>
            <a:noFill/>
            <a:ln>
              <a:noFill/>
            </a:ln>
          </p:spPr>
        </p:pic>
        <p:pic>
          <p:nvPicPr>
            <p:cNvPr id="78" name="Google Shape;78;p69"/>
            <p:cNvPicPr preferRelativeResize="0"/>
            <p:nvPr/>
          </p:nvPicPr>
          <p:blipFill rotWithShape="1">
            <a:blip r:embed="rId5">
              <a:alphaModFix/>
            </a:blip>
            <a:srcRect/>
            <a:stretch/>
          </p:blipFill>
          <p:spPr>
            <a:xfrm>
              <a:off x="8220919" y="3126743"/>
              <a:ext cx="1505116" cy="617004"/>
            </a:xfrm>
            <a:prstGeom prst="rect">
              <a:avLst/>
            </a:prstGeom>
            <a:noFill/>
            <a:ln>
              <a:noFill/>
            </a:ln>
          </p:spPr>
        </p:pic>
        <p:pic>
          <p:nvPicPr>
            <p:cNvPr id="79" name="Google Shape;79;p69"/>
            <p:cNvPicPr preferRelativeResize="0"/>
            <p:nvPr/>
          </p:nvPicPr>
          <p:blipFill rotWithShape="1">
            <a:blip r:embed="rId6">
              <a:alphaModFix/>
            </a:blip>
            <a:srcRect/>
            <a:stretch/>
          </p:blipFill>
          <p:spPr>
            <a:xfrm>
              <a:off x="10453891" y="3149193"/>
              <a:ext cx="1403047" cy="449908"/>
            </a:xfrm>
            <a:prstGeom prst="rect">
              <a:avLst/>
            </a:prstGeom>
            <a:noFill/>
            <a:ln>
              <a:noFill/>
            </a:ln>
          </p:spPr>
        </p:pic>
        <p:cxnSp>
          <p:nvCxnSpPr>
            <p:cNvPr id="80" name="Google Shape;80;p69"/>
            <p:cNvCxnSpPr/>
            <p:nvPr/>
          </p:nvCxnSpPr>
          <p:spPr>
            <a:xfrm>
              <a:off x="6746826" y="2980462"/>
              <a:ext cx="0" cy="838462"/>
            </a:xfrm>
            <a:prstGeom prst="straightConnector1">
              <a:avLst/>
            </a:prstGeom>
            <a:noFill/>
            <a:ln w="9525" cap="flat" cmpd="sng">
              <a:solidFill>
                <a:schemeClr val="dk1"/>
              </a:solidFill>
              <a:prstDash val="solid"/>
              <a:miter lim="800000"/>
              <a:headEnd type="none" w="sm" len="sm"/>
              <a:tailEnd type="none" w="sm" len="sm"/>
            </a:ln>
          </p:spPr>
        </p:cxnSp>
        <p:cxnSp>
          <p:nvCxnSpPr>
            <p:cNvPr id="81" name="Google Shape;81;p69"/>
            <p:cNvCxnSpPr/>
            <p:nvPr/>
          </p:nvCxnSpPr>
          <p:spPr>
            <a:xfrm>
              <a:off x="7987358" y="2980462"/>
              <a:ext cx="0" cy="838462"/>
            </a:xfrm>
            <a:prstGeom prst="straightConnector1">
              <a:avLst/>
            </a:prstGeom>
            <a:noFill/>
            <a:ln w="9525" cap="flat" cmpd="sng">
              <a:solidFill>
                <a:schemeClr val="dk1"/>
              </a:solidFill>
              <a:prstDash val="solid"/>
              <a:miter lim="800000"/>
              <a:headEnd type="none" w="sm" len="sm"/>
              <a:tailEnd type="none" w="sm" len="sm"/>
            </a:ln>
          </p:spPr>
        </p:cxnSp>
        <p:pic>
          <p:nvPicPr>
            <p:cNvPr id="82" name="Google Shape;82;p69"/>
            <p:cNvPicPr preferRelativeResize="0"/>
            <p:nvPr/>
          </p:nvPicPr>
          <p:blipFill rotWithShape="1">
            <a:blip r:embed="rId7">
              <a:alphaModFix/>
            </a:blip>
            <a:srcRect/>
            <a:stretch/>
          </p:blipFill>
          <p:spPr>
            <a:xfrm>
              <a:off x="3729955" y="3224033"/>
              <a:ext cx="1845977" cy="358940"/>
            </a:xfrm>
            <a:prstGeom prst="rect">
              <a:avLst/>
            </a:prstGeom>
            <a:noFill/>
            <a:ln>
              <a:noFill/>
            </a:ln>
          </p:spPr>
        </p:pic>
      </p:grpSp>
      <p:pic>
        <p:nvPicPr>
          <p:cNvPr id="83" name="Google Shape;83;p69"/>
          <p:cNvPicPr preferRelativeResize="0"/>
          <p:nvPr/>
        </p:nvPicPr>
        <p:blipFill rotWithShape="1">
          <a:blip r:embed="rId8">
            <a:alphaModFix/>
          </a:blip>
          <a:srcRect/>
          <a:stretch/>
        </p:blipFill>
        <p:spPr>
          <a:xfrm>
            <a:off x="6885564" y="2993271"/>
            <a:ext cx="910741" cy="9107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ed List, Image Grid">
  <p:cSld name="Numbered List, Image Grid">
    <p:spTree>
      <p:nvGrpSpPr>
        <p:cNvPr id="1" name="Shape 84"/>
        <p:cNvGrpSpPr/>
        <p:nvPr/>
      </p:nvGrpSpPr>
      <p:grpSpPr>
        <a:xfrm>
          <a:off x="0" y="0"/>
          <a:ext cx="0" cy="0"/>
          <a:chOff x="0" y="0"/>
          <a:chExt cx="0" cy="0"/>
        </a:xfrm>
      </p:grpSpPr>
      <p:sp>
        <p:nvSpPr>
          <p:cNvPr id="85" name="Google Shape;85;p70"/>
          <p:cNvSpPr txBox="1">
            <a:spLocks noGrp="1"/>
          </p:cNvSpPr>
          <p:nvPr>
            <p:ph type="body" idx="1"/>
          </p:nvPr>
        </p:nvSpPr>
        <p:spPr>
          <a:xfrm>
            <a:off x="838200" y="2822080"/>
            <a:ext cx="5120640" cy="3200400"/>
          </a:xfrm>
          <a:prstGeom prst="rect">
            <a:avLst/>
          </a:prstGeom>
          <a:noFill/>
          <a:ln>
            <a:noFill/>
          </a:ln>
        </p:spPr>
        <p:txBody>
          <a:bodyPr spcFirstLastPara="1" wrap="square" lIns="91425" tIns="45700" rIns="91425" bIns="45700" anchor="t" anchorCtr="0">
            <a:noAutofit/>
          </a:bodyPr>
          <a:lstStyle>
            <a:lvl1pPr marL="457200" lvl="0" indent="-400050" algn="l">
              <a:lnSpc>
                <a:spcPct val="122222"/>
              </a:lnSpc>
              <a:spcBef>
                <a:spcPts val="0"/>
              </a:spcBef>
              <a:spcAft>
                <a:spcPts val="0"/>
              </a:spcAft>
              <a:buClr>
                <a:schemeClr val="dk2"/>
              </a:buClr>
              <a:buSzPts val="2700"/>
              <a:buFont typeface="Arial"/>
              <a:buAutoNum type="arabicPeriod"/>
              <a:defRPr/>
            </a:lvl1pPr>
            <a:lvl2pPr marL="914400" lvl="1" indent="-228600" algn="l">
              <a:lnSpc>
                <a:spcPct val="137500"/>
              </a:lnSpc>
              <a:spcBef>
                <a:spcPts val="18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70"/>
          <p:cNvSpPr txBox="1">
            <a:spLocks noGrp="1"/>
          </p:cNvSpPr>
          <p:nvPr>
            <p:ph type="title"/>
          </p:nvPr>
        </p:nvSpPr>
        <p:spPr>
          <a:xfrm>
            <a:off x="838200" y="1242644"/>
            <a:ext cx="5120640" cy="128016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0"/>
          <p:cNvSpPr>
            <a:spLocks noGrp="1"/>
          </p:cNvSpPr>
          <p:nvPr>
            <p:ph type="pic" idx="2"/>
          </p:nvPr>
        </p:nvSpPr>
        <p:spPr>
          <a:xfrm>
            <a:off x="6568441" y="828040"/>
            <a:ext cx="2514600" cy="2514600"/>
          </a:xfrm>
          <a:prstGeom prst="rect">
            <a:avLst/>
          </a:prstGeom>
          <a:solidFill>
            <a:schemeClr val="accent1">
              <a:alpha val="49411"/>
            </a:schemeClr>
          </a:solidFill>
          <a:ln>
            <a:noFill/>
          </a:ln>
        </p:spPr>
        <p:txBody>
          <a:bodyPr/>
          <a:lstStyle/>
          <a:p>
            <a:endParaRPr lang="pt-BR"/>
          </a:p>
        </p:txBody>
      </p:sp>
      <p:sp>
        <p:nvSpPr>
          <p:cNvPr id="88" name="Google Shape;88;p70"/>
          <p:cNvSpPr>
            <a:spLocks noGrp="1"/>
          </p:cNvSpPr>
          <p:nvPr>
            <p:ph type="pic" idx="3"/>
          </p:nvPr>
        </p:nvSpPr>
        <p:spPr>
          <a:xfrm>
            <a:off x="6568441" y="3515360"/>
            <a:ext cx="2514600" cy="2514600"/>
          </a:xfrm>
          <a:prstGeom prst="rect">
            <a:avLst/>
          </a:prstGeom>
          <a:solidFill>
            <a:schemeClr val="accent3">
              <a:alpha val="49411"/>
            </a:schemeClr>
          </a:solidFill>
          <a:ln>
            <a:noFill/>
          </a:ln>
        </p:spPr>
        <p:txBody>
          <a:bodyPr/>
          <a:lstStyle/>
          <a:p>
            <a:endParaRPr lang="pt-BR"/>
          </a:p>
        </p:txBody>
      </p:sp>
      <p:sp>
        <p:nvSpPr>
          <p:cNvPr id="89" name="Google Shape;89;p70"/>
          <p:cNvSpPr>
            <a:spLocks noGrp="1"/>
          </p:cNvSpPr>
          <p:nvPr>
            <p:ph type="pic" idx="4"/>
          </p:nvPr>
        </p:nvSpPr>
        <p:spPr>
          <a:xfrm>
            <a:off x="9235441" y="3515360"/>
            <a:ext cx="2514600" cy="2514600"/>
          </a:xfrm>
          <a:prstGeom prst="rect">
            <a:avLst/>
          </a:prstGeom>
          <a:solidFill>
            <a:schemeClr val="accent2">
              <a:alpha val="49411"/>
            </a:schemeClr>
          </a:solidFill>
          <a:ln>
            <a:noFill/>
          </a:ln>
        </p:spPr>
        <p:txBody>
          <a:bodyPr/>
          <a:lstStyle/>
          <a:p>
            <a:endParaRPr lang="pt-BR"/>
          </a:p>
        </p:txBody>
      </p:sp>
      <p:sp>
        <p:nvSpPr>
          <p:cNvPr id="90" name="Google Shape;90;p70"/>
          <p:cNvSpPr>
            <a:spLocks noGrp="1"/>
          </p:cNvSpPr>
          <p:nvPr>
            <p:ph type="pic" idx="5"/>
          </p:nvPr>
        </p:nvSpPr>
        <p:spPr>
          <a:xfrm>
            <a:off x="9235441" y="828040"/>
            <a:ext cx="2514600" cy="2514600"/>
          </a:xfrm>
          <a:prstGeom prst="rect">
            <a:avLst/>
          </a:prstGeom>
          <a:solidFill>
            <a:schemeClr val="accent3">
              <a:alpha val="49411"/>
            </a:schemeClr>
          </a:solidFill>
          <a:ln>
            <a:noFill/>
          </a:ln>
        </p:spPr>
        <p:txBody>
          <a:bodyPr/>
          <a:lstStyle/>
          <a:p>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71"/>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3 Images">
  <p:cSld name="Title, 3 Images">
    <p:spTree>
      <p:nvGrpSpPr>
        <p:cNvPr id="1" name="Shape 93"/>
        <p:cNvGrpSpPr/>
        <p:nvPr/>
      </p:nvGrpSpPr>
      <p:grpSpPr>
        <a:xfrm>
          <a:off x="0" y="0"/>
          <a:ext cx="0" cy="0"/>
          <a:chOff x="0" y="0"/>
          <a:chExt cx="0" cy="0"/>
        </a:xfrm>
      </p:grpSpPr>
      <p:sp>
        <p:nvSpPr>
          <p:cNvPr id="94" name="Google Shape;94;p72"/>
          <p:cNvSpPr>
            <a:spLocks noGrp="1"/>
          </p:cNvSpPr>
          <p:nvPr>
            <p:ph type="pic" idx="2"/>
          </p:nvPr>
        </p:nvSpPr>
        <p:spPr>
          <a:xfrm>
            <a:off x="938696" y="2514600"/>
            <a:ext cx="3200400" cy="2971800"/>
          </a:xfrm>
          <a:prstGeom prst="rect">
            <a:avLst/>
          </a:prstGeom>
          <a:solidFill>
            <a:schemeClr val="dk1"/>
          </a:solidFill>
          <a:ln>
            <a:noFill/>
          </a:ln>
        </p:spPr>
        <p:txBody>
          <a:bodyPr/>
          <a:lstStyle/>
          <a:p>
            <a:endParaRPr lang="pt-BR"/>
          </a:p>
        </p:txBody>
      </p:sp>
      <p:sp>
        <p:nvSpPr>
          <p:cNvPr id="95" name="Google Shape;95;p72"/>
          <p:cNvSpPr>
            <a:spLocks noGrp="1"/>
          </p:cNvSpPr>
          <p:nvPr>
            <p:ph type="pic" idx="3"/>
          </p:nvPr>
        </p:nvSpPr>
        <p:spPr>
          <a:xfrm>
            <a:off x="8442960" y="2514600"/>
            <a:ext cx="3749040" cy="2971800"/>
          </a:xfrm>
          <a:prstGeom prst="rect">
            <a:avLst/>
          </a:prstGeom>
          <a:solidFill>
            <a:schemeClr val="dk1"/>
          </a:solidFill>
          <a:ln>
            <a:noFill/>
          </a:ln>
        </p:spPr>
        <p:txBody>
          <a:bodyPr/>
          <a:lstStyle/>
          <a:p>
            <a:endParaRPr lang="pt-BR"/>
          </a:p>
        </p:txBody>
      </p:sp>
      <p:sp>
        <p:nvSpPr>
          <p:cNvPr id="96" name="Google Shape;96;p72"/>
          <p:cNvSpPr>
            <a:spLocks noGrp="1"/>
          </p:cNvSpPr>
          <p:nvPr>
            <p:ph type="pic" idx="4"/>
          </p:nvPr>
        </p:nvSpPr>
        <p:spPr>
          <a:xfrm>
            <a:off x="4291071" y="2514600"/>
            <a:ext cx="4023360" cy="2971800"/>
          </a:xfrm>
          <a:prstGeom prst="rect">
            <a:avLst/>
          </a:prstGeom>
          <a:solidFill>
            <a:schemeClr val="dk1"/>
          </a:solidFill>
          <a:ln>
            <a:noFill/>
          </a:ln>
        </p:spPr>
        <p:txBody>
          <a:bodyPr/>
          <a:lstStyle/>
          <a:p>
            <a:endParaRPr lang="pt-BR"/>
          </a:p>
        </p:txBody>
      </p:sp>
      <p:sp>
        <p:nvSpPr>
          <p:cNvPr id="97" name="Google Shape;97;p72"/>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2"/>
          <p:cNvSpPr txBox="1">
            <a:spLocks noGrp="1"/>
          </p:cNvSpPr>
          <p:nvPr>
            <p:ph type="body" idx="1"/>
          </p:nvPr>
        </p:nvSpPr>
        <p:spPr>
          <a:xfrm>
            <a:off x="879299" y="5569392"/>
            <a:ext cx="32004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2"/>
          <p:cNvSpPr txBox="1">
            <a:spLocks noGrp="1"/>
          </p:cNvSpPr>
          <p:nvPr>
            <p:ph type="body" idx="5"/>
          </p:nvPr>
        </p:nvSpPr>
        <p:spPr>
          <a:xfrm>
            <a:off x="8380505" y="5569392"/>
            <a:ext cx="36576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72"/>
          <p:cNvSpPr txBox="1">
            <a:spLocks noGrp="1"/>
          </p:cNvSpPr>
          <p:nvPr>
            <p:ph type="body" idx="6"/>
          </p:nvPr>
        </p:nvSpPr>
        <p:spPr>
          <a:xfrm>
            <a:off x="4231420" y="5569392"/>
            <a:ext cx="4023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aragraph, Content">
  <p:cSld name="Title, Paragraph, Content">
    <p:spTree>
      <p:nvGrpSpPr>
        <p:cNvPr id="1" name="Shape 102"/>
        <p:cNvGrpSpPr/>
        <p:nvPr/>
      </p:nvGrpSpPr>
      <p:grpSpPr>
        <a:xfrm>
          <a:off x="0" y="0"/>
          <a:ext cx="0" cy="0"/>
          <a:chOff x="0" y="0"/>
          <a:chExt cx="0" cy="0"/>
        </a:xfrm>
      </p:grpSpPr>
      <p:sp>
        <p:nvSpPr>
          <p:cNvPr id="103" name="Google Shape;103;p7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4"/>
          <p:cNvSpPr txBox="1">
            <a:spLocks noGrp="1"/>
          </p:cNvSpPr>
          <p:nvPr>
            <p:ph type="body" idx="2"/>
          </p:nvPr>
        </p:nvSpPr>
        <p:spPr>
          <a:xfrm>
            <a:off x="838200" y="2362200"/>
            <a:ext cx="1033272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Statement Gray">
  <p:cSld name="Big Statement Gray">
    <p:spTree>
      <p:nvGrpSpPr>
        <p:cNvPr id="1" name="Shape 106"/>
        <p:cNvGrpSpPr/>
        <p:nvPr/>
      </p:nvGrpSpPr>
      <p:grpSpPr>
        <a:xfrm>
          <a:off x="0" y="0"/>
          <a:ext cx="0" cy="0"/>
          <a:chOff x="0" y="0"/>
          <a:chExt cx="0" cy="0"/>
        </a:xfrm>
      </p:grpSpPr>
      <p:sp>
        <p:nvSpPr>
          <p:cNvPr id="107" name="Google Shape;107;p75"/>
          <p:cNvSpPr/>
          <p:nvPr/>
        </p:nvSpPr>
        <p:spPr>
          <a:xfrm>
            <a:off x="0" y="0"/>
            <a:ext cx="12192000" cy="6858000"/>
          </a:xfrm>
          <a:prstGeom prst="rect">
            <a:avLst/>
          </a:prstGeom>
          <a:solidFill>
            <a:schemeClr val="accent3"/>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8" name="Google Shape;108;p75"/>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09" name="Google Shape;109;p75"/>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0" name="Google Shape;110;p75"/>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ig Statement Blue">
  <p:cSld name="Big Statement Blue">
    <p:spTree>
      <p:nvGrpSpPr>
        <p:cNvPr id="1" name="Shape 111"/>
        <p:cNvGrpSpPr/>
        <p:nvPr/>
      </p:nvGrpSpPr>
      <p:grpSpPr>
        <a:xfrm>
          <a:off x="0" y="0"/>
          <a:ext cx="0" cy="0"/>
          <a:chOff x="0" y="0"/>
          <a:chExt cx="0" cy="0"/>
        </a:xfrm>
      </p:grpSpPr>
      <p:sp>
        <p:nvSpPr>
          <p:cNvPr id="112" name="Google Shape;112;p7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3" name="Google Shape;113;p76"/>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14" name="Google Shape;114;p76"/>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5" name="Google Shape;115;p76"/>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spTree>
      <p:nvGrpSpPr>
        <p:cNvPr id="1" name="Shape 116"/>
        <p:cNvGrpSpPr/>
        <p:nvPr/>
      </p:nvGrpSpPr>
      <p:grpSpPr>
        <a:xfrm>
          <a:off x="0" y="0"/>
          <a:ext cx="0" cy="0"/>
          <a:chOff x="0" y="0"/>
          <a:chExt cx="0" cy="0"/>
        </a:xfrm>
      </p:grpSpPr>
      <p:sp>
        <p:nvSpPr>
          <p:cNvPr id="117" name="Google Shape;117;p7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 name="Google Shape;118;p7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19" name="Google Shape;119;p7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0" name="Google Shape;120;p7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1" name="Google Shape;121;p7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6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body" idx="1"/>
          </p:nvPr>
        </p:nvSpPr>
        <p:spPr>
          <a:xfrm>
            <a:off x="838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0"/>
          <p:cNvSpPr txBox="1">
            <a:spLocks noGrp="1"/>
          </p:cNvSpPr>
          <p:nvPr>
            <p:ph type="body" idx="2"/>
          </p:nvPr>
        </p:nvSpPr>
        <p:spPr>
          <a:xfrm>
            <a:off x="6172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Green">
  <p:cSld name="Section Header Green">
    <p:spTree>
      <p:nvGrpSpPr>
        <p:cNvPr id="1" name="Shape 123"/>
        <p:cNvGrpSpPr/>
        <p:nvPr/>
      </p:nvGrpSpPr>
      <p:grpSpPr>
        <a:xfrm>
          <a:off x="0" y="0"/>
          <a:ext cx="0" cy="0"/>
          <a:chOff x="0" y="0"/>
          <a:chExt cx="0" cy="0"/>
        </a:xfrm>
      </p:grpSpPr>
      <p:sp>
        <p:nvSpPr>
          <p:cNvPr id="124" name="Google Shape;124;p78"/>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5" name="Google Shape;125;p78"/>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26" name="Google Shape;126;p78"/>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7" name="Google Shape;127;p78"/>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8" name="Google Shape;128;p78"/>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8"/>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Mint">
  <p:cSld name="Section Header Mint">
    <p:spTree>
      <p:nvGrpSpPr>
        <p:cNvPr id="1" name="Shape 130"/>
        <p:cNvGrpSpPr/>
        <p:nvPr/>
      </p:nvGrpSpPr>
      <p:grpSpPr>
        <a:xfrm>
          <a:off x="0" y="0"/>
          <a:ext cx="0" cy="0"/>
          <a:chOff x="0" y="0"/>
          <a:chExt cx="0" cy="0"/>
        </a:xfrm>
      </p:grpSpPr>
      <p:sp>
        <p:nvSpPr>
          <p:cNvPr id="131" name="Google Shape;131;p7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2" name="Google Shape;132;p79"/>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33" name="Google Shape;133;p79"/>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34" name="Google Shape;134;p79"/>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35" name="Google Shape;135;p7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7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ig Title/Section Gray">
  <p:cSld name="Big Title/Section Gray">
    <p:spTree>
      <p:nvGrpSpPr>
        <p:cNvPr id="1" name="Shape 137"/>
        <p:cNvGrpSpPr/>
        <p:nvPr/>
      </p:nvGrpSpPr>
      <p:grpSpPr>
        <a:xfrm>
          <a:off x="0" y="0"/>
          <a:ext cx="0" cy="0"/>
          <a:chOff x="0" y="0"/>
          <a:chExt cx="0" cy="0"/>
        </a:xfrm>
      </p:grpSpPr>
      <p:sp>
        <p:nvSpPr>
          <p:cNvPr id="138" name="Google Shape;138;p80"/>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p80"/>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0"/>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1" name="Google Shape;141;p80"/>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2" name="Google Shape;142;p80"/>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Title/Section Gold">
  <p:cSld name="Big Title/Section Gold">
    <p:spTree>
      <p:nvGrpSpPr>
        <p:cNvPr id="1" name="Shape 143"/>
        <p:cNvGrpSpPr/>
        <p:nvPr/>
      </p:nvGrpSpPr>
      <p:grpSpPr>
        <a:xfrm>
          <a:off x="0" y="0"/>
          <a:ext cx="0" cy="0"/>
          <a:chOff x="0" y="0"/>
          <a:chExt cx="0" cy="0"/>
        </a:xfrm>
      </p:grpSpPr>
      <p:sp>
        <p:nvSpPr>
          <p:cNvPr id="144" name="Google Shape;144;p8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81"/>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1"/>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7" name="Google Shape;147;p81"/>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8" name="Google Shape;148;p81"/>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ig Title/Section Blue">
  <p:cSld name="Big Title/Section Blue">
    <p:spTree>
      <p:nvGrpSpPr>
        <p:cNvPr id="1" name="Shape 149"/>
        <p:cNvGrpSpPr/>
        <p:nvPr/>
      </p:nvGrpSpPr>
      <p:grpSpPr>
        <a:xfrm>
          <a:off x="0" y="0"/>
          <a:ext cx="0" cy="0"/>
          <a:chOff x="0" y="0"/>
          <a:chExt cx="0" cy="0"/>
        </a:xfrm>
      </p:grpSpPr>
      <p:sp>
        <p:nvSpPr>
          <p:cNvPr id="150" name="Google Shape;150;p82"/>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 name="Google Shape;151;p82"/>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2"/>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3" name="Google Shape;153;p82"/>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54" name="Google Shape;154;p82"/>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ig Title/Section Green">
  <p:cSld name="Big Title/Section Green">
    <p:spTree>
      <p:nvGrpSpPr>
        <p:cNvPr id="1" name="Shape 155"/>
        <p:cNvGrpSpPr/>
        <p:nvPr/>
      </p:nvGrpSpPr>
      <p:grpSpPr>
        <a:xfrm>
          <a:off x="0" y="0"/>
          <a:ext cx="0" cy="0"/>
          <a:chOff x="0" y="0"/>
          <a:chExt cx="0" cy="0"/>
        </a:xfrm>
      </p:grpSpPr>
      <p:sp>
        <p:nvSpPr>
          <p:cNvPr id="156" name="Google Shape;156;p83"/>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 name="Google Shape;157;p83"/>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3"/>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9" name="Google Shape;159;p83"/>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0" name="Google Shape;160;p83"/>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ig Title/Section Mint">
  <p:cSld name="Big Title/Section Mint">
    <p:spTree>
      <p:nvGrpSpPr>
        <p:cNvPr id="1" name="Shape 161"/>
        <p:cNvGrpSpPr/>
        <p:nvPr/>
      </p:nvGrpSpPr>
      <p:grpSpPr>
        <a:xfrm>
          <a:off x="0" y="0"/>
          <a:ext cx="0" cy="0"/>
          <a:chOff x="0" y="0"/>
          <a:chExt cx="0" cy="0"/>
        </a:xfrm>
      </p:grpSpPr>
      <p:sp>
        <p:nvSpPr>
          <p:cNvPr id="162" name="Google Shape;162;p84"/>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 name="Google Shape;163;p84"/>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84"/>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65" name="Google Shape;165;p84"/>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6" name="Google Shape;166;p84"/>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ig Title/Section Orange">
  <p:cSld name="Big Title/Section Orange">
    <p:spTree>
      <p:nvGrpSpPr>
        <p:cNvPr id="1" name="Shape 167"/>
        <p:cNvGrpSpPr/>
        <p:nvPr/>
      </p:nvGrpSpPr>
      <p:grpSpPr>
        <a:xfrm>
          <a:off x="0" y="0"/>
          <a:ext cx="0" cy="0"/>
          <a:chOff x="0" y="0"/>
          <a:chExt cx="0" cy="0"/>
        </a:xfrm>
      </p:grpSpPr>
      <p:sp>
        <p:nvSpPr>
          <p:cNvPr id="168" name="Google Shape;168;p85"/>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p85"/>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5"/>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71" name="Google Shape;171;p85"/>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72" name="Google Shape;172;p85"/>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Title/Section Image">
  <p:cSld name="Big Title/Section Image">
    <p:spTree>
      <p:nvGrpSpPr>
        <p:cNvPr id="1" name="Shape 173"/>
        <p:cNvGrpSpPr/>
        <p:nvPr/>
      </p:nvGrpSpPr>
      <p:grpSpPr>
        <a:xfrm>
          <a:off x="0" y="0"/>
          <a:ext cx="0" cy="0"/>
          <a:chOff x="0" y="0"/>
          <a:chExt cx="0" cy="0"/>
        </a:xfrm>
      </p:grpSpPr>
      <p:sp>
        <p:nvSpPr>
          <p:cNvPr id="174" name="Google Shape;174;p86"/>
          <p:cNvSpPr>
            <a:spLocks noGrp="1"/>
          </p:cNvSpPr>
          <p:nvPr>
            <p:ph type="pic" idx="2"/>
          </p:nvPr>
        </p:nvSpPr>
        <p:spPr>
          <a:xfrm>
            <a:off x="0" y="0"/>
            <a:ext cx="12192000" cy="6858000"/>
          </a:xfrm>
          <a:prstGeom prst="rect">
            <a:avLst/>
          </a:prstGeom>
          <a:solidFill>
            <a:schemeClr val="dk1"/>
          </a:solidFill>
          <a:ln>
            <a:noFill/>
          </a:ln>
        </p:spPr>
        <p:txBody>
          <a:bodyPr/>
          <a:lstStyle/>
          <a:p>
            <a:endParaRPr lang="pt-BR"/>
          </a:p>
        </p:txBody>
      </p:sp>
      <p:sp>
        <p:nvSpPr>
          <p:cNvPr id="175" name="Google Shape;175;p86"/>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86"/>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cxnSp>
        <p:nvCxnSpPr>
          <p:cNvPr id="177" name="Google Shape;177;p86"/>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78"/>
        <p:cNvGrpSpPr/>
        <p:nvPr/>
      </p:nvGrpSpPr>
      <p:grpSpPr>
        <a:xfrm>
          <a:off x="0" y="0"/>
          <a:ext cx="0" cy="0"/>
          <a:chOff x="0" y="0"/>
          <a:chExt cx="0" cy="0"/>
        </a:xfrm>
      </p:grpSpPr>
      <p:sp>
        <p:nvSpPr>
          <p:cNvPr id="179" name="Google Shape;179;p87"/>
          <p:cNvSpPr>
            <a:spLocks noGrp="1"/>
          </p:cNvSpPr>
          <p:nvPr>
            <p:ph type="pic" idx="2"/>
          </p:nvPr>
        </p:nvSpPr>
        <p:spPr>
          <a:xfrm>
            <a:off x="0" y="0"/>
            <a:ext cx="12192000" cy="6858000"/>
          </a:xfrm>
          <a:prstGeom prst="rect">
            <a:avLst/>
          </a:prstGeom>
          <a:solidFill>
            <a:schemeClr val="dk1"/>
          </a:solidFill>
          <a:ln>
            <a:noFill/>
          </a:ln>
        </p:spPr>
        <p:txBody>
          <a:bodyPr/>
          <a:lstStyle/>
          <a:p>
            <a:endParaRPr lang="pt-BR"/>
          </a:p>
        </p:txBody>
      </p:sp>
      <p:sp>
        <p:nvSpPr>
          <p:cNvPr id="180" name="Google Shape;180;p87"/>
          <p:cNvSpPr txBox="1">
            <a:spLocks noGrp="1"/>
          </p:cNvSpPr>
          <p:nvPr>
            <p:ph type="body" idx="1"/>
          </p:nvPr>
        </p:nvSpPr>
        <p:spPr>
          <a:xfrm>
            <a:off x="344329" y="5558485"/>
            <a:ext cx="4572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lt1"/>
              </a:buClr>
              <a:buSzPts val="1120"/>
              <a:buFont typeface="Arial"/>
              <a:buNone/>
              <a:defRPr sz="1400">
                <a:solidFill>
                  <a:schemeClr val="lt1"/>
                </a:solidFill>
              </a:defRPr>
            </a:lvl1pPr>
            <a:lvl2pPr marL="914400" lvl="1" indent="-228600" algn="l">
              <a:lnSpc>
                <a:spcPct val="137500"/>
              </a:lnSpc>
              <a:spcBef>
                <a:spcPts val="0"/>
              </a:spcBef>
              <a:spcAft>
                <a:spcPts val="0"/>
              </a:spcAft>
              <a:buSzPts val="1600"/>
              <a:buNone/>
              <a:defRPr>
                <a:solidFill>
                  <a:schemeClr val="lt1"/>
                </a:solidFill>
              </a:defRPr>
            </a:lvl2pPr>
            <a:lvl3pPr marL="1371600" lvl="2" indent="-228600" algn="l">
              <a:lnSpc>
                <a:spcPct val="157142"/>
              </a:lnSpc>
              <a:spcBef>
                <a:spcPts val="1000"/>
              </a:spcBef>
              <a:spcAft>
                <a:spcPts val="0"/>
              </a:spcAft>
              <a:buSzPts val="1400"/>
              <a:buNone/>
              <a:defRPr>
                <a:solidFill>
                  <a:schemeClr val="lt1"/>
                </a:solidFill>
              </a:defRPr>
            </a:lvl3pPr>
            <a:lvl4pPr marL="1828800" lvl="3" indent="-228600" algn="l">
              <a:lnSpc>
                <a:spcPct val="183333"/>
              </a:lnSpc>
              <a:spcBef>
                <a:spcPts val="1000"/>
              </a:spcBef>
              <a:spcAft>
                <a:spcPts val="0"/>
              </a:spcAft>
              <a:buSzPts val="1200"/>
              <a:buNone/>
              <a:defRPr>
                <a:solidFill>
                  <a:schemeClr val="lt1"/>
                </a:solidFill>
              </a:defRPr>
            </a:lvl4pPr>
            <a:lvl5pPr marL="2286000" lvl="4" indent="-228600" algn="l">
              <a:lnSpc>
                <a:spcPct val="183333"/>
              </a:lnSpc>
              <a:spcBef>
                <a:spcPts val="1000"/>
              </a:spcBef>
              <a:spcAft>
                <a:spcPts val="0"/>
              </a:spcAft>
              <a:buSzPts val="12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Orange" type="secHead">
  <p:cSld name="SECTION_HEADER">
    <p:spTree>
      <p:nvGrpSpPr>
        <p:cNvPr id="1" name="Shape 22"/>
        <p:cNvGrpSpPr/>
        <p:nvPr/>
      </p:nvGrpSpPr>
      <p:grpSpPr>
        <a:xfrm>
          <a:off x="0" y="0"/>
          <a:ext cx="0" cy="0"/>
          <a:chOff x="0" y="0"/>
          <a:chExt cx="0" cy="0"/>
        </a:xfrm>
      </p:grpSpPr>
      <p:sp>
        <p:nvSpPr>
          <p:cNvPr id="23" name="Google Shape;23;p6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 name="Google Shape;24;p61"/>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25" name="Google Shape;25;p61"/>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26" name="Google Shape;26;p61"/>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27" name="Google Shape;27;p61"/>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1"/>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Content Right">
  <p:cSld name="Image Left, Content Right">
    <p:spTree>
      <p:nvGrpSpPr>
        <p:cNvPr id="1" name="Shape 29"/>
        <p:cNvGrpSpPr/>
        <p:nvPr/>
      </p:nvGrpSpPr>
      <p:grpSpPr>
        <a:xfrm>
          <a:off x="0" y="0"/>
          <a:ext cx="0" cy="0"/>
          <a:chOff x="0" y="0"/>
          <a:chExt cx="0" cy="0"/>
        </a:xfrm>
      </p:grpSpPr>
      <p:sp>
        <p:nvSpPr>
          <p:cNvPr id="30" name="Google Shape;30;p62"/>
          <p:cNvSpPr>
            <a:spLocks noGrp="1"/>
          </p:cNvSpPr>
          <p:nvPr>
            <p:ph type="pic" idx="2"/>
          </p:nvPr>
        </p:nvSpPr>
        <p:spPr>
          <a:xfrm>
            <a:off x="631095" y="1137920"/>
            <a:ext cx="5212080" cy="4572000"/>
          </a:xfrm>
          <a:prstGeom prst="rect">
            <a:avLst/>
          </a:prstGeom>
          <a:solidFill>
            <a:schemeClr val="dk1"/>
          </a:solidFill>
          <a:ln>
            <a:noFill/>
          </a:ln>
        </p:spPr>
        <p:txBody>
          <a:bodyPr/>
          <a:lstStyle/>
          <a:p>
            <a:endParaRPr lang="pt-BR"/>
          </a:p>
        </p:txBody>
      </p:sp>
      <p:sp>
        <p:nvSpPr>
          <p:cNvPr id="31" name="Google Shape;31;p62"/>
          <p:cNvSpPr txBox="1">
            <a:spLocks noGrp="1"/>
          </p:cNvSpPr>
          <p:nvPr>
            <p:ph type="title"/>
          </p:nvPr>
        </p:nvSpPr>
        <p:spPr>
          <a:xfrm>
            <a:off x="6172200" y="1242644"/>
            <a:ext cx="512064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6172200" y="2540728"/>
            <a:ext cx="5120640" cy="32004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Intro and Content">
  <p:cSld name="Title, Intro and Content">
    <p:spTree>
      <p:nvGrpSpPr>
        <p:cNvPr id="1" name="Shape 33"/>
        <p:cNvGrpSpPr/>
        <p:nvPr/>
      </p:nvGrpSpPr>
      <p:grpSpPr>
        <a:xfrm>
          <a:off x="0" y="0"/>
          <a:ext cx="0" cy="0"/>
          <a:chOff x="0" y="0"/>
          <a:chExt cx="0" cy="0"/>
        </a:xfrm>
      </p:grpSpPr>
      <p:sp>
        <p:nvSpPr>
          <p:cNvPr id="34" name="Google Shape;34;p63"/>
          <p:cNvSpPr>
            <a:spLocks noGrp="1"/>
          </p:cNvSpPr>
          <p:nvPr>
            <p:ph type="pic" idx="2"/>
          </p:nvPr>
        </p:nvSpPr>
        <p:spPr>
          <a:xfrm>
            <a:off x="7019568" y="0"/>
            <a:ext cx="4297680" cy="6858000"/>
          </a:xfrm>
          <a:prstGeom prst="rect">
            <a:avLst/>
          </a:prstGeom>
          <a:solidFill>
            <a:schemeClr val="dk1"/>
          </a:solidFill>
          <a:ln>
            <a:noFill/>
          </a:ln>
        </p:spPr>
        <p:txBody>
          <a:bodyPr/>
          <a:lstStyle/>
          <a:p>
            <a:endParaRPr lang="pt-BR"/>
          </a:p>
        </p:txBody>
      </p:sp>
      <p:sp>
        <p:nvSpPr>
          <p:cNvPr id="35" name="Google Shape;35;p63"/>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3"/>
          <p:cNvSpPr txBox="1">
            <a:spLocks noGrp="1"/>
          </p:cNvSpPr>
          <p:nvPr>
            <p:ph type="body" idx="1"/>
          </p:nvPr>
        </p:nvSpPr>
        <p:spPr>
          <a:xfrm>
            <a:off x="838200" y="2266408"/>
            <a:ext cx="5760720" cy="3749040"/>
          </a:xfrm>
          <a:prstGeom prst="rect">
            <a:avLst/>
          </a:prstGeom>
          <a:noFill/>
          <a:ln>
            <a:noFill/>
          </a:ln>
        </p:spPr>
        <p:txBody>
          <a:bodyPr spcFirstLastPara="1" wrap="square" lIns="91425" tIns="45700" rIns="91425" bIns="45700" anchor="t" anchorCtr="0">
            <a:noAutofit/>
          </a:bodyPr>
          <a:lstStyle>
            <a:lvl1pPr marL="457200" lvl="0" indent="-228600" algn="l">
              <a:lnSpc>
                <a:spcPct val="122222"/>
              </a:lnSpc>
              <a:spcBef>
                <a:spcPts val="0"/>
              </a:spcBef>
              <a:spcAft>
                <a:spcPts val="0"/>
              </a:spcAft>
              <a:buClr>
                <a:schemeClr val="accent1"/>
              </a:buClr>
              <a:buSzPts val="1440"/>
              <a:buFont typeface="Arial"/>
              <a:buNone/>
              <a:defRPr>
                <a:solidFill>
                  <a:schemeClr val="accent1"/>
                </a:solidFill>
              </a:defRPr>
            </a:lvl1pPr>
            <a:lvl2pPr marL="914400" lvl="1" indent="-320040" algn="l">
              <a:lnSpc>
                <a:spcPct val="122222"/>
              </a:lnSpc>
              <a:spcBef>
                <a:spcPts val="1000"/>
              </a:spcBef>
              <a:spcAft>
                <a:spcPts val="0"/>
              </a:spcAft>
              <a:buSzPts val="1440"/>
              <a:buFont typeface="Arial"/>
              <a:buChar char="•"/>
              <a:defRPr sz="1800"/>
            </a:lvl2pPr>
            <a:lvl3pPr marL="1371600" lvl="2" indent="-330200" algn="l">
              <a:lnSpc>
                <a:spcPct val="137500"/>
              </a:lnSpc>
              <a:spcBef>
                <a:spcPts val="1000"/>
              </a:spcBef>
              <a:spcAft>
                <a:spcPts val="0"/>
              </a:spcAft>
              <a:buSzPts val="1600"/>
              <a:buFont typeface="Arial"/>
              <a:buChar char="–"/>
              <a:defRPr sz="1600"/>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aragraph, Two Content">
  <p:cSld name="Title, Paragraph, Two Content">
    <p:spTree>
      <p:nvGrpSpPr>
        <p:cNvPr id="1" name="Shape 37"/>
        <p:cNvGrpSpPr/>
        <p:nvPr/>
      </p:nvGrpSpPr>
      <p:grpSpPr>
        <a:xfrm>
          <a:off x="0" y="0"/>
          <a:ext cx="0" cy="0"/>
          <a:chOff x="0" y="0"/>
          <a:chExt cx="0" cy="0"/>
        </a:xfrm>
      </p:grpSpPr>
      <p:sp>
        <p:nvSpPr>
          <p:cNvPr id="38" name="Google Shape;38;p6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4"/>
          <p:cNvSpPr txBox="1">
            <a:spLocks noGrp="1"/>
          </p:cNvSpPr>
          <p:nvPr>
            <p:ph type="body" idx="2"/>
          </p:nvPr>
        </p:nvSpPr>
        <p:spPr>
          <a:xfrm>
            <a:off x="838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4"/>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Gold">
  <p:cSld name="Section Header Gold">
    <p:spTree>
      <p:nvGrpSpPr>
        <p:cNvPr id="1" name="Shape 45"/>
        <p:cNvGrpSpPr/>
        <p:nvPr/>
      </p:nvGrpSpPr>
      <p:grpSpPr>
        <a:xfrm>
          <a:off x="0" y="0"/>
          <a:ext cx="0" cy="0"/>
          <a:chOff x="0" y="0"/>
          <a:chExt cx="0" cy="0"/>
        </a:xfrm>
      </p:grpSpPr>
      <p:sp>
        <p:nvSpPr>
          <p:cNvPr id="46" name="Google Shape;46;p66"/>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7" name="Google Shape;47;p66"/>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48" name="Google Shape;48;p66"/>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49" name="Google Shape;49;p66"/>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0" name="Google Shape;50;p66"/>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6"/>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Gray">
  <p:cSld name="Section Header Gray">
    <p:spTree>
      <p:nvGrpSpPr>
        <p:cNvPr id="1" name="Shape 52"/>
        <p:cNvGrpSpPr/>
        <p:nvPr/>
      </p:nvGrpSpPr>
      <p:grpSpPr>
        <a:xfrm>
          <a:off x="0" y="0"/>
          <a:ext cx="0" cy="0"/>
          <a:chOff x="0" y="0"/>
          <a:chExt cx="0" cy="0"/>
        </a:xfrm>
      </p:grpSpPr>
      <p:sp>
        <p:nvSpPr>
          <p:cNvPr id="53" name="Google Shape;53;p67"/>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4" name="Google Shape;54;p6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5" name="Google Shape;55;p6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6" name="Google Shape;56;p6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7" name="Google Shape;57;p6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marR="0" lvl="0" algn="l" rtl="0">
              <a:lnSpc>
                <a:spcPct val="114285"/>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22222"/>
              </a:lnSpc>
              <a:spcBef>
                <a:spcPts val="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37500"/>
              </a:lnSpc>
              <a:spcBef>
                <a:spcPts val="10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57142"/>
              </a:lnSpc>
              <a:spcBef>
                <a:spcPts val="10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58"/>
          <p:cNvPicPr preferRelativeResize="0"/>
          <p:nvPr/>
        </p:nvPicPr>
        <p:blipFill rotWithShape="1">
          <a:blip r:embed="rId31">
            <a:alphaModFix/>
          </a:blip>
          <a:srcRect/>
          <a:stretch/>
        </p:blipFill>
        <p:spPr>
          <a:xfrm>
            <a:off x="436881" y="425026"/>
            <a:ext cx="2046515" cy="397934"/>
          </a:xfrm>
          <a:prstGeom prst="rect">
            <a:avLst/>
          </a:prstGeom>
          <a:noFill/>
          <a:ln>
            <a:noFill/>
          </a:ln>
        </p:spPr>
      </p:pic>
      <p:cxnSp>
        <p:nvCxnSpPr>
          <p:cNvPr id="13" name="Google Shape;13;p58"/>
          <p:cNvCxnSpPr/>
          <p:nvPr/>
        </p:nvCxnSpPr>
        <p:spPr>
          <a:xfrm>
            <a:off x="508000" y="6329680"/>
            <a:ext cx="762000" cy="0"/>
          </a:xfrm>
          <a:prstGeom prst="straightConnector1">
            <a:avLst/>
          </a:prstGeom>
          <a:noFill/>
          <a:ln w="76200" cap="flat" cmpd="sng">
            <a:solidFill>
              <a:schemeClr val="dk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1/relationships/webextension" Target="../webextensions/webextension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1/relationships/webextension" Target="../webextensions/webextension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11/relationships/webextension" Target="../webextensions/webextension1.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5.png"/><Relationship Id="rId4" Type="http://schemas.microsoft.com/office/2011/relationships/webextension" Target="../webextensions/webextension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microsoft.com/office/2011/relationships/webextension" Target="../webextensions/webextension7.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microsoft.com/office/2011/relationships/webextension" Target="../webextensions/webextension9.xml"/><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5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1"/>
          <p:cNvGrpSpPr/>
          <p:nvPr/>
        </p:nvGrpSpPr>
        <p:grpSpPr>
          <a:xfrm>
            <a:off x="0" y="0"/>
            <a:ext cx="12192000" cy="6858000"/>
            <a:chOff x="0" y="0"/>
            <a:chExt cx="12192000" cy="6858000"/>
          </a:xfrm>
        </p:grpSpPr>
        <p:pic>
          <p:nvPicPr>
            <p:cNvPr id="187" name="Google Shape;187;p1"/>
            <p:cNvPicPr preferRelativeResize="0"/>
            <p:nvPr/>
          </p:nvPicPr>
          <p:blipFill rotWithShape="1">
            <a:blip r:embed="rId3">
              <a:alphaModFix/>
            </a:blip>
            <a:srcRect r="-2855"/>
            <a:stretch/>
          </p:blipFill>
          <p:spPr>
            <a:xfrm>
              <a:off x="0" y="0"/>
              <a:ext cx="12188952" cy="6858000"/>
            </a:xfrm>
            <a:prstGeom prst="rect">
              <a:avLst/>
            </a:prstGeom>
            <a:solidFill>
              <a:schemeClr val="accent1"/>
            </a:solidFill>
            <a:ln>
              <a:noFill/>
            </a:ln>
          </p:spPr>
        </p:pic>
        <p:pic>
          <p:nvPicPr>
            <p:cNvPr id="188" name="Google Shape;188;p1"/>
            <p:cNvPicPr preferRelativeResize="0"/>
            <p:nvPr/>
          </p:nvPicPr>
          <p:blipFill rotWithShape="1">
            <a:blip r:embed="rId4">
              <a:alphaModFix/>
            </a:blip>
            <a:srcRect/>
            <a:stretch/>
          </p:blipFill>
          <p:spPr>
            <a:xfrm>
              <a:off x="10363200" y="0"/>
              <a:ext cx="1828800" cy="6858000"/>
            </a:xfrm>
            <a:prstGeom prst="rect">
              <a:avLst/>
            </a:prstGeom>
            <a:solidFill>
              <a:schemeClr val="accent1"/>
            </a:solidFill>
            <a:ln>
              <a:noFill/>
            </a:ln>
          </p:spPr>
        </p:pic>
      </p:grpSp>
      <p:pic>
        <p:nvPicPr>
          <p:cNvPr id="189" name="Google Shape;189;p1"/>
          <p:cNvPicPr preferRelativeResize="0"/>
          <p:nvPr/>
        </p:nvPicPr>
        <p:blipFill rotWithShape="1">
          <a:blip r:embed="rId5">
            <a:alphaModFix/>
          </a:blip>
          <a:srcRect/>
          <a:stretch/>
        </p:blipFill>
        <p:spPr>
          <a:xfrm>
            <a:off x="542023" y="1312041"/>
            <a:ext cx="5697757" cy="2654976"/>
          </a:xfrm>
          <a:prstGeom prst="rect">
            <a:avLst/>
          </a:prstGeom>
          <a:noFill/>
          <a:ln>
            <a:noFill/>
          </a:ln>
        </p:spPr>
      </p:pic>
      <p:sp>
        <p:nvSpPr>
          <p:cNvPr id="190" name="Google Shape;190;p1"/>
          <p:cNvSpPr/>
          <p:nvPr/>
        </p:nvSpPr>
        <p:spPr>
          <a:xfrm>
            <a:off x="7019568" y="0"/>
            <a:ext cx="431899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91" name="Google Shape;191;p1"/>
          <p:cNvCxnSpPr/>
          <p:nvPr/>
        </p:nvCxnSpPr>
        <p:spPr>
          <a:xfrm>
            <a:off x="7535208" y="1729701"/>
            <a:ext cx="1141283" cy="0"/>
          </a:xfrm>
          <a:prstGeom prst="straightConnector1">
            <a:avLst/>
          </a:prstGeom>
          <a:noFill/>
          <a:ln w="9525" cap="flat" cmpd="sng">
            <a:solidFill>
              <a:schemeClr val="lt1"/>
            </a:solidFill>
            <a:prstDash val="solid"/>
            <a:miter lim="800000"/>
            <a:headEnd type="none" w="sm" len="sm"/>
            <a:tailEnd type="none" w="sm" len="sm"/>
          </a:ln>
        </p:spPr>
      </p:cxnSp>
      <p:sp>
        <p:nvSpPr>
          <p:cNvPr id="192" name="Google Shape;192;p1"/>
          <p:cNvSpPr txBox="1">
            <a:spLocks noGrp="1"/>
          </p:cNvSpPr>
          <p:nvPr>
            <p:ph type="ctrTitle"/>
          </p:nvPr>
        </p:nvSpPr>
        <p:spPr>
          <a:xfrm>
            <a:off x="7429209" y="1861298"/>
            <a:ext cx="3749100" cy="1097400"/>
          </a:xfrm>
          <a:prstGeom prst="rect">
            <a:avLst/>
          </a:prstGeom>
          <a:noFill/>
          <a:ln>
            <a:noFill/>
          </a:ln>
        </p:spPr>
        <p:txBody>
          <a:bodyPr spcFirstLastPara="1" wrap="square" lIns="91425" tIns="45700" rIns="91425" bIns="45700" anchor="t" anchorCtr="0">
            <a:noAutofit/>
          </a:bodyPr>
          <a:lstStyle/>
          <a:p>
            <a:pPr>
              <a:buClr>
                <a:schemeClr val="lt1"/>
              </a:buClr>
            </a:pPr>
            <a:r>
              <a:rPr lang="en-US" altLang="en-US" sz="2800" b="0" dirty="0" err="1">
                <a:solidFill>
                  <a:schemeClr val="bg1"/>
                </a:solidFill>
                <a:latin typeface="Roboto" panose="02000000000000000000" pitchFamily="2" charset="0"/>
                <a:ea typeface="Roboto" panose="02000000000000000000" pitchFamily="2" charset="0"/>
              </a:rPr>
              <a:t>Évaluation</a:t>
            </a:r>
            <a:r>
              <a:rPr lang="en-US" altLang="en-US" sz="2800" b="0" dirty="0">
                <a:solidFill>
                  <a:schemeClr val="bg1"/>
                </a:solidFill>
                <a:latin typeface="Roboto" panose="02000000000000000000" pitchFamily="2" charset="0"/>
                <a:ea typeface="Roboto" panose="02000000000000000000" pitchFamily="2" charset="0"/>
              </a:rPr>
              <a:t> </a:t>
            </a:r>
            <a:r>
              <a:rPr lang="en-US" altLang="en-US" sz="2800" b="0" dirty="0" err="1">
                <a:solidFill>
                  <a:schemeClr val="bg1"/>
                </a:solidFill>
                <a:latin typeface="Roboto" panose="02000000000000000000" pitchFamily="2" charset="0"/>
                <a:ea typeface="Roboto" panose="02000000000000000000" pitchFamily="2" charset="0"/>
              </a:rPr>
              <a:t>économique</a:t>
            </a:r>
            <a:r>
              <a:rPr lang="en-US" altLang="en-US" sz="2800" b="0" dirty="0">
                <a:solidFill>
                  <a:schemeClr val="bg1"/>
                </a:solidFill>
                <a:latin typeface="Roboto" panose="02000000000000000000" pitchFamily="2" charset="0"/>
                <a:ea typeface="Roboto" panose="02000000000000000000" pitchFamily="2" charset="0"/>
              </a:rPr>
              <a:t> de </a:t>
            </a:r>
            <a:r>
              <a:rPr lang="en-US" altLang="en-US" sz="2800" b="0" dirty="0" err="1">
                <a:solidFill>
                  <a:schemeClr val="bg1"/>
                </a:solidFill>
                <a:latin typeface="Roboto" panose="02000000000000000000" pitchFamily="2" charset="0"/>
                <a:ea typeface="Roboto" panose="02000000000000000000" pitchFamily="2" charset="0"/>
              </a:rPr>
              <a:t>l'impact</a:t>
            </a:r>
            <a:r>
              <a:rPr lang="en-US" altLang="en-US" sz="2800" b="0" dirty="0">
                <a:solidFill>
                  <a:schemeClr val="bg1"/>
                </a:solidFill>
                <a:latin typeface="Roboto" panose="02000000000000000000" pitchFamily="2" charset="0"/>
                <a:ea typeface="Roboto" panose="02000000000000000000" pitchFamily="2" charset="0"/>
              </a:rPr>
              <a:t> de </a:t>
            </a:r>
            <a:r>
              <a:rPr lang="en-US" altLang="en-US" sz="2800" b="0" dirty="0" err="1">
                <a:solidFill>
                  <a:schemeClr val="bg1"/>
                </a:solidFill>
                <a:latin typeface="Roboto" panose="02000000000000000000" pitchFamily="2" charset="0"/>
                <a:ea typeface="Roboto" panose="02000000000000000000" pitchFamily="2" charset="0"/>
              </a:rPr>
              <a:t>l'exploitation</a:t>
            </a:r>
            <a:r>
              <a:rPr lang="en-US" altLang="en-US" sz="2800" b="0" dirty="0">
                <a:solidFill>
                  <a:schemeClr val="bg1"/>
                </a:solidFill>
                <a:latin typeface="Roboto" panose="02000000000000000000" pitchFamily="2" charset="0"/>
                <a:ea typeface="Roboto" panose="02000000000000000000" pitchFamily="2" charset="0"/>
              </a:rPr>
              <a:t> </a:t>
            </a:r>
            <a:r>
              <a:rPr lang="en-US" altLang="en-US" sz="2800" b="0" dirty="0" err="1">
                <a:solidFill>
                  <a:schemeClr val="bg1"/>
                </a:solidFill>
                <a:latin typeface="Roboto" panose="02000000000000000000" pitchFamily="2" charset="0"/>
                <a:ea typeface="Roboto" panose="02000000000000000000" pitchFamily="2" charset="0"/>
              </a:rPr>
              <a:t>aurifère</a:t>
            </a:r>
            <a:r>
              <a:rPr lang="en-US" altLang="en-US" sz="2800" b="0" dirty="0">
                <a:solidFill>
                  <a:schemeClr val="bg1"/>
                </a:solidFill>
                <a:latin typeface="Roboto" panose="02000000000000000000" pitchFamily="2" charset="0"/>
                <a:ea typeface="Roboto" panose="02000000000000000000" pitchFamily="2" charset="0"/>
              </a:rPr>
              <a:t> </a:t>
            </a:r>
            <a:r>
              <a:rPr lang="en-US" altLang="en-US" sz="2800" b="0" dirty="0" err="1">
                <a:solidFill>
                  <a:schemeClr val="bg1"/>
                </a:solidFill>
                <a:latin typeface="Roboto" panose="02000000000000000000" pitchFamily="2" charset="0"/>
                <a:ea typeface="Roboto" panose="02000000000000000000" pitchFamily="2" charset="0"/>
              </a:rPr>
              <a:t>illégale</a:t>
            </a:r>
            <a:br>
              <a:rPr lang="en-US" altLang="en-US" sz="3600" b="0" dirty="0">
                <a:solidFill>
                  <a:schemeClr val="tx1"/>
                </a:solidFill>
                <a:latin typeface="Arial" panose="020B0604020202020204" pitchFamily="34" charset="0"/>
              </a:rPr>
            </a:br>
            <a:r>
              <a:rPr lang="en-US" dirty="0">
                <a:solidFill>
                  <a:schemeClr val="lt1"/>
                </a:solidFill>
                <a:latin typeface="Arial"/>
                <a:ea typeface="Arial"/>
                <a:cs typeface="Arial"/>
                <a:sym typeface="Arial"/>
              </a:rPr>
              <a:t>   </a:t>
            </a:r>
            <a:endParaRPr dirty="0"/>
          </a:p>
        </p:txBody>
      </p:sp>
      <p:sp>
        <p:nvSpPr>
          <p:cNvPr id="193" name="Google Shape;193;p1"/>
          <p:cNvSpPr txBox="1">
            <a:spLocks noGrp="1"/>
          </p:cNvSpPr>
          <p:nvPr>
            <p:ph type="subTitle" idx="1"/>
          </p:nvPr>
        </p:nvSpPr>
        <p:spPr>
          <a:xfrm>
            <a:off x="7429209" y="3304451"/>
            <a:ext cx="3749040" cy="151554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440"/>
              <a:buFont typeface="Arial"/>
              <a:buNone/>
            </a:pPr>
            <a:endParaRPr dirty="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2"/>
              </a:buClr>
              <a:buSzPts val="1440"/>
              <a:buFont typeface="Arial"/>
              <a:buNone/>
            </a:pPr>
            <a:endParaRPr dirty="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2"/>
              </a:buClr>
              <a:buSzPts val="1440"/>
              <a:buFont typeface="Arial"/>
              <a:buNone/>
            </a:pPr>
            <a:endParaRPr dirty="0">
              <a:solidFill>
                <a:schemeClr val="lt1"/>
              </a:solidFill>
              <a:latin typeface="Arial"/>
              <a:ea typeface="Arial"/>
              <a:cs typeface="Arial"/>
              <a:sym typeface="Arial"/>
            </a:endParaRPr>
          </a:p>
          <a:p>
            <a:pPr marL="0" indent="0">
              <a:buClr>
                <a:schemeClr val="lt1"/>
              </a:buClr>
            </a:pPr>
            <a:endParaRPr lang="en-US" altLang="en-US" dirty="0">
              <a:solidFill>
                <a:schemeClr val="bg1"/>
              </a:solidFill>
              <a:latin typeface="Arial" panose="020B0604020202020204" pitchFamily="34" charset="0"/>
            </a:endParaRPr>
          </a:p>
          <a:p>
            <a:pPr marL="0" indent="0">
              <a:buClr>
                <a:schemeClr val="lt1"/>
              </a:buClr>
            </a:pPr>
            <a:r>
              <a:rPr lang="en-US" altLang="en-US" dirty="0" err="1">
                <a:solidFill>
                  <a:schemeClr val="bg1"/>
                </a:solidFill>
                <a:latin typeface="Arial" panose="020B0604020202020204" pitchFamily="34" charset="0"/>
              </a:rPr>
              <a:t>Évaluation</a:t>
            </a:r>
            <a:r>
              <a:rPr lang="en-US" altLang="en-US" dirty="0">
                <a:solidFill>
                  <a:schemeClr val="bg1"/>
                </a:solidFill>
                <a:latin typeface="Arial" panose="020B0604020202020204" pitchFamily="34" charset="0"/>
              </a:rPr>
              <a:t> des impacts de </a:t>
            </a:r>
            <a:r>
              <a:rPr lang="en-US" altLang="en-US" dirty="0" err="1">
                <a:solidFill>
                  <a:schemeClr val="bg1"/>
                </a:solidFill>
                <a:latin typeface="Arial" panose="020B0604020202020204" pitchFamily="34" charset="0"/>
              </a:rPr>
              <a:t>l'ex</a:t>
            </a:r>
            <a:r>
              <a:rPr lang="en-US" altLang="en-US" dirty="0" err="1">
                <a:solidFill>
                  <a:schemeClr val="bg1"/>
                </a:solidFill>
              </a:rPr>
              <a:t>ploitatio</a:t>
            </a:r>
            <a:r>
              <a:rPr lang="en-US" altLang="en-US" dirty="0" err="1">
                <a:solidFill>
                  <a:schemeClr val="bg1"/>
                </a:solidFill>
                <a:latin typeface="Arial" panose="020B0604020202020204" pitchFamily="34" charset="0"/>
              </a:rPr>
              <a:t>n</a:t>
            </a:r>
            <a:r>
              <a:rPr lang="en-US" altLang="en-US" dirty="0">
                <a:solidFill>
                  <a:schemeClr val="bg1"/>
                </a:solidFill>
                <a:latin typeface="Arial" panose="020B0604020202020204" pitchFamily="34" charset="0"/>
              </a:rPr>
              <a:t> </a:t>
            </a:r>
            <a:r>
              <a:rPr lang="en-US" altLang="en-US" dirty="0" err="1">
                <a:solidFill>
                  <a:schemeClr val="bg1"/>
                </a:solidFill>
                <a:latin typeface="Arial" panose="020B0604020202020204" pitchFamily="34" charset="0"/>
              </a:rPr>
              <a:t>artisanale</a:t>
            </a:r>
            <a:r>
              <a:rPr lang="en-US" altLang="en-US" dirty="0">
                <a:solidFill>
                  <a:schemeClr val="bg1"/>
                </a:solidFill>
                <a:latin typeface="Arial" panose="020B0604020202020204" pitchFamily="34" charset="0"/>
              </a:rPr>
              <a:t> de </a:t>
            </a:r>
            <a:r>
              <a:rPr lang="en-US" altLang="en-US" dirty="0" err="1">
                <a:solidFill>
                  <a:schemeClr val="bg1"/>
                </a:solidFill>
                <a:latin typeface="Arial" panose="020B0604020202020204" pitchFamily="34" charset="0"/>
              </a:rPr>
              <a:t>l'or</a:t>
            </a:r>
            <a:endParaRPr lang="en-US" altLang="en-US" dirty="0">
              <a:solidFill>
                <a:schemeClr val="bg1"/>
              </a:solidFill>
              <a:latin typeface="Arial" panose="020B0604020202020204" pitchFamily="34" charset="0"/>
            </a:endParaRPr>
          </a:p>
          <a:p>
            <a:pPr marL="0" lvl="0" indent="0" algn="l" rtl="0">
              <a:lnSpc>
                <a:spcPct val="100000"/>
              </a:lnSpc>
              <a:spcBef>
                <a:spcPts val="0"/>
              </a:spcBef>
              <a:spcAft>
                <a:spcPts val="0"/>
              </a:spcAft>
              <a:buClr>
                <a:schemeClr val="lt1"/>
              </a:buClr>
              <a:buSzPts val="1440"/>
              <a:buFont typeface="Arial"/>
              <a:buNone/>
            </a:pPr>
            <a:endParaRPr dirty="0">
              <a:solidFill>
                <a:schemeClr val="lt1"/>
              </a:solidFill>
            </a:endParaRPr>
          </a:p>
          <a:p>
            <a:pPr marL="0" lvl="0" indent="0" algn="l" rtl="0">
              <a:lnSpc>
                <a:spcPct val="100000"/>
              </a:lnSpc>
              <a:spcBef>
                <a:spcPts val="0"/>
              </a:spcBef>
              <a:spcAft>
                <a:spcPts val="0"/>
              </a:spcAft>
              <a:buClr>
                <a:schemeClr val="lt2"/>
              </a:buClr>
              <a:buSzPts val="1440"/>
              <a:buFont typeface="Arial"/>
              <a:buNone/>
            </a:pPr>
            <a:endParaRPr dirty="0">
              <a:solidFill>
                <a:schemeClr val="lt1"/>
              </a:solidFill>
              <a:latin typeface="Arial"/>
              <a:ea typeface="Arial"/>
              <a:cs typeface="Arial"/>
              <a:sym typeface="Arial"/>
            </a:endParaRPr>
          </a:p>
          <a:p>
            <a:pPr marL="0" indent="0">
              <a:buClr>
                <a:schemeClr val="lt1"/>
              </a:buClr>
            </a:pPr>
            <a:r>
              <a:rPr lang="en-US" b="1" dirty="0">
                <a:solidFill>
                  <a:schemeClr val="lt1"/>
                </a:solidFill>
              </a:rPr>
              <a:t>Jour 1</a:t>
            </a:r>
            <a:endParaRPr dirty="0">
              <a:solidFill>
                <a:schemeClr val="lt1"/>
              </a:solidFill>
            </a:endParaRPr>
          </a:p>
        </p:txBody>
      </p:sp>
      <p:sp>
        <p:nvSpPr>
          <p:cNvPr id="194" name="Google Shape;194;p1"/>
          <p:cNvSpPr txBox="1">
            <a:spLocks noGrp="1"/>
          </p:cNvSpPr>
          <p:nvPr>
            <p:ph type="body" idx="2"/>
          </p:nvPr>
        </p:nvSpPr>
        <p:spPr>
          <a:xfrm>
            <a:off x="7429209" y="1271447"/>
            <a:ext cx="3566160" cy="457200"/>
          </a:xfrm>
          <a:prstGeom prst="rect">
            <a:avLst/>
          </a:prstGeom>
          <a:noFill/>
          <a:ln>
            <a:noFill/>
          </a:ln>
        </p:spPr>
        <p:txBody>
          <a:bodyPr spcFirstLastPara="1" wrap="square" lIns="91425" tIns="45700" rIns="91425" bIns="45700" anchor="b" anchorCtr="0">
            <a:noAutofit/>
          </a:bodyPr>
          <a:lstStyle/>
          <a:p>
            <a:pPr marL="0" indent="0">
              <a:buClr>
                <a:schemeClr val="lt1"/>
              </a:buClr>
            </a:pPr>
            <a:r>
              <a:rPr lang="en-US" dirty="0">
                <a:solidFill>
                  <a:schemeClr val="lt1"/>
                </a:solidFill>
                <a:latin typeface="Roboto" panose="02000000000000000000" pitchFamily="2" charset="0"/>
                <a:ea typeface="Roboto" panose="02000000000000000000" pitchFamily="2" charset="0"/>
              </a:rPr>
              <a:t>7 </a:t>
            </a:r>
            <a:r>
              <a:rPr lang="en-US" dirty="0">
                <a:solidFill>
                  <a:schemeClr val="lt1"/>
                </a:solidFill>
                <a:latin typeface="Roboto" panose="02000000000000000000" pitchFamily="2" charset="0"/>
                <a:ea typeface="Roboto" panose="02000000000000000000" pitchFamily="2" charset="0"/>
                <a:sym typeface="Arial"/>
              </a:rPr>
              <a:t> </a:t>
            </a:r>
            <a:r>
              <a:rPr lang="en-US" dirty="0" err="1">
                <a:solidFill>
                  <a:schemeClr val="lt1"/>
                </a:solidFill>
                <a:latin typeface="Roboto" panose="02000000000000000000" pitchFamily="2" charset="0"/>
                <a:ea typeface="Roboto" panose="02000000000000000000" pitchFamily="2" charset="0"/>
              </a:rPr>
              <a:t>Octobrre</a:t>
            </a:r>
            <a:r>
              <a:rPr lang="en-US" dirty="0">
                <a:solidFill>
                  <a:schemeClr val="lt1"/>
                </a:solidFill>
                <a:latin typeface="Roboto" panose="02000000000000000000" pitchFamily="2" charset="0"/>
                <a:ea typeface="Roboto" panose="02000000000000000000" pitchFamily="2" charset="0"/>
                <a:sym typeface="Arial"/>
              </a:rPr>
              <a:t> 2025</a:t>
            </a:r>
            <a:endParaRPr dirty="0">
              <a:solidFill>
                <a:schemeClr val="lt1"/>
              </a:solidFill>
              <a:latin typeface="Roboto" panose="02000000000000000000" pitchFamily="2" charset="0"/>
              <a:ea typeface="Roboto" panose="02000000000000000000" pitchFamily="2" charset="0"/>
            </a:endParaRPr>
          </a:p>
        </p:txBody>
      </p:sp>
      <p:sp>
        <p:nvSpPr>
          <p:cNvPr id="195" name="Google Shape;195;p1"/>
          <p:cNvSpPr/>
          <p:nvPr/>
        </p:nvSpPr>
        <p:spPr>
          <a:xfrm>
            <a:off x="7029055" y="5281762"/>
            <a:ext cx="4322040" cy="948139"/>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6" name="Google Shape;196;p1"/>
          <p:cNvPicPr preferRelativeResize="0"/>
          <p:nvPr/>
        </p:nvPicPr>
        <p:blipFill rotWithShape="1">
          <a:blip r:embed="rId6">
            <a:alphaModFix/>
          </a:blip>
          <a:srcRect/>
          <a:stretch/>
        </p:blipFill>
        <p:spPr>
          <a:xfrm>
            <a:off x="7230223" y="5921701"/>
            <a:ext cx="287064" cy="382752"/>
          </a:xfrm>
          <a:prstGeom prst="rect">
            <a:avLst/>
          </a:prstGeom>
          <a:noFill/>
          <a:ln>
            <a:noFill/>
          </a:ln>
        </p:spPr>
      </p:pic>
      <p:pic>
        <p:nvPicPr>
          <p:cNvPr id="197" name="Google Shape;197;p1"/>
          <p:cNvPicPr preferRelativeResize="0"/>
          <p:nvPr/>
        </p:nvPicPr>
        <p:blipFill rotWithShape="1">
          <a:blip r:embed="rId7">
            <a:alphaModFix/>
          </a:blip>
          <a:srcRect/>
          <a:stretch/>
        </p:blipFill>
        <p:spPr>
          <a:xfrm>
            <a:off x="9866518" y="5859317"/>
            <a:ext cx="221410" cy="447741"/>
          </a:xfrm>
          <a:prstGeom prst="rect">
            <a:avLst/>
          </a:prstGeom>
          <a:noFill/>
          <a:ln>
            <a:noFill/>
          </a:ln>
        </p:spPr>
      </p:pic>
      <p:pic>
        <p:nvPicPr>
          <p:cNvPr id="198" name="Google Shape;198;p1"/>
          <p:cNvPicPr preferRelativeResize="0"/>
          <p:nvPr/>
        </p:nvPicPr>
        <p:blipFill rotWithShape="1">
          <a:blip r:embed="rId8">
            <a:alphaModFix/>
          </a:blip>
          <a:srcRect/>
          <a:stretch/>
        </p:blipFill>
        <p:spPr>
          <a:xfrm>
            <a:off x="8719421" y="5897921"/>
            <a:ext cx="1006038" cy="412413"/>
          </a:xfrm>
          <a:prstGeom prst="rect">
            <a:avLst/>
          </a:prstGeom>
          <a:noFill/>
          <a:ln>
            <a:noFill/>
          </a:ln>
        </p:spPr>
      </p:pic>
      <p:pic>
        <p:nvPicPr>
          <p:cNvPr id="199" name="Google Shape;199;p1"/>
          <p:cNvPicPr preferRelativeResize="0"/>
          <p:nvPr/>
        </p:nvPicPr>
        <p:blipFill rotWithShape="1">
          <a:blip r:embed="rId9">
            <a:alphaModFix/>
          </a:blip>
          <a:srcRect/>
          <a:stretch/>
        </p:blipFill>
        <p:spPr>
          <a:xfrm>
            <a:off x="10211967" y="5912927"/>
            <a:ext cx="937814" cy="300724"/>
          </a:xfrm>
          <a:prstGeom prst="rect">
            <a:avLst/>
          </a:prstGeom>
          <a:noFill/>
          <a:ln>
            <a:noFill/>
          </a:ln>
        </p:spPr>
      </p:pic>
      <p:sp>
        <p:nvSpPr>
          <p:cNvPr id="200" name="Google Shape;200;p1"/>
          <p:cNvSpPr txBox="1"/>
          <p:nvPr/>
        </p:nvSpPr>
        <p:spPr>
          <a:xfrm>
            <a:off x="7029055" y="5701993"/>
            <a:ext cx="754582"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p:txBody>
      </p:sp>
      <p:sp>
        <p:nvSpPr>
          <p:cNvPr id="201" name="Google Shape;201;p1"/>
          <p:cNvSpPr txBox="1"/>
          <p:nvPr/>
        </p:nvSpPr>
        <p:spPr>
          <a:xfrm>
            <a:off x="7903807"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202" name="Google Shape;202;p1"/>
          <p:cNvSpPr txBox="1"/>
          <p:nvPr/>
        </p:nvSpPr>
        <p:spPr>
          <a:xfrm>
            <a:off x="8661633"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cxnSp>
        <p:nvCxnSpPr>
          <p:cNvPr id="203" name="Google Shape;203;p1"/>
          <p:cNvCxnSpPr/>
          <p:nvPr/>
        </p:nvCxnSpPr>
        <p:spPr>
          <a:xfrm>
            <a:off x="7734119" y="5800145"/>
            <a:ext cx="0" cy="560439"/>
          </a:xfrm>
          <a:prstGeom prst="straightConnector1">
            <a:avLst/>
          </a:prstGeom>
          <a:noFill/>
          <a:ln w="9525" cap="flat" cmpd="sng">
            <a:solidFill>
              <a:schemeClr val="dk1"/>
            </a:solidFill>
            <a:prstDash val="solid"/>
            <a:miter lim="800000"/>
            <a:headEnd type="none" w="sm" len="sm"/>
            <a:tailEnd type="none" w="sm" len="sm"/>
          </a:ln>
        </p:spPr>
      </p:cxnSp>
      <p:cxnSp>
        <p:nvCxnSpPr>
          <p:cNvPr id="204" name="Google Shape;204;p1"/>
          <p:cNvCxnSpPr/>
          <p:nvPr/>
        </p:nvCxnSpPr>
        <p:spPr>
          <a:xfrm>
            <a:off x="8563306" y="5800145"/>
            <a:ext cx="0" cy="560439"/>
          </a:xfrm>
          <a:prstGeom prst="straightConnector1">
            <a:avLst/>
          </a:prstGeom>
          <a:noFill/>
          <a:ln w="9525" cap="flat" cmpd="sng">
            <a:solidFill>
              <a:schemeClr val="dk1"/>
            </a:solidFill>
            <a:prstDash val="solid"/>
            <a:miter lim="800000"/>
            <a:headEnd type="none" w="sm" len="sm"/>
            <a:tailEnd type="none" w="sm" len="sm"/>
          </a:ln>
        </p:spPr>
      </p:cxnSp>
      <p:pic>
        <p:nvPicPr>
          <p:cNvPr id="205" name="Google Shape;205;p1"/>
          <p:cNvPicPr preferRelativeResize="0"/>
          <p:nvPr/>
        </p:nvPicPr>
        <p:blipFill rotWithShape="1">
          <a:blip r:embed="rId10">
            <a:alphaModFix/>
          </a:blip>
          <a:srcRect/>
          <a:stretch/>
        </p:blipFill>
        <p:spPr>
          <a:xfrm>
            <a:off x="7805480" y="5790619"/>
            <a:ext cx="682296" cy="682296"/>
          </a:xfrm>
          <a:prstGeom prst="rect">
            <a:avLst/>
          </a:prstGeom>
          <a:noFill/>
          <a:ln>
            <a:noFill/>
          </a:ln>
        </p:spPr>
      </p:pic>
      <p:pic>
        <p:nvPicPr>
          <p:cNvPr id="206" name="Google Shape;206;p1"/>
          <p:cNvPicPr preferRelativeResize="0"/>
          <p:nvPr/>
        </p:nvPicPr>
        <p:blipFill>
          <a:blip r:embed="rId11">
            <a:alphaModFix/>
          </a:blip>
          <a:stretch>
            <a:fillRect/>
          </a:stretch>
        </p:blipFill>
        <p:spPr>
          <a:xfrm>
            <a:off x="11341726" y="5771922"/>
            <a:ext cx="835096" cy="682300"/>
          </a:xfrm>
          <a:prstGeom prst="rect">
            <a:avLst/>
          </a:prstGeom>
          <a:noFill/>
          <a:ln>
            <a:noFill/>
          </a:ln>
        </p:spPr>
      </p:pic>
      <p:sp>
        <p:nvSpPr>
          <p:cNvPr id="2" name="Rectangle 1">
            <a:extLst>
              <a:ext uri="{FF2B5EF4-FFF2-40B4-BE49-F238E27FC236}">
                <a16:creationId xmlns:a16="http://schemas.microsoft.com/office/drawing/2014/main" id="{36E5C130-4272-DC08-B74C-B94249923D0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4DBBD4AB-C8D8-EDC0-357B-29ED9B9C0BDF}"/>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88e2e3b2b0_0_65"/>
          <p:cNvSpPr txBox="1">
            <a:spLocks noGrp="1"/>
          </p:cNvSpPr>
          <p:nvPr>
            <p:ph type="title"/>
          </p:nvPr>
        </p:nvSpPr>
        <p:spPr>
          <a:xfrm>
            <a:off x="952500" y="822823"/>
            <a:ext cx="7315200" cy="928200"/>
          </a:xfrm>
          <a:prstGeom prst="rect">
            <a:avLst/>
          </a:prstGeom>
        </p:spPr>
        <p:txBody>
          <a:bodyPr spcFirstLastPara="1" wrap="square" lIns="91425" tIns="45700" rIns="91425" bIns="45700" anchor="b" anchorCtr="0">
            <a:noAutofit/>
          </a:bodyPr>
          <a:lstStyle/>
          <a:p>
            <a:pPr>
              <a:lnSpc>
                <a:spcPct val="114999"/>
              </a:lnSpc>
            </a:pPr>
            <a:r>
              <a:rPr lang="en-US" sz="2600" dirty="0">
                <a:solidFill>
                  <a:srgbClr val="000000"/>
                </a:solidFill>
              </a:rPr>
              <a:t>Impact : </a:t>
            </a:r>
            <a:r>
              <a:rPr lang="en-US" sz="2600" dirty="0" err="1">
                <a:solidFill>
                  <a:srgbClr val="000000"/>
                </a:solidFill>
              </a:rPr>
              <a:t>Déforestation</a:t>
            </a:r>
            <a:endParaRPr lang="en-US" dirty="0" err="1"/>
          </a:p>
        </p:txBody>
      </p:sp>
      <p:sp>
        <p:nvSpPr>
          <p:cNvPr id="274" name="Google Shape;274;g388e2e3b2b0_0_65"/>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75" name="Google Shape;275;g388e2e3b2b0_0_65"/>
          <p:cNvPicPr preferRelativeResize="0"/>
          <p:nvPr/>
        </p:nvPicPr>
        <p:blipFill>
          <a:blip r:embed="rId3">
            <a:alphaModFix/>
          </a:blip>
          <a:stretch>
            <a:fillRect/>
          </a:stretch>
        </p:blipFill>
        <p:spPr>
          <a:xfrm>
            <a:off x="3619500" y="122205"/>
            <a:ext cx="7848599" cy="11448668"/>
          </a:xfrm>
          <a:prstGeom prst="rect">
            <a:avLst/>
          </a:prstGeom>
          <a:noFill/>
          <a:ln>
            <a:noFill/>
          </a:ln>
        </p:spPr>
      </p:pic>
      <p:sp>
        <p:nvSpPr>
          <p:cNvPr id="276" name="Google Shape;276;g388e2e3b2b0_0_65"/>
          <p:cNvSpPr/>
          <p:nvPr/>
        </p:nvSpPr>
        <p:spPr>
          <a:xfrm>
            <a:off x="259250" y="238025"/>
            <a:ext cx="2738700" cy="714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88e2e3b2b0_0_71"/>
          <p:cNvSpPr txBox="1">
            <a:spLocks noGrp="1"/>
          </p:cNvSpPr>
          <p:nvPr>
            <p:ph type="title"/>
          </p:nvPr>
        </p:nvSpPr>
        <p:spPr>
          <a:xfrm>
            <a:off x="1140100" y="990119"/>
            <a:ext cx="7315200" cy="914400"/>
          </a:xfrm>
          <a:prstGeom prst="rect">
            <a:avLst/>
          </a:prstGeom>
        </p:spPr>
        <p:txBody>
          <a:bodyPr spcFirstLastPara="1" wrap="square" lIns="91425" tIns="45700" rIns="91425" bIns="45700" anchor="b" anchorCtr="0">
            <a:noAutofit/>
          </a:bodyPr>
          <a:lstStyle/>
          <a:p>
            <a:pPr>
              <a:lnSpc>
                <a:spcPct val="114999"/>
              </a:lnSpc>
            </a:pPr>
            <a:r>
              <a:rPr lang="en-US" sz="2600" dirty="0">
                <a:solidFill>
                  <a:srgbClr val="000000"/>
                </a:solidFill>
              </a:rPr>
              <a:t>Impact : </a:t>
            </a:r>
            <a:r>
              <a:rPr lang="en-US" sz="2600" dirty="0" err="1">
                <a:solidFill>
                  <a:srgbClr val="000000"/>
                </a:solidFill>
              </a:rPr>
              <a:t>Érosion</a:t>
            </a:r>
            <a:endParaRPr lang="en-US" dirty="0" err="1"/>
          </a:p>
        </p:txBody>
      </p:sp>
      <p:sp>
        <p:nvSpPr>
          <p:cNvPr id="283" name="Google Shape;283;g388e2e3b2b0_0_71"/>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388e2e3b2b0_0_71"/>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5" name="Google Shape;285;g388e2e3b2b0_0_71"/>
          <p:cNvPicPr preferRelativeResize="0"/>
          <p:nvPr/>
        </p:nvPicPr>
        <p:blipFill>
          <a:blip r:embed="rId3">
            <a:alphaModFix/>
          </a:blip>
          <a:stretch>
            <a:fillRect/>
          </a:stretch>
        </p:blipFill>
        <p:spPr>
          <a:xfrm>
            <a:off x="2990850" y="139325"/>
            <a:ext cx="8420102" cy="12642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88e2e3b2b0_0_77"/>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a:lnSpc>
                <a:spcPct val="114999"/>
              </a:lnSpc>
            </a:pPr>
            <a:r>
              <a:rPr lang="en-US" sz="2600" dirty="0">
                <a:solidFill>
                  <a:srgbClr val="000000"/>
                </a:solidFill>
              </a:rPr>
              <a:t>Impact : Contamination au </a:t>
            </a:r>
            <a:r>
              <a:rPr lang="en-US" sz="2600" dirty="0" err="1">
                <a:solidFill>
                  <a:srgbClr val="000000"/>
                </a:solidFill>
              </a:rPr>
              <a:t>mercure</a:t>
            </a:r>
            <a:endParaRPr lang="en-US" dirty="0" err="1"/>
          </a:p>
        </p:txBody>
      </p:sp>
      <p:sp>
        <p:nvSpPr>
          <p:cNvPr id="292" name="Google Shape;292;g388e2e3b2b0_0_77"/>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388e2e3b2b0_0_77"/>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4" name="Google Shape;294;g388e2e3b2b0_0_77"/>
          <p:cNvPicPr preferRelativeResize="0"/>
          <p:nvPr/>
        </p:nvPicPr>
        <p:blipFill>
          <a:blip r:embed="rId3">
            <a:alphaModFix/>
          </a:blip>
          <a:stretch>
            <a:fillRect/>
          </a:stretch>
        </p:blipFill>
        <p:spPr>
          <a:xfrm>
            <a:off x="3049675" y="152400"/>
            <a:ext cx="8989923" cy="132075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88e2e3b2b0_0_102"/>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01" name="Google Shape;301;g388e2e3b2b0_0_102"/>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02" name="Google Shape;302;g388e2e3b2b0_0_102"/>
          <p:cNvPicPr preferRelativeResize="0"/>
          <p:nvPr/>
        </p:nvPicPr>
        <p:blipFill>
          <a:blip r:embed="rId3">
            <a:alphaModFix/>
          </a:blip>
          <a:stretch>
            <a:fillRect/>
          </a:stretch>
        </p:blipFill>
        <p:spPr>
          <a:xfrm>
            <a:off x="325476" y="240113"/>
            <a:ext cx="10806548" cy="11864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388e2e3b2b0_0_108"/>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pic>
        <p:nvPicPr>
          <p:cNvPr id="309" name="Google Shape;309;g388e2e3b2b0_0_108"/>
          <p:cNvPicPr preferRelativeResize="0"/>
          <p:nvPr/>
        </p:nvPicPr>
        <p:blipFill>
          <a:blip r:embed="rId3">
            <a:alphaModFix/>
          </a:blip>
          <a:stretch>
            <a:fillRect/>
          </a:stretch>
        </p:blipFill>
        <p:spPr>
          <a:xfrm>
            <a:off x="0" y="-7"/>
            <a:ext cx="12192000" cy="3712464"/>
          </a:xfrm>
          <a:prstGeom prst="rect">
            <a:avLst/>
          </a:prstGeom>
          <a:noFill/>
          <a:ln>
            <a:noFill/>
          </a:ln>
        </p:spPr>
      </p:pic>
      <p:sp>
        <p:nvSpPr>
          <p:cNvPr id="310" name="Google Shape;310;g388e2e3b2b0_0_108"/>
          <p:cNvSpPr txBox="1">
            <a:spLocks noGrp="1"/>
          </p:cNvSpPr>
          <p:nvPr>
            <p:ph type="body" idx="1"/>
          </p:nvPr>
        </p:nvSpPr>
        <p:spPr>
          <a:xfrm>
            <a:off x="2324100" y="3441877"/>
            <a:ext cx="7315200" cy="3474600"/>
          </a:xfrm>
          <a:prstGeom prst="rect">
            <a:avLst/>
          </a:prstGeom>
        </p:spPr>
        <p:txBody>
          <a:bodyPr spcFirstLastPara="1" wrap="square" lIns="91425" tIns="45700" rIns="91425" bIns="45700" anchor="t" anchorCtr="0">
            <a:noAutofit/>
          </a:bodyPr>
          <a:lstStyle/>
          <a:p>
            <a:pPr>
              <a:buNone/>
            </a:pPr>
            <a:r>
              <a:rPr lang="en-US" sz="1600" b="1" dirty="0">
                <a:solidFill>
                  <a:srgbClr val="000000"/>
                </a:solidFill>
              </a:rPr>
              <a:t>Implications politiques</a:t>
            </a:r>
            <a:endParaRPr lang="en-US" dirty="0"/>
          </a:p>
          <a:p>
            <a:pPr>
              <a:buNone/>
            </a:pPr>
            <a:endParaRPr lang="en-US" sz="1600" b="1" dirty="0">
              <a:solidFill>
                <a:srgbClr val="000000"/>
              </a:solidFill>
            </a:endParaRPr>
          </a:p>
          <a:p>
            <a:pPr>
              <a:buNone/>
            </a:pPr>
            <a:r>
              <a:rPr lang="en-US" sz="1600" dirty="0">
                <a:solidFill>
                  <a:srgbClr val="000000"/>
                </a:solidFill>
              </a:rPr>
              <a:t>• </a:t>
            </a:r>
            <a:r>
              <a:rPr lang="en-US" sz="1600" b="1" dirty="0">
                <a:solidFill>
                  <a:srgbClr val="000000"/>
                </a:solidFill>
              </a:rPr>
              <a:t>Les procureurs publics </a:t>
            </a:r>
            <a:r>
              <a:rPr lang="en-US" sz="1600" b="1" dirty="0" err="1">
                <a:solidFill>
                  <a:srgbClr val="000000"/>
                </a:solidFill>
              </a:rPr>
              <a:t>brésiliens</a:t>
            </a:r>
            <a:r>
              <a:rPr lang="en-US" sz="1600" dirty="0">
                <a:solidFill>
                  <a:srgbClr val="000000"/>
                </a:solidFill>
              </a:rPr>
              <a:t> : </a:t>
            </a:r>
            <a:r>
              <a:rPr lang="en-US" sz="1600" dirty="0" err="1">
                <a:solidFill>
                  <a:srgbClr val="000000"/>
                </a:solidFill>
              </a:rPr>
              <a:t>ont</a:t>
            </a:r>
            <a:r>
              <a:rPr lang="en-US" sz="1600" dirty="0">
                <a:solidFill>
                  <a:srgbClr val="000000"/>
                </a:solidFill>
              </a:rPr>
              <a:t> </a:t>
            </a:r>
            <a:r>
              <a:rPr lang="en-US" sz="1600" dirty="0" err="1">
                <a:solidFill>
                  <a:srgbClr val="000000"/>
                </a:solidFill>
              </a:rPr>
              <a:t>adopté</a:t>
            </a:r>
            <a:r>
              <a:rPr lang="en-US" sz="1600" dirty="0">
                <a:solidFill>
                  <a:srgbClr val="000000"/>
                </a:solidFill>
              </a:rPr>
              <a:t> la </a:t>
            </a:r>
            <a:r>
              <a:rPr lang="en-US" sz="1600" dirty="0" err="1">
                <a:solidFill>
                  <a:srgbClr val="000000"/>
                </a:solidFill>
              </a:rPr>
              <a:t>méthodologie</a:t>
            </a:r>
            <a:r>
              <a:rPr lang="en-US" sz="1600" dirty="0">
                <a:solidFill>
                  <a:srgbClr val="000000"/>
                </a:solidFill>
              </a:rPr>
              <a:t> </a:t>
            </a:r>
            <a:r>
              <a:rPr lang="en-US" sz="1600" dirty="0" err="1">
                <a:solidFill>
                  <a:srgbClr val="000000"/>
                </a:solidFill>
              </a:rPr>
              <a:t>comme</a:t>
            </a:r>
            <a:r>
              <a:rPr lang="en-US" sz="1600" dirty="0">
                <a:solidFill>
                  <a:srgbClr val="000000"/>
                </a:solidFill>
              </a:rPr>
              <a:t> </a:t>
            </a:r>
            <a:r>
              <a:rPr lang="en-US" sz="1600" dirty="0" err="1">
                <a:solidFill>
                  <a:srgbClr val="000000"/>
                </a:solidFill>
              </a:rPr>
              <a:t>référence</a:t>
            </a:r>
            <a:r>
              <a:rPr lang="en-US" sz="1600" dirty="0">
                <a:solidFill>
                  <a:srgbClr val="000000"/>
                </a:solidFill>
              </a:rPr>
              <a:t> </a:t>
            </a:r>
            <a:r>
              <a:rPr lang="en-US" sz="1600" dirty="0" err="1">
                <a:solidFill>
                  <a:srgbClr val="000000"/>
                </a:solidFill>
              </a:rPr>
              <a:t>officielle</a:t>
            </a:r>
            <a:r>
              <a:rPr lang="en-US" sz="1600" dirty="0">
                <a:solidFill>
                  <a:srgbClr val="000000"/>
                </a:solidFill>
              </a:rPr>
              <a:t> – des </a:t>
            </a:r>
            <a:r>
              <a:rPr lang="en-US" sz="1600" dirty="0" err="1">
                <a:solidFill>
                  <a:srgbClr val="000000"/>
                </a:solidFill>
              </a:rPr>
              <a:t>poursuites</a:t>
            </a:r>
            <a:r>
              <a:rPr lang="en-US" sz="1600" dirty="0">
                <a:solidFill>
                  <a:srgbClr val="000000"/>
                </a:solidFill>
              </a:rPr>
              <a:t> </a:t>
            </a:r>
            <a:r>
              <a:rPr lang="en-US" sz="1600" dirty="0" err="1">
                <a:solidFill>
                  <a:srgbClr val="000000"/>
                </a:solidFill>
              </a:rPr>
              <a:t>judiciaires</a:t>
            </a:r>
            <a:r>
              <a:rPr lang="en-US" sz="1600" dirty="0">
                <a:solidFill>
                  <a:srgbClr val="000000"/>
                </a:solidFill>
              </a:rPr>
              <a:t> </a:t>
            </a:r>
            <a:r>
              <a:rPr lang="en-US" sz="1600" dirty="0" err="1">
                <a:solidFill>
                  <a:srgbClr val="000000"/>
                </a:solidFill>
              </a:rPr>
              <a:t>d’une</a:t>
            </a:r>
            <a:r>
              <a:rPr lang="en-US" sz="1600" dirty="0">
                <a:solidFill>
                  <a:srgbClr val="000000"/>
                </a:solidFill>
              </a:rPr>
              <a:t> </a:t>
            </a:r>
            <a:r>
              <a:rPr lang="en-US" sz="1600" dirty="0" err="1">
                <a:solidFill>
                  <a:srgbClr val="000000"/>
                </a:solidFill>
              </a:rPr>
              <a:t>valeur</a:t>
            </a:r>
            <a:r>
              <a:rPr lang="en-US" sz="1600" dirty="0">
                <a:solidFill>
                  <a:srgbClr val="000000"/>
                </a:solidFill>
              </a:rPr>
              <a:t> de plus de </a:t>
            </a:r>
            <a:r>
              <a:rPr lang="en-US" sz="1600" b="1" dirty="0">
                <a:solidFill>
                  <a:srgbClr val="000000"/>
                </a:solidFill>
              </a:rPr>
              <a:t>9 milliards USD</a:t>
            </a:r>
            <a:br>
              <a:rPr lang="en-US" sz="1600" b="1" dirty="0">
                <a:solidFill>
                  <a:srgbClr val="000000"/>
                </a:solidFill>
              </a:rPr>
            </a:br>
            <a:endParaRPr lang="en-US"/>
          </a:p>
          <a:p>
            <a:pPr>
              <a:buNone/>
            </a:pPr>
            <a:r>
              <a:rPr lang="en-US" sz="1600">
                <a:solidFill>
                  <a:srgbClr val="000000"/>
                </a:solidFill>
              </a:rPr>
              <a:t>• </a:t>
            </a:r>
            <a:r>
              <a:rPr lang="en-US" sz="1600" b="1">
                <a:solidFill>
                  <a:srgbClr val="000000"/>
                </a:solidFill>
              </a:rPr>
              <a:t>Cas </a:t>
            </a:r>
            <a:r>
              <a:rPr lang="en-US" sz="1600" b="1" err="1">
                <a:solidFill>
                  <a:srgbClr val="000000"/>
                </a:solidFill>
              </a:rPr>
              <a:t>d’usage</a:t>
            </a:r>
            <a:r>
              <a:rPr lang="en-US" sz="1600" b="1">
                <a:solidFill>
                  <a:srgbClr val="000000"/>
                </a:solidFill>
              </a:rPr>
              <a:t> par la Police Fédérale et </a:t>
            </a:r>
            <a:r>
              <a:rPr lang="en-US" sz="1600" b="1" err="1">
                <a:solidFill>
                  <a:srgbClr val="000000"/>
                </a:solidFill>
              </a:rPr>
              <a:t>l’Agence</a:t>
            </a:r>
            <a:r>
              <a:rPr lang="en-US" sz="1600" b="1">
                <a:solidFill>
                  <a:srgbClr val="000000"/>
                </a:solidFill>
              </a:rPr>
              <a:t> de Protection de </a:t>
            </a:r>
            <a:r>
              <a:rPr lang="en-US" sz="1600" b="1" err="1">
                <a:solidFill>
                  <a:srgbClr val="000000"/>
                </a:solidFill>
              </a:rPr>
              <a:t>l’Environnement</a:t>
            </a:r>
            <a:r>
              <a:rPr lang="en-US" sz="1600" dirty="0">
                <a:solidFill>
                  <a:srgbClr val="000000"/>
                </a:solidFill>
              </a:rPr>
              <a:t> </a:t>
            </a:r>
            <a:r>
              <a:rPr lang="en-US" sz="1600" err="1">
                <a:solidFill>
                  <a:srgbClr val="000000"/>
                </a:solidFill>
              </a:rPr>
              <a:t>devant</a:t>
            </a:r>
            <a:r>
              <a:rPr lang="en-US" sz="1600">
                <a:solidFill>
                  <a:srgbClr val="000000"/>
                </a:solidFill>
              </a:rPr>
              <a:t> la </a:t>
            </a:r>
            <a:r>
              <a:rPr lang="en-US" sz="1600" b="1">
                <a:solidFill>
                  <a:srgbClr val="000000"/>
                </a:solidFill>
              </a:rPr>
              <a:t>Cour </a:t>
            </a:r>
            <a:r>
              <a:rPr lang="en-US" sz="1600" b="1" err="1">
                <a:solidFill>
                  <a:srgbClr val="000000"/>
                </a:solidFill>
              </a:rPr>
              <a:t>suprême</a:t>
            </a:r>
            <a:r>
              <a:rPr lang="en-US" sz="1600" b="1" dirty="0">
                <a:solidFill>
                  <a:srgbClr val="000000"/>
                </a:solidFill>
              </a:rPr>
              <a:t> </a:t>
            </a:r>
            <a:r>
              <a:rPr lang="en-US" sz="1600" b="1" err="1">
                <a:solidFill>
                  <a:srgbClr val="000000"/>
                </a:solidFill>
              </a:rPr>
              <a:t>fédérale</a:t>
            </a:r>
            <a:endParaRPr lang="en-US" err="1"/>
          </a:p>
          <a:p>
            <a:pPr>
              <a:buNone/>
            </a:pPr>
            <a:endParaRPr lang="en-US" sz="1600" b="1" dirty="0">
              <a:solidFill>
                <a:srgbClr val="000000"/>
              </a:solidFill>
            </a:endParaRPr>
          </a:p>
          <a:p>
            <a:pPr>
              <a:buNone/>
            </a:pPr>
            <a:r>
              <a:rPr lang="en-US" sz="1600" dirty="0">
                <a:solidFill>
                  <a:srgbClr val="000000"/>
                </a:solidFill>
              </a:rPr>
              <a:t>• </a:t>
            </a:r>
            <a:r>
              <a:rPr lang="en-US" sz="1600" b="1" dirty="0">
                <a:solidFill>
                  <a:srgbClr val="000000"/>
                </a:solidFill>
              </a:rPr>
              <a:t>Les </a:t>
            </a:r>
            <a:r>
              <a:rPr lang="en-US" sz="1600" b="1" err="1">
                <a:solidFill>
                  <a:srgbClr val="000000"/>
                </a:solidFill>
              </a:rPr>
              <a:t>agences</a:t>
            </a:r>
            <a:r>
              <a:rPr lang="en-US" sz="1600" b="1" dirty="0">
                <a:solidFill>
                  <a:srgbClr val="000000"/>
                </a:solidFill>
              </a:rPr>
              <a:t> de protection </a:t>
            </a:r>
            <a:r>
              <a:rPr lang="en-US" sz="1600" b="1" err="1">
                <a:solidFill>
                  <a:srgbClr val="000000"/>
                </a:solidFill>
              </a:rPr>
              <a:t>d’autres</a:t>
            </a:r>
            <a:r>
              <a:rPr lang="en-US" sz="1600" b="1" dirty="0">
                <a:solidFill>
                  <a:srgbClr val="000000"/>
                </a:solidFill>
              </a:rPr>
              <a:t> pays</a:t>
            </a:r>
            <a:r>
              <a:rPr lang="en-US" sz="1600" dirty="0">
                <a:solidFill>
                  <a:srgbClr val="000000"/>
                </a:solidFill>
              </a:rPr>
              <a:t> </a:t>
            </a:r>
            <a:r>
              <a:rPr lang="en-US" sz="1600" err="1">
                <a:solidFill>
                  <a:srgbClr val="000000"/>
                </a:solidFill>
              </a:rPr>
              <a:t>envisagent</a:t>
            </a:r>
            <a:r>
              <a:rPr lang="en-US" sz="1600" dirty="0">
                <a:solidFill>
                  <a:srgbClr val="000000"/>
                </a:solidFill>
              </a:rPr>
              <a:t> </a:t>
            </a:r>
            <a:r>
              <a:rPr lang="en-US" sz="1600" err="1">
                <a:solidFill>
                  <a:srgbClr val="000000"/>
                </a:solidFill>
              </a:rPr>
              <a:t>d’adopter</a:t>
            </a:r>
            <a:r>
              <a:rPr lang="en-US" sz="1600" dirty="0">
                <a:solidFill>
                  <a:srgbClr val="000000"/>
                </a:solidFill>
              </a:rPr>
              <a:t> </a:t>
            </a:r>
            <a:r>
              <a:rPr lang="en-US" sz="1600" err="1">
                <a:solidFill>
                  <a:srgbClr val="000000"/>
                </a:solidFill>
              </a:rPr>
              <a:t>l’outil</a:t>
            </a:r>
            <a:r>
              <a:rPr lang="en-US" sz="1600">
                <a:solidFill>
                  <a:srgbClr val="000000"/>
                </a:solidFill>
              </a:rPr>
              <a:t> :</a:t>
            </a:r>
            <a:endParaRPr lang="en-US">
              <a:solidFill>
                <a:srgbClr val="5B6770"/>
              </a:solidFill>
            </a:endParaRPr>
          </a:p>
          <a:p>
            <a:pPr>
              <a:buNone/>
            </a:pPr>
            <a:r>
              <a:rPr lang="en-US" sz="1600" b="1" dirty="0">
                <a:solidFill>
                  <a:srgbClr val="000000"/>
                </a:solidFill>
              </a:rPr>
              <a:t>  - </a:t>
            </a:r>
            <a:r>
              <a:rPr lang="en-US" sz="1600" b="1" dirty="0" err="1">
                <a:solidFill>
                  <a:srgbClr val="000000"/>
                </a:solidFill>
              </a:rPr>
              <a:t>Pérou</a:t>
            </a:r>
            <a:r>
              <a:rPr lang="en-US" sz="1600" b="1" dirty="0">
                <a:solidFill>
                  <a:srgbClr val="000000"/>
                </a:solidFill>
              </a:rPr>
              <a:t>, </a:t>
            </a:r>
            <a:r>
              <a:rPr lang="en-US" sz="1600" b="1" dirty="0" err="1">
                <a:solidFill>
                  <a:srgbClr val="000000"/>
                </a:solidFill>
              </a:rPr>
              <a:t>Colombie</a:t>
            </a:r>
            <a:r>
              <a:rPr lang="en-US" sz="1600" b="1" dirty="0">
                <a:solidFill>
                  <a:srgbClr val="000000"/>
                </a:solidFill>
              </a:rPr>
              <a:t>, Équateur, Guyana, Suriname, </a:t>
            </a:r>
            <a:r>
              <a:rPr lang="en-US" sz="1600" b="1" dirty="0" err="1">
                <a:solidFill>
                  <a:srgbClr val="000000"/>
                </a:solidFill>
              </a:rPr>
              <a:t>Bolivie</a:t>
            </a:r>
            <a:endParaRPr lang="en-US" dirty="0"/>
          </a:p>
          <a:p>
            <a:pPr marL="0" indent="0">
              <a:lnSpc>
                <a:spcPct val="120000"/>
              </a:lnSpc>
              <a:spcBef>
                <a:spcPts val="600"/>
              </a:spcBef>
              <a:buNone/>
            </a:pPr>
            <a:endParaRPr lang="en-US" sz="1600" b="1" dirty="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388e2e3b2b0_0_114"/>
          <p:cNvSpPr txBox="1">
            <a:spLocks noGrp="1"/>
          </p:cNvSpPr>
          <p:nvPr>
            <p:ph type="title"/>
          </p:nvPr>
        </p:nvSpPr>
        <p:spPr>
          <a:xfrm>
            <a:off x="838200" y="1242648"/>
            <a:ext cx="9405300" cy="596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https://calculators.conservation-strategy.org/</a:t>
            </a:r>
            <a:endParaRPr/>
          </a:p>
        </p:txBody>
      </p:sp>
      <p:sp>
        <p:nvSpPr>
          <p:cNvPr id="317" name="Google Shape;317;g388e2e3b2b0_0_114"/>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18" name="Google Shape;318;g388e2e3b2b0_0_114"/>
          <p:cNvPicPr preferRelativeResize="0"/>
          <p:nvPr/>
        </p:nvPicPr>
        <p:blipFill>
          <a:blip r:embed="rId3">
            <a:alphaModFix/>
          </a:blip>
          <a:stretch>
            <a:fillRect/>
          </a:stretch>
        </p:blipFill>
        <p:spPr>
          <a:xfrm>
            <a:off x="632248" y="2285275"/>
            <a:ext cx="10927526" cy="6308301"/>
          </a:xfrm>
          <a:prstGeom prst="rect">
            <a:avLst/>
          </a:prstGeom>
          <a:noFill/>
          <a:ln>
            <a:noFill/>
          </a:ln>
        </p:spPr>
      </p:pic>
      <p:sp>
        <p:nvSpPr>
          <p:cNvPr id="319" name="Google Shape;319;g388e2e3b2b0_0_114"/>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88ecc7a14f_0_16"/>
          <p:cNvSpPr txBox="1">
            <a:spLocks noGrp="1"/>
          </p:cNvSpPr>
          <p:nvPr>
            <p:ph type="title"/>
          </p:nvPr>
        </p:nvSpPr>
        <p:spPr>
          <a:xfrm>
            <a:off x="838200" y="1062762"/>
            <a:ext cx="9564900" cy="914400"/>
          </a:xfrm>
          <a:prstGeom prst="rect">
            <a:avLst/>
          </a:prstGeom>
          <a:noFill/>
          <a:ln>
            <a:noFill/>
          </a:ln>
        </p:spPr>
        <p:txBody>
          <a:bodyPr spcFirstLastPara="1" wrap="square" lIns="91425" tIns="45700" rIns="91425" bIns="45700" anchor="b" anchorCtr="0">
            <a:noAutofit/>
          </a:bodyPr>
          <a:lstStyle/>
          <a:p>
            <a:pPr>
              <a:lnSpc>
                <a:spcPct val="114284"/>
              </a:lnSpc>
            </a:pPr>
            <a:r>
              <a:rPr lang="en-US" dirty="0"/>
              <a:t>Comment </a:t>
            </a:r>
            <a:r>
              <a:rPr lang="en-US" dirty="0" err="1"/>
              <a:t>fonctionne</a:t>
            </a:r>
            <a:r>
              <a:rPr lang="en-US" dirty="0"/>
              <a:t> le </a:t>
            </a:r>
            <a:r>
              <a:rPr lang="en-US" dirty="0" err="1"/>
              <a:t>Calculateur</a:t>
            </a:r>
            <a:r>
              <a:rPr lang="en-US" dirty="0"/>
              <a:t> des Impacts </a:t>
            </a:r>
            <a:r>
              <a:rPr lang="en-US" dirty="0" err="1"/>
              <a:t>Miniers</a:t>
            </a:r>
            <a:r>
              <a:rPr lang="en-US" dirty="0"/>
              <a:t> (MIC) ?</a:t>
            </a:r>
          </a:p>
        </p:txBody>
      </p:sp>
      <p:pic>
        <p:nvPicPr>
          <p:cNvPr id="325" name="Google Shape;325;g388ecc7a14f_0_16"/>
          <p:cNvPicPr preferRelativeResize="0"/>
          <p:nvPr/>
        </p:nvPicPr>
        <p:blipFill rotWithShape="1">
          <a:blip r:embed="rId3">
            <a:alphaModFix/>
          </a:blip>
          <a:srcRect/>
          <a:stretch/>
        </p:blipFill>
        <p:spPr>
          <a:xfrm>
            <a:off x="568377" y="2328953"/>
            <a:ext cx="7677658" cy="3301393"/>
          </a:xfrm>
          <a:prstGeom prst="rect">
            <a:avLst/>
          </a:prstGeom>
          <a:noFill/>
          <a:ln>
            <a:noFill/>
          </a:ln>
        </p:spPr>
      </p:pic>
      <p:sp>
        <p:nvSpPr>
          <p:cNvPr id="326" name="Google Shape;326;g388ecc7a14f_0_16"/>
          <p:cNvSpPr txBox="1"/>
          <p:nvPr/>
        </p:nvSpPr>
        <p:spPr>
          <a:xfrm>
            <a:off x="2417164" y="6220918"/>
            <a:ext cx="8510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https://miningcalculator.conservation-strategy.org/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388ecc7a14f_0_22"/>
          <p:cNvSpPr txBox="1">
            <a:spLocks noGrp="1"/>
          </p:cNvSpPr>
          <p:nvPr>
            <p:ph type="title"/>
          </p:nvPr>
        </p:nvSpPr>
        <p:spPr>
          <a:xfrm>
            <a:off x="808225" y="882875"/>
            <a:ext cx="10787400" cy="914400"/>
          </a:xfrm>
          <a:prstGeom prst="rect">
            <a:avLst/>
          </a:prstGeom>
          <a:noFill/>
          <a:ln>
            <a:noFill/>
          </a:ln>
        </p:spPr>
        <p:txBody>
          <a:bodyPr spcFirstLastPara="1" wrap="square" lIns="91425" tIns="45700" rIns="91425" bIns="45700" anchor="b" anchorCtr="0">
            <a:noAutofit/>
          </a:bodyPr>
          <a:lstStyle/>
          <a:p>
            <a:pPr>
              <a:lnSpc>
                <a:spcPct val="114284"/>
              </a:lnSpc>
            </a:pPr>
            <a:r>
              <a:rPr lang="en-US" b="0" dirty="0">
                <a:solidFill>
                  <a:srgbClr val="FF0000"/>
                </a:solidFill>
              </a:rPr>
              <a:t>Adapter et adopter le </a:t>
            </a:r>
            <a:r>
              <a:rPr lang="en-US" b="0" dirty="0" err="1">
                <a:solidFill>
                  <a:srgbClr val="FF0000"/>
                </a:solidFill>
              </a:rPr>
              <a:t>Calculateur</a:t>
            </a:r>
            <a:r>
              <a:rPr lang="en-US" b="0" dirty="0">
                <a:solidFill>
                  <a:srgbClr val="FF0000"/>
                </a:solidFill>
              </a:rPr>
              <a:t> dans </a:t>
            </a:r>
            <a:r>
              <a:rPr lang="en-US" b="0" dirty="0" err="1">
                <a:solidFill>
                  <a:srgbClr val="FF0000"/>
                </a:solidFill>
              </a:rPr>
              <a:t>différents</a:t>
            </a:r>
            <a:r>
              <a:rPr lang="en-US" b="0" dirty="0">
                <a:solidFill>
                  <a:srgbClr val="FF0000"/>
                </a:solidFill>
              </a:rPr>
              <a:t> </a:t>
            </a:r>
            <a:r>
              <a:rPr lang="en-US" b="0" dirty="0" err="1">
                <a:solidFill>
                  <a:srgbClr val="FF0000"/>
                </a:solidFill>
              </a:rPr>
              <a:t>contextes</a:t>
            </a:r>
            <a:r>
              <a:rPr lang="en-US" b="0" dirty="0">
                <a:solidFill>
                  <a:srgbClr val="FF0000"/>
                </a:solidFill>
              </a:rPr>
              <a:t> </a:t>
            </a:r>
            <a:r>
              <a:rPr lang="en-US" b="0" dirty="0" err="1">
                <a:solidFill>
                  <a:srgbClr val="FF0000"/>
                </a:solidFill>
              </a:rPr>
              <a:t>nationaux</a:t>
            </a:r>
            <a:endParaRPr lang="en-US" dirty="0" err="1"/>
          </a:p>
        </p:txBody>
      </p:sp>
      <p:pic>
        <p:nvPicPr>
          <p:cNvPr id="332" name="Google Shape;332;g388ecc7a14f_0_22"/>
          <p:cNvPicPr preferRelativeResize="0"/>
          <p:nvPr/>
        </p:nvPicPr>
        <p:blipFill>
          <a:blip r:embed="rId3">
            <a:alphaModFix/>
          </a:blip>
          <a:stretch>
            <a:fillRect/>
          </a:stretch>
        </p:blipFill>
        <p:spPr>
          <a:xfrm>
            <a:off x="1409000" y="1871105"/>
            <a:ext cx="9145412" cy="4755920"/>
          </a:xfrm>
          <a:prstGeom prst="rect">
            <a:avLst/>
          </a:prstGeom>
          <a:noFill/>
          <a:ln>
            <a:noFill/>
          </a:ln>
        </p:spPr>
      </p:pic>
      <p:pic>
        <p:nvPicPr>
          <p:cNvPr id="333" name="Google Shape;333;g388ecc7a14f_0_22"/>
          <p:cNvPicPr preferRelativeResize="0"/>
          <p:nvPr/>
        </p:nvPicPr>
        <p:blipFill>
          <a:blip r:embed="rId4">
            <a:alphaModFix/>
          </a:blip>
          <a:stretch>
            <a:fillRect/>
          </a:stretch>
        </p:blipFill>
        <p:spPr>
          <a:xfrm>
            <a:off x="11341726" y="5771922"/>
            <a:ext cx="835096" cy="682300"/>
          </a:xfrm>
          <a:prstGeom prst="rect">
            <a:avLst/>
          </a:prstGeom>
          <a:noFill/>
          <a:ln>
            <a:noFill/>
          </a:ln>
        </p:spPr>
      </p:pic>
      <p:sp>
        <p:nvSpPr>
          <p:cNvPr id="334" name="Google Shape;334;g388ecc7a14f_0_22"/>
          <p:cNvSpPr/>
          <p:nvPr/>
        </p:nvSpPr>
        <p:spPr>
          <a:xfrm>
            <a:off x="0" y="-575500"/>
            <a:ext cx="12192000" cy="1457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88ecc7a14f_0_29"/>
          <p:cNvSpPr txBox="1">
            <a:spLocks noGrp="1"/>
          </p:cNvSpPr>
          <p:nvPr>
            <p:ph type="title"/>
          </p:nvPr>
        </p:nvSpPr>
        <p:spPr>
          <a:xfrm>
            <a:off x="808220" y="882880"/>
            <a:ext cx="102870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endParaRPr/>
          </a:p>
        </p:txBody>
      </p:sp>
      <p:sp>
        <p:nvSpPr>
          <p:cNvPr id="340" name="Google Shape;340;g388ecc7a14f_0_29"/>
          <p:cNvSpPr txBox="1"/>
          <p:nvPr/>
        </p:nvSpPr>
        <p:spPr>
          <a:xfrm>
            <a:off x="808220" y="5838824"/>
            <a:ext cx="11309100" cy="554100"/>
          </a:xfrm>
          <a:prstGeom prst="rect">
            <a:avLst/>
          </a:prstGeom>
          <a:noFill/>
          <a:ln>
            <a:noFill/>
          </a:ln>
        </p:spPr>
        <p:txBody>
          <a:bodyPr spcFirstLastPara="1" wrap="square" lIns="91425" tIns="91425" rIns="91425" bIns="91425" anchor="t" anchorCtr="0">
            <a:spAutoFit/>
          </a:bodyPr>
          <a:lstStyle/>
          <a:p>
            <a:r>
              <a:rPr lang="en-US" sz="2400" dirty="0">
                <a:solidFill>
                  <a:srgbClr val="2D3338"/>
                </a:solidFill>
              </a:rPr>
              <a:t>Comment </a:t>
            </a:r>
            <a:r>
              <a:rPr lang="en-US" sz="2400" dirty="0" err="1">
                <a:solidFill>
                  <a:srgbClr val="2D3338"/>
                </a:solidFill>
              </a:rPr>
              <a:t>votre</a:t>
            </a:r>
            <a:r>
              <a:rPr lang="en-US" sz="2400" dirty="0">
                <a:solidFill>
                  <a:srgbClr val="2D3338"/>
                </a:solidFill>
              </a:rPr>
              <a:t> institution </a:t>
            </a:r>
            <a:r>
              <a:rPr lang="en-US" sz="2400" dirty="0" err="1">
                <a:solidFill>
                  <a:srgbClr val="2D3338"/>
                </a:solidFill>
              </a:rPr>
              <a:t>traite</a:t>
            </a:r>
            <a:r>
              <a:rPr lang="en-US" sz="2400" dirty="0">
                <a:solidFill>
                  <a:srgbClr val="2D3338"/>
                </a:solidFill>
              </a:rPr>
              <a:t>-t-</a:t>
            </a:r>
            <a:r>
              <a:rPr lang="en-US" sz="2400" dirty="0" err="1">
                <a:solidFill>
                  <a:srgbClr val="2D3338"/>
                </a:solidFill>
              </a:rPr>
              <a:t>elle</a:t>
            </a:r>
            <a:r>
              <a:rPr lang="en-US" sz="2400" dirty="0">
                <a:solidFill>
                  <a:srgbClr val="2D3338"/>
                </a:solidFill>
              </a:rPr>
              <a:t> </a:t>
            </a:r>
            <a:r>
              <a:rPr lang="en-US" sz="2400" dirty="0" err="1">
                <a:solidFill>
                  <a:srgbClr val="2D3338"/>
                </a:solidFill>
              </a:rPr>
              <a:t>actuellement</a:t>
            </a:r>
            <a:r>
              <a:rPr lang="en-US" sz="2400" dirty="0">
                <a:solidFill>
                  <a:srgbClr val="2D3338"/>
                </a:solidFill>
              </a:rPr>
              <a:t> </a:t>
            </a:r>
            <a:r>
              <a:rPr lang="en-US" sz="2400" dirty="0" err="1">
                <a:solidFill>
                  <a:srgbClr val="2D3338"/>
                </a:solidFill>
              </a:rPr>
              <a:t>l’exploitation</a:t>
            </a:r>
            <a:r>
              <a:rPr lang="en-US" sz="2400" dirty="0">
                <a:solidFill>
                  <a:srgbClr val="2D3338"/>
                </a:solidFill>
              </a:rPr>
              <a:t> </a:t>
            </a:r>
            <a:r>
              <a:rPr lang="en-US" sz="2400" dirty="0" err="1">
                <a:solidFill>
                  <a:srgbClr val="2D3338"/>
                </a:solidFill>
              </a:rPr>
              <a:t>illégale</a:t>
            </a:r>
            <a:r>
              <a:rPr lang="en-US" sz="2400" dirty="0">
                <a:solidFill>
                  <a:srgbClr val="2D3338"/>
                </a:solidFill>
              </a:rPr>
              <a:t> de </a:t>
            </a:r>
            <a:r>
              <a:rPr lang="en-US" sz="2400" dirty="0" err="1">
                <a:solidFill>
                  <a:srgbClr val="2D3338"/>
                </a:solidFill>
              </a:rPr>
              <a:t>l’or</a:t>
            </a:r>
            <a:r>
              <a:rPr lang="en-US" sz="2400" dirty="0">
                <a:solidFill>
                  <a:srgbClr val="2D3338"/>
                </a:solidFill>
              </a:rPr>
              <a:t> ?</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C92A31C9-6034-7583-E1CD-461302D589CD}"/>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C92A31C9-6034-7583-E1CD-461302D589CD}"/>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388ecc7a14f_0_35"/>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dirty="0"/>
          </a:p>
        </p:txBody>
      </p:sp>
      <p:sp>
        <p:nvSpPr>
          <p:cNvPr id="348" name="Google Shape;348;g388ecc7a14f_0_35"/>
          <p:cNvSpPr txBox="1">
            <a:spLocks noGrp="1"/>
          </p:cNvSpPr>
          <p:nvPr>
            <p:ph type="body" idx="1"/>
          </p:nvPr>
        </p:nvSpPr>
        <p:spPr>
          <a:xfrm>
            <a:off x="1809749" y="6062294"/>
            <a:ext cx="8572499" cy="3474600"/>
          </a:xfrm>
          <a:prstGeom prst="rect">
            <a:avLst/>
          </a:prstGeom>
        </p:spPr>
        <p:txBody>
          <a:bodyPr spcFirstLastPara="1" wrap="square" lIns="91425" tIns="45700" rIns="91425" bIns="45700" anchor="t" anchorCtr="0">
            <a:noAutofit/>
          </a:bodyPr>
          <a:lstStyle/>
          <a:p>
            <a:pPr marL="0" indent="0">
              <a:buNone/>
            </a:pPr>
            <a:r>
              <a:rPr lang="pt-BR" dirty="0" err="1"/>
              <a:t>Quels</a:t>
            </a:r>
            <a:r>
              <a:rPr lang="pt-BR" dirty="0"/>
              <a:t> </a:t>
            </a:r>
            <a:r>
              <a:rPr lang="pt-BR" dirty="0" err="1"/>
              <a:t>sont</a:t>
            </a:r>
            <a:r>
              <a:rPr lang="pt-BR" dirty="0"/>
              <a:t> </a:t>
            </a:r>
            <a:r>
              <a:rPr lang="pt-BR" dirty="0" err="1"/>
              <a:t>les</a:t>
            </a:r>
            <a:r>
              <a:rPr lang="pt-BR" dirty="0"/>
              <a:t> </a:t>
            </a:r>
            <a:r>
              <a:rPr lang="pt-BR" dirty="0" err="1"/>
              <a:t>principaux</a:t>
            </a:r>
            <a:r>
              <a:rPr lang="pt-BR" dirty="0"/>
              <a:t> </a:t>
            </a:r>
            <a:r>
              <a:rPr lang="pt-BR" dirty="0" err="1"/>
              <a:t>défis</a:t>
            </a:r>
            <a:r>
              <a:rPr lang="pt-BR" dirty="0"/>
              <a:t> de </a:t>
            </a:r>
            <a:r>
              <a:rPr lang="pt-BR" dirty="0" err="1"/>
              <a:t>votre</a:t>
            </a:r>
            <a:r>
              <a:rPr lang="pt-BR" dirty="0"/>
              <a:t> </a:t>
            </a:r>
            <a:r>
              <a:rPr lang="pt-BR" dirty="0" err="1"/>
              <a:t>institution</a:t>
            </a:r>
            <a:r>
              <a:rPr lang="pt-BR" dirty="0"/>
              <a:t> </a:t>
            </a:r>
            <a:r>
              <a:rPr lang="pt-BR" dirty="0" err="1"/>
              <a:t>dans</a:t>
            </a:r>
            <a:r>
              <a:rPr lang="pt-BR" dirty="0"/>
              <a:t> </a:t>
            </a:r>
            <a:r>
              <a:rPr lang="pt-BR" dirty="0" err="1"/>
              <a:t>la</a:t>
            </a:r>
            <a:r>
              <a:rPr lang="pt-BR" dirty="0"/>
              <a:t> </a:t>
            </a:r>
            <a:r>
              <a:rPr lang="pt-BR" dirty="0" err="1"/>
              <a:t>gestion</a:t>
            </a:r>
            <a:r>
              <a:rPr lang="pt-BR" dirty="0"/>
              <a:t> de </a:t>
            </a:r>
            <a:r>
              <a:rPr lang="pt-BR" dirty="0" err="1"/>
              <a:t>l’exploitation</a:t>
            </a:r>
            <a:r>
              <a:rPr lang="pt-BR" dirty="0"/>
              <a:t> </a:t>
            </a:r>
            <a:r>
              <a:rPr lang="pt-BR" dirty="0" err="1"/>
              <a:t>aurifère</a:t>
            </a:r>
            <a:r>
              <a:rPr lang="pt-BR" dirty="0"/>
              <a:t> ?</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ECDB7584-CB15-599C-F3DF-48973634961F}"/>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ECDB7584-CB15-599C-F3DF-48973634961F}"/>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a:lnSpc>
                <a:spcPct val="114284"/>
              </a:lnSpc>
            </a:pPr>
            <a:r>
              <a:rPr lang="en-US" dirty="0"/>
              <a:t>Bienvenue à la </a:t>
            </a:r>
            <a:r>
              <a:rPr lang="en-US" err="1"/>
              <a:t>série</a:t>
            </a:r>
            <a:r>
              <a:rPr lang="en-US" dirty="0"/>
              <a:t> de </a:t>
            </a:r>
            <a:r>
              <a:rPr lang="en-US" err="1"/>
              <a:t>webinaires</a:t>
            </a:r>
            <a:r>
              <a:rPr lang="en-US" dirty="0"/>
              <a:t> de la Phase 2 – </a:t>
            </a:r>
            <a:r>
              <a:rPr lang="en-US" err="1"/>
              <a:t>Souvenez</a:t>
            </a:r>
            <a:r>
              <a:rPr lang="en-US" dirty="0"/>
              <a:t>-vous de la Phase 1</a:t>
            </a:r>
          </a:p>
        </p:txBody>
      </p:sp>
      <p:sp>
        <p:nvSpPr>
          <p:cNvPr id="212" name="Google Shape;212;p2"/>
          <p:cNvSpPr txBox="1">
            <a:spLocks noGrp="1"/>
          </p:cNvSpPr>
          <p:nvPr>
            <p:ph type="body" idx="1"/>
          </p:nvPr>
        </p:nvSpPr>
        <p:spPr>
          <a:xfrm>
            <a:off x="838199" y="1782131"/>
            <a:ext cx="9857509" cy="3474720"/>
          </a:xfrm>
          <a:prstGeom prst="rect">
            <a:avLst/>
          </a:prstGeom>
          <a:noFill/>
          <a:ln>
            <a:noFill/>
          </a:ln>
        </p:spPr>
        <p:txBody>
          <a:bodyPr spcFirstLastPara="1" wrap="square" lIns="91425" tIns="45700" rIns="91425" bIns="45700" anchor="t" anchorCtr="0">
            <a:noAutofit/>
          </a:bodyPr>
          <a:lstStyle/>
          <a:p>
            <a:r>
              <a:rPr lang="en-US" b="1" dirty="0"/>
              <a:t>Phase 1 : 10 et 14 </a:t>
            </a:r>
            <a:r>
              <a:rPr lang="en-US" b="1" dirty="0" err="1"/>
              <a:t>juin</a:t>
            </a:r>
            <a:r>
              <a:rPr lang="en-US" b="1" dirty="0"/>
              <a:t> 2024</a:t>
            </a:r>
          </a:p>
          <a:p>
            <a:pPr lvl="1"/>
            <a:r>
              <a:rPr lang="en-US" dirty="0" err="1"/>
              <a:t>Expliquer</a:t>
            </a:r>
            <a:r>
              <a:rPr lang="en-US" dirty="0"/>
              <a:t> le </a:t>
            </a:r>
            <a:r>
              <a:rPr lang="en-US" dirty="0" err="1"/>
              <a:t>fonctionnement</a:t>
            </a:r>
            <a:r>
              <a:rPr lang="en-US" dirty="0"/>
              <a:t> du </a:t>
            </a:r>
            <a:r>
              <a:rPr lang="en-US" dirty="0" err="1"/>
              <a:t>Calculateur</a:t>
            </a:r>
            <a:r>
              <a:rPr lang="en-US" dirty="0"/>
              <a:t> </a:t>
            </a:r>
            <a:r>
              <a:rPr lang="en-US" dirty="0" err="1"/>
              <a:t>d’Impacts</a:t>
            </a:r>
            <a:r>
              <a:rPr lang="en-US" dirty="0"/>
              <a:t> </a:t>
            </a:r>
            <a:r>
              <a:rPr lang="en-US" dirty="0" err="1"/>
              <a:t>Miniers</a:t>
            </a:r>
            <a:r>
              <a:rPr lang="en-US" dirty="0"/>
              <a:t> (MIC)</a:t>
            </a:r>
          </a:p>
          <a:p>
            <a:pPr lvl="1"/>
            <a:r>
              <a:rPr lang="en-US" dirty="0" err="1"/>
              <a:t>Décrire</a:t>
            </a:r>
            <a:r>
              <a:rPr lang="en-US" dirty="0"/>
              <a:t> les </a:t>
            </a:r>
            <a:r>
              <a:rPr lang="en-US" dirty="0" err="1"/>
              <a:t>différents</a:t>
            </a:r>
            <a:r>
              <a:rPr lang="en-US" dirty="0"/>
              <a:t> types </a:t>
            </a:r>
            <a:r>
              <a:rPr lang="en-US" dirty="0" err="1"/>
              <a:t>d’impacts</a:t>
            </a:r>
            <a:r>
              <a:rPr lang="en-US" dirty="0"/>
              <a:t> </a:t>
            </a:r>
            <a:r>
              <a:rPr lang="en-US" dirty="0" err="1"/>
              <a:t>mesurés</a:t>
            </a:r>
          </a:p>
          <a:p>
            <a:pPr lvl="1" indent="-320040">
              <a:buClr>
                <a:srgbClr val="B58500"/>
              </a:buClr>
              <a:buSzPts val="1440"/>
            </a:pPr>
            <a:r>
              <a:rPr lang="en-US" dirty="0" err="1"/>
              <a:t>Présenter</a:t>
            </a:r>
            <a:r>
              <a:rPr lang="en-US" dirty="0"/>
              <a:t> des </a:t>
            </a:r>
            <a:r>
              <a:rPr lang="en-US" dirty="0" err="1"/>
              <a:t>exercices</a:t>
            </a:r>
            <a:r>
              <a:rPr lang="en-US" dirty="0"/>
              <a:t> pour explorer </a:t>
            </a:r>
            <a:r>
              <a:rPr lang="en-US" dirty="0" err="1"/>
              <a:t>différents</a:t>
            </a:r>
            <a:r>
              <a:rPr lang="en-US" dirty="0"/>
              <a:t> </a:t>
            </a:r>
            <a:r>
              <a:rPr lang="en-US" dirty="0" err="1"/>
              <a:t>contextes</a:t>
            </a:r>
            <a:r>
              <a:rPr lang="en-US" dirty="0"/>
              <a:t> </a:t>
            </a:r>
            <a:r>
              <a:rPr lang="en-US" dirty="0" err="1"/>
              <a:t>d’utilisation</a:t>
            </a:r>
            <a:r>
              <a:rPr lang="en-US" dirty="0"/>
              <a:t> du MIC</a:t>
            </a:r>
          </a:p>
          <a:p>
            <a:pPr marL="137160" indent="0">
              <a:buNone/>
            </a:pPr>
            <a:endParaRPr lang="en-US"/>
          </a:p>
          <a:p>
            <a:r>
              <a:rPr lang="en-US" b="1" dirty="0"/>
              <a:t>Phase 2 : </a:t>
            </a:r>
            <a:r>
              <a:rPr lang="en-US" b="1" dirty="0" err="1"/>
              <a:t>Approfondissements</a:t>
            </a:r>
            <a:r>
              <a:rPr lang="en-US" b="1" dirty="0"/>
              <a:t> sur </a:t>
            </a:r>
            <a:r>
              <a:rPr lang="en-US" b="1" dirty="0" err="1"/>
              <a:t>l’exploitation</a:t>
            </a:r>
            <a:r>
              <a:rPr lang="en-US" b="1" dirty="0"/>
              <a:t> </a:t>
            </a:r>
            <a:r>
              <a:rPr lang="en-US" b="1" dirty="0" err="1"/>
              <a:t>minière</a:t>
            </a:r>
            <a:r>
              <a:rPr lang="en-US" b="1" dirty="0"/>
              <a:t> </a:t>
            </a:r>
            <a:r>
              <a:rPr lang="en-US" b="1" dirty="0" err="1"/>
              <a:t>artisanale</a:t>
            </a:r>
            <a:r>
              <a:rPr lang="en-US" b="1" dirty="0"/>
              <a:t> et à petite </a:t>
            </a:r>
            <a:r>
              <a:rPr lang="en-US" b="1" dirty="0" err="1"/>
              <a:t>échelle</a:t>
            </a:r>
            <a:r>
              <a:rPr lang="en-US" b="1" dirty="0"/>
              <a:t> de </a:t>
            </a:r>
            <a:r>
              <a:rPr lang="en-US" b="1" dirty="0" err="1"/>
              <a:t>l’or</a:t>
            </a:r>
            <a:r>
              <a:rPr lang="en-US" b="1" dirty="0"/>
              <a:t> (EMAPE)</a:t>
            </a:r>
            <a:endParaRPr lang="en-US"/>
          </a:p>
          <a:p>
            <a:pPr lvl="1">
              <a:buSzPts val="1440"/>
            </a:pPr>
            <a:r>
              <a:rPr lang="en-US" err="1"/>
              <a:t>Renforcer</a:t>
            </a:r>
            <a:r>
              <a:rPr lang="en-US" dirty="0"/>
              <a:t> la </a:t>
            </a:r>
            <a:r>
              <a:rPr lang="en-US" err="1"/>
              <a:t>compréhension</a:t>
            </a:r>
            <a:r>
              <a:rPr lang="en-US" dirty="0"/>
              <a:t> des participants sur les impacts </a:t>
            </a:r>
            <a:r>
              <a:rPr lang="en-US" err="1"/>
              <a:t>environnementaux</a:t>
            </a:r>
            <a:r>
              <a:rPr lang="en-US" dirty="0"/>
              <a:t> et </a:t>
            </a:r>
            <a:r>
              <a:rPr lang="en-US" err="1"/>
              <a:t>sociaux</a:t>
            </a:r>
            <a:r>
              <a:rPr lang="en-US" dirty="0"/>
              <a:t> de </a:t>
            </a:r>
            <a:r>
              <a:rPr lang="en-US" err="1"/>
              <a:t>l’exploitation</a:t>
            </a:r>
            <a:r>
              <a:rPr lang="en-US" dirty="0"/>
              <a:t> </a:t>
            </a:r>
            <a:r>
              <a:rPr lang="en-US" err="1"/>
              <a:t>aurifère</a:t>
            </a:r>
            <a:endParaRPr lang="en-US" dirty="0"/>
          </a:p>
          <a:p>
            <a:pPr lvl="1"/>
            <a:r>
              <a:rPr lang="en-US" dirty="0" err="1"/>
              <a:t>Améliorer</a:t>
            </a:r>
            <a:r>
              <a:rPr lang="en-US" dirty="0"/>
              <a:t> </a:t>
            </a:r>
            <a:r>
              <a:rPr lang="en-US" dirty="0" err="1"/>
              <a:t>l’utilisabilité</a:t>
            </a:r>
            <a:r>
              <a:rPr lang="en-US" dirty="0"/>
              <a:t> du </a:t>
            </a:r>
            <a:r>
              <a:rPr lang="en-US" dirty="0" err="1"/>
              <a:t>Calculateur</a:t>
            </a:r>
            <a:r>
              <a:rPr lang="en-US" dirty="0"/>
              <a:t> </a:t>
            </a:r>
            <a:r>
              <a:rPr lang="en-US" dirty="0" err="1"/>
              <a:t>d’Impacts</a:t>
            </a:r>
            <a:r>
              <a:rPr lang="en-US" dirty="0"/>
              <a:t> </a:t>
            </a:r>
            <a:r>
              <a:rPr lang="en-US" dirty="0" err="1"/>
              <a:t>Miniers</a:t>
            </a:r>
            <a:r>
              <a:rPr lang="en-US" dirty="0"/>
              <a:t> (MIC), y </a:t>
            </a:r>
            <a:r>
              <a:rPr lang="en-US" dirty="0" err="1"/>
              <a:t>compris</a:t>
            </a:r>
            <a:r>
              <a:rPr lang="en-US" dirty="0"/>
              <a:t> </a:t>
            </a:r>
            <a:r>
              <a:rPr lang="en-US" dirty="0" err="1"/>
              <a:t>l’exploration</a:t>
            </a:r>
            <a:r>
              <a:rPr lang="en-US" dirty="0"/>
              <a:t> </a:t>
            </a:r>
            <a:r>
              <a:rPr lang="en-US" dirty="0" err="1"/>
              <a:t>d’adaptations</a:t>
            </a:r>
            <a:r>
              <a:rPr lang="en-US" dirty="0"/>
              <a:t> </a:t>
            </a:r>
            <a:r>
              <a:rPr lang="en-US" dirty="0" err="1"/>
              <a:t>potentielles</a:t>
            </a:r>
            <a:r>
              <a:rPr lang="en-US" dirty="0"/>
              <a:t> pour </a:t>
            </a:r>
            <a:r>
              <a:rPr lang="en-US" dirty="0" err="1"/>
              <a:t>différents</a:t>
            </a:r>
            <a:r>
              <a:rPr lang="en-US" dirty="0"/>
              <a:t> </a:t>
            </a:r>
            <a:r>
              <a:rPr lang="en-US" dirty="0" err="1"/>
              <a:t>contextes</a:t>
            </a:r>
            <a:r>
              <a:rPr lang="en-US" dirty="0"/>
              <a:t> des pays </a:t>
            </a:r>
            <a:r>
              <a:rPr lang="en-US" dirty="0" err="1"/>
              <a:t>PlanetGOLD</a:t>
            </a:r>
            <a:endParaRPr lang="en-US"/>
          </a:p>
          <a:p>
            <a:pPr lvl="1"/>
            <a:r>
              <a:rPr lang="en-US" dirty="0"/>
              <a:t>Identifier les </a:t>
            </a:r>
            <a:r>
              <a:rPr lang="en-US" dirty="0" err="1"/>
              <a:t>principaux</a:t>
            </a:r>
            <a:r>
              <a:rPr lang="en-US" dirty="0"/>
              <a:t> </a:t>
            </a:r>
            <a:r>
              <a:rPr lang="en-US" dirty="0" err="1"/>
              <a:t>défis</a:t>
            </a:r>
            <a:r>
              <a:rPr lang="en-US" dirty="0"/>
              <a:t> </a:t>
            </a:r>
            <a:r>
              <a:rPr lang="en-US" dirty="0" err="1"/>
              <a:t>liés</a:t>
            </a:r>
            <a:r>
              <a:rPr lang="en-US" dirty="0"/>
              <a:t> à </a:t>
            </a:r>
            <a:r>
              <a:rPr lang="en-US" dirty="0" err="1"/>
              <a:t>l’adoption</a:t>
            </a:r>
            <a:r>
              <a:rPr lang="en-US" dirty="0"/>
              <a:t> et à </a:t>
            </a:r>
            <a:r>
              <a:rPr lang="en-US" dirty="0" err="1"/>
              <a:t>l’application</a:t>
            </a:r>
            <a:r>
              <a:rPr lang="en-US" dirty="0"/>
              <a:t> du MIC à travers des </a:t>
            </a:r>
            <a:r>
              <a:rPr lang="en-US" dirty="0" err="1"/>
              <a:t>exercices</a:t>
            </a:r>
            <a:r>
              <a:rPr lang="en-US" dirty="0"/>
              <a:t> pratiques et des discussions interactives</a:t>
            </a:r>
          </a:p>
          <a:p>
            <a:pPr marL="283210" lvl="0" indent="-283210" algn="l">
              <a:lnSpc>
                <a:spcPct val="122222"/>
              </a:lnSpc>
              <a:spcBef>
                <a:spcPts val="0"/>
              </a:spcBef>
              <a:spcAft>
                <a:spcPts val="0"/>
              </a:spcAft>
              <a:buClr>
                <a:schemeClr val="dk1"/>
              </a:buClr>
              <a:buSzPts val="1440"/>
              <a:buFont typeface="Arial"/>
              <a:buChar char="•"/>
            </a:pPr>
            <a:endParaRPr lang="en-US" b="1" dirty="0"/>
          </a:p>
        </p:txBody>
      </p:sp>
      <p:pic>
        <p:nvPicPr>
          <p:cNvPr id="213" name="Google Shape;213;p2"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88ecc7a14f_0_41"/>
          <p:cNvSpPr txBox="1">
            <a:spLocks noGrp="1"/>
          </p:cNvSpPr>
          <p:nvPr>
            <p:ph type="body" idx="1"/>
          </p:nvPr>
        </p:nvSpPr>
        <p:spPr>
          <a:xfrm>
            <a:off x="315375" y="1822375"/>
            <a:ext cx="5847900" cy="4499100"/>
          </a:xfrm>
          <a:prstGeom prst="rect">
            <a:avLst/>
          </a:prstGeom>
        </p:spPr>
        <p:txBody>
          <a:bodyPr spcFirstLastPara="1" wrap="square" lIns="91425" tIns="45700" rIns="91425" bIns="45700" anchor="t" anchorCtr="0">
            <a:noAutofit/>
          </a:bodyPr>
          <a:lstStyle/>
          <a:p>
            <a:pPr marL="0" indent="0">
              <a:buNone/>
            </a:pPr>
            <a:r>
              <a:rPr lang="en-US" b="1" err="1">
                <a:solidFill>
                  <a:srgbClr val="222222"/>
                </a:solidFill>
                <a:ea typeface="Calibri"/>
              </a:rPr>
              <a:t>Scénario</a:t>
            </a:r>
            <a:r>
              <a:rPr lang="en-US" b="1">
                <a:solidFill>
                  <a:srgbClr val="222222"/>
                </a:solidFill>
                <a:ea typeface="Calibri"/>
              </a:rPr>
              <a:t> :</a:t>
            </a:r>
            <a:endParaRPr lang="en-US"/>
          </a:p>
          <a:p>
            <a:pPr marL="285750" indent="-285750"/>
            <a:r>
              <a:rPr lang="en-US" err="1">
                <a:solidFill>
                  <a:srgbClr val="222222"/>
                </a:solidFill>
                <a:ea typeface="Calibri"/>
              </a:rPr>
              <a:t>Imaginez</a:t>
            </a:r>
            <a:r>
              <a:rPr lang="en-US">
                <a:solidFill>
                  <a:srgbClr val="222222"/>
                </a:solidFill>
                <a:ea typeface="Calibri"/>
              </a:rPr>
              <a:t> </a:t>
            </a:r>
            <a:r>
              <a:rPr lang="en-US" err="1">
                <a:solidFill>
                  <a:srgbClr val="222222"/>
                </a:solidFill>
                <a:ea typeface="Calibri"/>
              </a:rPr>
              <a:t>une</a:t>
            </a:r>
            <a:r>
              <a:rPr lang="en-US">
                <a:solidFill>
                  <a:srgbClr val="222222"/>
                </a:solidFill>
                <a:ea typeface="Calibri"/>
              </a:rPr>
              <a:t> </a:t>
            </a:r>
            <a:r>
              <a:rPr lang="en-US" err="1">
                <a:solidFill>
                  <a:srgbClr val="222222"/>
                </a:solidFill>
                <a:ea typeface="Calibri"/>
              </a:rPr>
              <a:t>communauté</a:t>
            </a:r>
            <a:r>
              <a:rPr lang="en-US">
                <a:solidFill>
                  <a:srgbClr val="222222"/>
                </a:solidFill>
                <a:ea typeface="Calibri"/>
              </a:rPr>
              <a:t> vivant dans une zone protégée à </a:t>
            </a:r>
            <a:r>
              <a:rPr lang="en-US" b="1">
                <a:solidFill>
                  <a:srgbClr val="222222"/>
                </a:solidFill>
                <a:ea typeface="Calibri"/>
              </a:rPr>
              <a:t>Loreto, Putumayo, au </a:t>
            </a:r>
            <a:r>
              <a:rPr lang="en-US" b="1" err="1">
                <a:solidFill>
                  <a:srgbClr val="222222"/>
                </a:solidFill>
                <a:ea typeface="Calibri"/>
              </a:rPr>
              <a:t>Pérou</a:t>
            </a:r>
            <a:r>
              <a:rPr lang="en-US">
                <a:solidFill>
                  <a:srgbClr val="222222"/>
                </a:solidFill>
                <a:ea typeface="Calibri"/>
              </a:rPr>
              <a:t>, </a:t>
            </a:r>
            <a:r>
              <a:rPr lang="en-US" err="1">
                <a:solidFill>
                  <a:srgbClr val="222222"/>
                </a:solidFill>
                <a:ea typeface="Calibri"/>
              </a:rPr>
              <a:t>touchée</a:t>
            </a:r>
            <a:r>
              <a:rPr lang="en-US">
                <a:solidFill>
                  <a:srgbClr val="222222"/>
                </a:solidFill>
                <a:ea typeface="Calibri"/>
              </a:rPr>
              <a:t> par </a:t>
            </a:r>
            <a:r>
              <a:rPr lang="en-US" err="1">
                <a:solidFill>
                  <a:srgbClr val="222222"/>
                </a:solidFill>
                <a:ea typeface="Calibri"/>
              </a:rPr>
              <a:t>une</a:t>
            </a:r>
            <a:r>
              <a:rPr lang="en-US">
                <a:solidFill>
                  <a:srgbClr val="222222"/>
                </a:solidFill>
                <a:ea typeface="Calibri"/>
              </a:rPr>
              <a:t> </a:t>
            </a:r>
            <a:r>
              <a:rPr lang="en-US" b="1">
                <a:solidFill>
                  <a:srgbClr val="222222"/>
                </a:solidFill>
                <a:ea typeface="Calibri"/>
              </a:rPr>
              <a:t>invasion de </a:t>
            </a:r>
            <a:r>
              <a:rPr lang="en-US" b="1" err="1">
                <a:solidFill>
                  <a:srgbClr val="222222"/>
                </a:solidFill>
                <a:ea typeface="Calibri"/>
              </a:rPr>
              <a:t>ses</a:t>
            </a:r>
            <a:r>
              <a:rPr lang="en-US" b="1">
                <a:solidFill>
                  <a:srgbClr val="222222"/>
                </a:solidFill>
                <a:ea typeface="Calibri"/>
              </a:rPr>
              <a:t> </a:t>
            </a:r>
            <a:r>
              <a:rPr lang="en-US" b="1" err="1">
                <a:solidFill>
                  <a:srgbClr val="222222"/>
                </a:solidFill>
                <a:ea typeface="Calibri"/>
              </a:rPr>
              <a:t>terres</a:t>
            </a:r>
            <a:r>
              <a:rPr lang="en-US">
                <a:solidFill>
                  <a:srgbClr val="222222"/>
                </a:solidFill>
                <a:ea typeface="Calibri"/>
              </a:rPr>
              <a:t>.</a:t>
            </a:r>
            <a:endParaRPr lang="en-US"/>
          </a:p>
          <a:p>
            <a:pPr marL="285750" indent="-285750"/>
            <a:r>
              <a:rPr lang="en-US" dirty="0">
                <a:solidFill>
                  <a:srgbClr val="222222"/>
                </a:solidFill>
                <a:ea typeface="Calibri"/>
              </a:rPr>
              <a:t>En </a:t>
            </a:r>
            <a:r>
              <a:rPr lang="en-US" b="1" dirty="0">
                <a:solidFill>
                  <a:srgbClr val="222222"/>
                </a:solidFill>
                <a:ea typeface="Calibri"/>
              </a:rPr>
              <a:t>un an </a:t>
            </a:r>
            <a:r>
              <a:rPr lang="en-US" b="1" dirty="0" err="1">
                <a:solidFill>
                  <a:srgbClr val="222222"/>
                </a:solidFill>
                <a:ea typeface="Calibri"/>
              </a:rPr>
              <a:t>d’activité</a:t>
            </a:r>
            <a:r>
              <a:rPr lang="en-US" dirty="0">
                <a:solidFill>
                  <a:srgbClr val="222222"/>
                </a:solidFill>
                <a:ea typeface="Calibri"/>
              </a:rPr>
              <a:t>, </a:t>
            </a:r>
            <a:r>
              <a:rPr lang="en-US" dirty="0" err="1">
                <a:solidFill>
                  <a:srgbClr val="222222"/>
                </a:solidFill>
                <a:ea typeface="Calibri"/>
              </a:rPr>
              <a:t>l’entreprise</a:t>
            </a:r>
            <a:r>
              <a:rPr lang="en-US" dirty="0">
                <a:solidFill>
                  <a:srgbClr val="222222"/>
                </a:solidFill>
                <a:ea typeface="Calibri"/>
              </a:rPr>
              <a:t> </a:t>
            </a:r>
            <a:r>
              <a:rPr lang="en-US" dirty="0" err="1">
                <a:solidFill>
                  <a:srgbClr val="222222"/>
                </a:solidFill>
                <a:ea typeface="Calibri"/>
              </a:rPr>
              <a:t>minière</a:t>
            </a:r>
            <a:r>
              <a:rPr lang="en-US" dirty="0">
                <a:solidFill>
                  <a:srgbClr val="222222"/>
                </a:solidFill>
                <a:ea typeface="Calibri"/>
              </a:rPr>
              <a:t> a </a:t>
            </a:r>
            <a:r>
              <a:rPr lang="en-US" dirty="0" err="1">
                <a:solidFill>
                  <a:srgbClr val="222222"/>
                </a:solidFill>
                <a:ea typeface="Calibri"/>
              </a:rPr>
              <a:t>exploité</a:t>
            </a:r>
            <a:r>
              <a:rPr lang="en-US" dirty="0">
                <a:solidFill>
                  <a:srgbClr val="222222"/>
                </a:solidFill>
                <a:ea typeface="Calibri"/>
              </a:rPr>
              <a:t> </a:t>
            </a:r>
            <a:r>
              <a:rPr lang="en-US" b="1" dirty="0" err="1">
                <a:solidFill>
                  <a:srgbClr val="222222"/>
                </a:solidFill>
                <a:ea typeface="Calibri"/>
              </a:rPr>
              <a:t>illégalement</a:t>
            </a:r>
            <a:r>
              <a:rPr lang="en-US" b="1" dirty="0">
                <a:solidFill>
                  <a:srgbClr val="222222"/>
                </a:solidFill>
                <a:ea typeface="Calibri"/>
              </a:rPr>
              <a:t> 10 hectares</a:t>
            </a:r>
            <a:r>
              <a:rPr lang="en-US" dirty="0">
                <a:solidFill>
                  <a:srgbClr val="222222"/>
                </a:solidFill>
                <a:ea typeface="Calibri"/>
              </a:rPr>
              <a:t> de mines </a:t>
            </a:r>
            <a:r>
              <a:rPr lang="en-US" dirty="0" err="1">
                <a:solidFill>
                  <a:srgbClr val="222222"/>
                </a:solidFill>
                <a:ea typeface="Calibri"/>
              </a:rPr>
              <a:t>alluviales</a:t>
            </a:r>
            <a:r>
              <a:rPr lang="en-US" dirty="0">
                <a:solidFill>
                  <a:srgbClr val="222222"/>
                </a:solidFill>
                <a:ea typeface="Calibri"/>
              </a:rPr>
              <a:t>, avec des fosses </a:t>
            </a:r>
            <a:r>
              <a:rPr lang="en-US" dirty="0" err="1">
                <a:solidFill>
                  <a:srgbClr val="222222"/>
                </a:solidFill>
                <a:ea typeface="Calibri"/>
              </a:rPr>
              <a:t>d’une</a:t>
            </a:r>
            <a:r>
              <a:rPr lang="en-US" dirty="0">
                <a:solidFill>
                  <a:srgbClr val="222222"/>
                </a:solidFill>
                <a:ea typeface="Calibri"/>
              </a:rPr>
              <a:t> </a:t>
            </a:r>
            <a:r>
              <a:rPr lang="en-US" dirty="0" err="1">
                <a:solidFill>
                  <a:srgbClr val="222222"/>
                </a:solidFill>
                <a:ea typeface="Calibri"/>
              </a:rPr>
              <a:t>profondeur</a:t>
            </a:r>
            <a:r>
              <a:rPr lang="en-US" dirty="0">
                <a:solidFill>
                  <a:srgbClr val="222222"/>
                </a:solidFill>
                <a:ea typeface="Calibri"/>
              </a:rPr>
              <a:t> </a:t>
            </a:r>
            <a:r>
              <a:rPr lang="en-US" dirty="0" err="1">
                <a:solidFill>
                  <a:srgbClr val="222222"/>
                </a:solidFill>
                <a:ea typeface="Calibri"/>
              </a:rPr>
              <a:t>moyenne</a:t>
            </a:r>
            <a:r>
              <a:rPr lang="en-US" dirty="0">
                <a:solidFill>
                  <a:srgbClr val="222222"/>
                </a:solidFill>
                <a:ea typeface="Calibri"/>
              </a:rPr>
              <a:t> de </a:t>
            </a:r>
            <a:r>
              <a:rPr lang="en-US" b="1" dirty="0">
                <a:solidFill>
                  <a:srgbClr val="222222"/>
                </a:solidFill>
                <a:ea typeface="Calibri"/>
              </a:rPr>
              <a:t>5 </a:t>
            </a:r>
            <a:r>
              <a:rPr lang="en-US" b="1" dirty="0" err="1">
                <a:solidFill>
                  <a:srgbClr val="222222"/>
                </a:solidFill>
                <a:ea typeface="Calibri"/>
              </a:rPr>
              <a:t>mètres</a:t>
            </a:r>
            <a:r>
              <a:rPr lang="en-US" dirty="0">
                <a:solidFill>
                  <a:srgbClr val="222222"/>
                </a:solidFill>
                <a:ea typeface="Calibri"/>
              </a:rPr>
              <a:t>.</a:t>
            </a:r>
            <a:endParaRPr lang="en-US" dirty="0"/>
          </a:p>
          <a:p>
            <a:pPr marL="285750" indent="-285750"/>
            <a:r>
              <a:rPr lang="en-US" dirty="0">
                <a:solidFill>
                  <a:srgbClr val="222222"/>
                </a:solidFill>
                <a:ea typeface="Calibri"/>
              </a:rPr>
              <a:t>Les </a:t>
            </a:r>
            <a:r>
              <a:rPr lang="en-US" dirty="0" err="1">
                <a:solidFill>
                  <a:srgbClr val="222222"/>
                </a:solidFill>
                <a:ea typeface="Calibri"/>
              </a:rPr>
              <a:t>mineurs</a:t>
            </a:r>
            <a:r>
              <a:rPr lang="en-US" dirty="0">
                <a:solidFill>
                  <a:srgbClr val="222222"/>
                </a:solidFill>
                <a:ea typeface="Calibri"/>
              </a:rPr>
              <a:t> </a:t>
            </a:r>
            <a:r>
              <a:rPr lang="en-US" b="1" dirty="0" err="1">
                <a:solidFill>
                  <a:srgbClr val="222222"/>
                </a:solidFill>
                <a:ea typeface="Calibri"/>
              </a:rPr>
              <a:t>n’ont</a:t>
            </a:r>
            <a:r>
              <a:rPr lang="en-US" b="1" dirty="0">
                <a:solidFill>
                  <a:srgbClr val="222222"/>
                </a:solidFill>
                <a:ea typeface="Calibri"/>
              </a:rPr>
              <a:t> pas </a:t>
            </a:r>
            <a:r>
              <a:rPr lang="en-US" b="1" dirty="0" err="1">
                <a:solidFill>
                  <a:srgbClr val="222222"/>
                </a:solidFill>
                <a:ea typeface="Calibri"/>
              </a:rPr>
              <a:t>utilisé</a:t>
            </a:r>
            <a:r>
              <a:rPr lang="en-US" b="1" dirty="0">
                <a:solidFill>
                  <a:srgbClr val="222222"/>
                </a:solidFill>
                <a:ea typeface="Calibri"/>
              </a:rPr>
              <a:t> de </a:t>
            </a:r>
            <a:r>
              <a:rPr lang="en-US" b="1" dirty="0" err="1">
                <a:solidFill>
                  <a:srgbClr val="222222"/>
                </a:solidFill>
                <a:ea typeface="Calibri"/>
              </a:rPr>
              <a:t>rétorte</a:t>
            </a:r>
            <a:r>
              <a:rPr lang="en-US" dirty="0">
                <a:solidFill>
                  <a:srgbClr val="222222"/>
                </a:solidFill>
                <a:ea typeface="Calibri"/>
              </a:rPr>
              <a:t> dans le processus </a:t>
            </a:r>
            <a:r>
              <a:rPr lang="en-US" dirty="0" err="1">
                <a:solidFill>
                  <a:srgbClr val="222222"/>
                </a:solidFill>
                <a:ea typeface="Calibri"/>
              </a:rPr>
              <a:t>d’amalgamation</a:t>
            </a:r>
            <a:r>
              <a:rPr lang="en-US" dirty="0">
                <a:solidFill>
                  <a:srgbClr val="222222"/>
                </a:solidFill>
                <a:ea typeface="Calibri"/>
              </a:rPr>
              <a:t> de </a:t>
            </a:r>
            <a:r>
              <a:rPr lang="en-US" dirty="0" err="1">
                <a:solidFill>
                  <a:srgbClr val="222222"/>
                </a:solidFill>
                <a:ea typeface="Calibri"/>
              </a:rPr>
              <a:t>l’or</a:t>
            </a:r>
            <a:r>
              <a:rPr lang="en-US" dirty="0">
                <a:solidFill>
                  <a:srgbClr val="222222"/>
                </a:solidFill>
                <a:ea typeface="Calibri"/>
              </a:rPr>
              <a:t>.</a:t>
            </a:r>
            <a:endParaRPr lang="en-US" dirty="0"/>
          </a:p>
          <a:p>
            <a:pPr marL="285750" indent="-285750"/>
            <a:r>
              <a:rPr lang="en-US" dirty="0">
                <a:solidFill>
                  <a:srgbClr val="222222"/>
                </a:solidFill>
                <a:ea typeface="Calibri"/>
              </a:rPr>
              <a:t>Les procureurs </a:t>
            </a:r>
            <a:r>
              <a:rPr lang="en-US" dirty="0" err="1">
                <a:solidFill>
                  <a:srgbClr val="222222"/>
                </a:solidFill>
                <a:ea typeface="Calibri"/>
              </a:rPr>
              <a:t>souhaitent</a:t>
            </a:r>
            <a:r>
              <a:rPr lang="en-US" dirty="0">
                <a:solidFill>
                  <a:srgbClr val="222222"/>
                </a:solidFill>
                <a:ea typeface="Calibri"/>
              </a:rPr>
              <a:t> </a:t>
            </a:r>
            <a:r>
              <a:rPr lang="en-US" dirty="0" err="1">
                <a:solidFill>
                  <a:srgbClr val="222222"/>
                </a:solidFill>
                <a:ea typeface="Calibri"/>
              </a:rPr>
              <a:t>obtenir</a:t>
            </a:r>
            <a:r>
              <a:rPr lang="en-US" dirty="0">
                <a:solidFill>
                  <a:srgbClr val="222222"/>
                </a:solidFill>
                <a:ea typeface="Calibri"/>
              </a:rPr>
              <a:t> </a:t>
            </a:r>
            <a:r>
              <a:rPr lang="en-US" b="1" dirty="0" err="1">
                <a:solidFill>
                  <a:srgbClr val="222222"/>
                </a:solidFill>
                <a:ea typeface="Calibri"/>
              </a:rPr>
              <a:t>une</a:t>
            </a:r>
            <a:r>
              <a:rPr lang="en-US" b="1" dirty="0">
                <a:solidFill>
                  <a:srgbClr val="222222"/>
                </a:solidFill>
                <a:ea typeface="Calibri"/>
              </a:rPr>
              <a:t> estimation des </a:t>
            </a:r>
            <a:r>
              <a:rPr lang="en-US" b="1" dirty="0" err="1">
                <a:solidFill>
                  <a:srgbClr val="222222"/>
                </a:solidFill>
                <a:ea typeface="Calibri"/>
              </a:rPr>
              <a:t>dommages</a:t>
            </a:r>
            <a:r>
              <a:rPr lang="en-US" dirty="0">
                <a:solidFill>
                  <a:srgbClr val="222222"/>
                </a:solidFill>
                <a:ea typeface="Calibri"/>
              </a:rPr>
              <a:t> </a:t>
            </a:r>
            <a:r>
              <a:rPr lang="en-US" dirty="0" err="1">
                <a:solidFill>
                  <a:srgbClr val="222222"/>
                </a:solidFill>
                <a:ea typeface="Calibri"/>
              </a:rPr>
              <a:t>en</a:t>
            </a:r>
            <a:r>
              <a:rPr lang="en-US" dirty="0">
                <a:solidFill>
                  <a:srgbClr val="222222"/>
                </a:solidFill>
                <a:ea typeface="Calibri"/>
              </a:rPr>
              <a:t> </a:t>
            </a:r>
            <a:r>
              <a:rPr lang="en-US" dirty="0" err="1">
                <a:solidFill>
                  <a:srgbClr val="222222"/>
                </a:solidFill>
                <a:ea typeface="Calibri"/>
              </a:rPr>
              <a:t>utilisant</a:t>
            </a:r>
            <a:r>
              <a:rPr lang="en-US" dirty="0">
                <a:solidFill>
                  <a:srgbClr val="222222"/>
                </a:solidFill>
                <a:ea typeface="Calibri"/>
              </a:rPr>
              <a:t> des </a:t>
            </a:r>
            <a:r>
              <a:rPr lang="en-US" b="1" dirty="0" err="1">
                <a:solidFill>
                  <a:srgbClr val="222222"/>
                </a:solidFill>
                <a:ea typeface="Calibri"/>
              </a:rPr>
              <a:t>hypothèses</a:t>
            </a:r>
            <a:r>
              <a:rPr lang="en-US" b="1" dirty="0">
                <a:solidFill>
                  <a:srgbClr val="222222"/>
                </a:solidFill>
                <a:ea typeface="Calibri"/>
              </a:rPr>
              <a:t> de </a:t>
            </a:r>
            <a:r>
              <a:rPr lang="en-US" b="1" dirty="0" err="1">
                <a:solidFill>
                  <a:srgbClr val="222222"/>
                </a:solidFill>
                <a:ea typeface="Calibri"/>
              </a:rPr>
              <a:t>valeur</a:t>
            </a:r>
            <a:r>
              <a:rPr lang="en-US" b="1" dirty="0">
                <a:solidFill>
                  <a:srgbClr val="222222"/>
                </a:solidFill>
                <a:ea typeface="Calibri"/>
              </a:rPr>
              <a:t> </a:t>
            </a:r>
            <a:r>
              <a:rPr lang="en-US" b="1" dirty="0" err="1">
                <a:solidFill>
                  <a:srgbClr val="222222"/>
                </a:solidFill>
                <a:ea typeface="Calibri"/>
              </a:rPr>
              <a:t>maximale</a:t>
            </a:r>
            <a:r>
              <a:rPr lang="en-US" dirty="0">
                <a:solidFill>
                  <a:srgbClr val="222222"/>
                </a:solidFill>
                <a:ea typeface="Calibri"/>
              </a:rPr>
              <a:t>, </a:t>
            </a:r>
            <a:r>
              <a:rPr lang="en-US" dirty="0" err="1">
                <a:solidFill>
                  <a:srgbClr val="222222"/>
                </a:solidFill>
                <a:ea typeface="Calibri"/>
              </a:rPr>
              <a:t>conformément</a:t>
            </a:r>
            <a:r>
              <a:rPr lang="en-US" dirty="0">
                <a:solidFill>
                  <a:srgbClr val="222222"/>
                </a:solidFill>
                <a:ea typeface="Calibri"/>
              </a:rPr>
              <a:t> au </a:t>
            </a:r>
            <a:r>
              <a:rPr lang="en-US" b="1" dirty="0" err="1">
                <a:solidFill>
                  <a:srgbClr val="222222"/>
                </a:solidFill>
                <a:ea typeface="Calibri"/>
              </a:rPr>
              <a:t>principe</a:t>
            </a:r>
            <a:r>
              <a:rPr lang="en-US" b="1" dirty="0">
                <a:solidFill>
                  <a:srgbClr val="222222"/>
                </a:solidFill>
                <a:ea typeface="Calibri"/>
              </a:rPr>
              <a:t> de </a:t>
            </a:r>
            <a:r>
              <a:rPr lang="en-US" b="1" dirty="0" err="1">
                <a:solidFill>
                  <a:srgbClr val="222222"/>
                </a:solidFill>
                <a:ea typeface="Calibri"/>
              </a:rPr>
              <a:t>précaution</a:t>
            </a:r>
            <a:r>
              <a:rPr lang="en-US" dirty="0">
                <a:solidFill>
                  <a:srgbClr val="222222"/>
                </a:solidFill>
                <a:ea typeface="Calibri"/>
              </a:rPr>
              <a:t> : </a:t>
            </a:r>
            <a:r>
              <a:rPr lang="en-US" dirty="0" err="1">
                <a:solidFill>
                  <a:srgbClr val="222222"/>
                </a:solidFill>
                <a:ea typeface="Calibri"/>
              </a:rPr>
              <a:t>en</a:t>
            </a:r>
            <a:r>
              <a:rPr lang="en-US" dirty="0">
                <a:solidFill>
                  <a:srgbClr val="222222"/>
                </a:solidFill>
                <a:ea typeface="Calibri"/>
              </a:rPr>
              <a:t> </a:t>
            </a:r>
            <a:r>
              <a:rPr lang="en-US" dirty="0" err="1">
                <a:solidFill>
                  <a:srgbClr val="222222"/>
                </a:solidFill>
                <a:ea typeface="Calibri"/>
              </a:rPr>
              <a:t>cas</a:t>
            </a:r>
            <a:r>
              <a:rPr lang="en-US" dirty="0">
                <a:solidFill>
                  <a:srgbClr val="222222"/>
                </a:solidFill>
                <a:ea typeface="Calibri"/>
              </a:rPr>
              <a:t> </a:t>
            </a:r>
            <a:r>
              <a:rPr lang="en-US" dirty="0" err="1">
                <a:solidFill>
                  <a:srgbClr val="222222"/>
                </a:solidFill>
                <a:ea typeface="Calibri"/>
              </a:rPr>
              <a:t>d’incertitude</a:t>
            </a:r>
            <a:r>
              <a:rPr lang="en-US" dirty="0">
                <a:solidFill>
                  <a:srgbClr val="222222"/>
                </a:solidFill>
                <a:ea typeface="Calibri"/>
              </a:rPr>
              <a:t>, il </a:t>
            </a:r>
            <a:r>
              <a:rPr lang="en-US" dirty="0" err="1">
                <a:solidFill>
                  <a:srgbClr val="222222"/>
                </a:solidFill>
                <a:ea typeface="Calibri"/>
              </a:rPr>
              <a:t>vaut</a:t>
            </a:r>
            <a:r>
              <a:rPr lang="en-US" dirty="0">
                <a:solidFill>
                  <a:srgbClr val="222222"/>
                </a:solidFill>
                <a:ea typeface="Calibri"/>
              </a:rPr>
              <a:t> </a:t>
            </a:r>
            <a:r>
              <a:rPr lang="en-US" dirty="0" err="1">
                <a:solidFill>
                  <a:srgbClr val="222222"/>
                </a:solidFill>
                <a:ea typeface="Calibri"/>
              </a:rPr>
              <a:t>mieux</a:t>
            </a:r>
            <a:r>
              <a:rPr lang="en-US" dirty="0">
                <a:solidFill>
                  <a:srgbClr val="222222"/>
                </a:solidFill>
                <a:ea typeface="Calibri"/>
              </a:rPr>
              <a:t> </a:t>
            </a:r>
            <a:r>
              <a:rPr lang="en-US" b="1" dirty="0" err="1">
                <a:solidFill>
                  <a:srgbClr val="222222"/>
                </a:solidFill>
                <a:ea typeface="Calibri"/>
              </a:rPr>
              <a:t>surestimer</a:t>
            </a:r>
            <a:r>
              <a:rPr lang="en-US" dirty="0">
                <a:solidFill>
                  <a:srgbClr val="222222"/>
                </a:solidFill>
                <a:ea typeface="Calibri"/>
              </a:rPr>
              <a:t> </a:t>
            </a:r>
            <a:r>
              <a:rPr lang="en-US" dirty="0" err="1">
                <a:solidFill>
                  <a:srgbClr val="222222"/>
                </a:solidFill>
                <a:ea typeface="Calibri"/>
              </a:rPr>
              <a:t>que</a:t>
            </a:r>
            <a:r>
              <a:rPr lang="en-US" dirty="0">
                <a:solidFill>
                  <a:srgbClr val="222222"/>
                </a:solidFill>
                <a:ea typeface="Calibri"/>
              </a:rPr>
              <a:t> </a:t>
            </a:r>
            <a:r>
              <a:rPr lang="en-US" b="1" dirty="0">
                <a:solidFill>
                  <a:srgbClr val="222222"/>
                </a:solidFill>
                <a:ea typeface="Calibri"/>
              </a:rPr>
              <a:t>sous-</a:t>
            </a:r>
            <a:r>
              <a:rPr lang="en-US" b="1" dirty="0" err="1">
                <a:solidFill>
                  <a:srgbClr val="222222"/>
                </a:solidFill>
                <a:ea typeface="Calibri"/>
              </a:rPr>
              <a:t>estimer</a:t>
            </a:r>
            <a:r>
              <a:rPr lang="en-US" dirty="0">
                <a:solidFill>
                  <a:srgbClr val="222222"/>
                </a:solidFill>
                <a:ea typeface="Calibri"/>
              </a:rPr>
              <a:t> les </a:t>
            </a:r>
            <a:r>
              <a:rPr lang="en-US" dirty="0" err="1">
                <a:solidFill>
                  <a:srgbClr val="222222"/>
                </a:solidFill>
                <a:ea typeface="Calibri"/>
              </a:rPr>
              <a:t>dommages</a:t>
            </a:r>
            <a:r>
              <a:rPr lang="en-US" dirty="0">
                <a:solidFill>
                  <a:srgbClr val="222222"/>
                </a:solidFill>
                <a:ea typeface="Calibri"/>
              </a:rPr>
              <a:t>.</a:t>
            </a:r>
            <a:endParaRPr lang="en-US" dirty="0"/>
          </a:p>
          <a:p>
            <a:pPr marL="0" lvl="0" indent="0" algn="l">
              <a:lnSpc>
                <a:spcPct val="114999"/>
              </a:lnSpc>
              <a:spcBef>
                <a:spcPts val="0"/>
              </a:spcBef>
              <a:spcAft>
                <a:spcPts val="0"/>
              </a:spcAft>
              <a:buNone/>
            </a:pPr>
            <a:endParaRPr lang="en-US" b="1" dirty="0">
              <a:solidFill>
                <a:srgbClr val="222222"/>
              </a:solidFill>
              <a:latin typeface="Calibri"/>
              <a:ea typeface="Calibri"/>
              <a:cs typeface="Calibri"/>
            </a:endParaRPr>
          </a:p>
        </p:txBody>
      </p:sp>
      <p:sp>
        <p:nvSpPr>
          <p:cNvPr id="355" name="Google Shape;355;g388ecc7a14f_0_41"/>
          <p:cNvSpPr/>
          <p:nvPr/>
        </p:nvSpPr>
        <p:spPr>
          <a:xfrm>
            <a:off x="315375" y="238025"/>
            <a:ext cx="2346000" cy="8643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6" name="Google Shape;356;g388ecc7a14f_0_41"/>
          <p:cNvSpPr txBox="1">
            <a:spLocks noGrp="1"/>
          </p:cNvSpPr>
          <p:nvPr>
            <p:ph type="title"/>
          </p:nvPr>
        </p:nvSpPr>
        <p:spPr>
          <a:xfrm>
            <a:off x="562300" y="238025"/>
            <a:ext cx="9338700" cy="1298100"/>
          </a:xfrm>
          <a:prstGeom prst="rect">
            <a:avLst/>
          </a:prstGeom>
        </p:spPr>
        <p:txBody>
          <a:bodyPr spcFirstLastPara="1" wrap="square" lIns="91425" tIns="45700" rIns="91425" bIns="45700" anchor="b" anchorCtr="0">
            <a:noAutofit/>
          </a:bodyPr>
          <a:lstStyle/>
          <a:p>
            <a:pPr>
              <a:lnSpc>
                <a:spcPct val="114999"/>
              </a:lnSpc>
            </a:pPr>
            <a:r>
              <a:rPr lang="en-US" dirty="0" err="1">
                <a:solidFill>
                  <a:srgbClr val="222222"/>
                </a:solidFill>
              </a:rPr>
              <a:t>Exercice</a:t>
            </a:r>
            <a:r>
              <a:rPr lang="en-US" dirty="0">
                <a:solidFill>
                  <a:srgbClr val="222222"/>
                </a:solidFill>
              </a:rPr>
              <a:t> : </a:t>
            </a:r>
            <a:r>
              <a:rPr lang="en-US" dirty="0" err="1">
                <a:solidFill>
                  <a:srgbClr val="222222"/>
                </a:solidFill>
              </a:rPr>
              <a:t>Estimer</a:t>
            </a:r>
            <a:r>
              <a:rPr lang="en-US" dirty="0">
                <a:solidFill>
                  <a:srgbClr val="222222"/>
                </a:solidFill>
              </a:rPr>
              <a:t> les </a:t>
            </a:r>
            <a:r>
              <a:rPr lang="en-US" dirty="0" err="1">
                <a:solidFill>
                  <a:srgbClr val="222222"/>
                </a:solidFill>
              </a:rPr>
              <a:t>valeurs</a:t>
            </a:r>
            <a:r>
              <a:rPr lang="en-US" dirty="0">
                <a:solidFill>
                  <a:srgbClr val="222222"/>
                </a:solidFill>
              </a:rPr>
              <a:t> des </a:t>
            </a:r>
            <a:r>
              <a:rPr lang="en-US" dirty="0" err="1">
                <a:solidFill>
                  <a:srgbClr val="222222"/>
                </a:solidFill>
              </a:rPr>
              <a:t>dommages</a:t>
            </a:r>
            <a:r>
              <a:rPr lang="en-US" dirty="0">
                <a:solidFill>
                  <a:srgbClr val="222222"/>
                </a:solidFill>
              </a:rPr>
              <a:t> socio-</a:t>
            </a:r>
            <a:r>
              <a:rPr lang="en-US" dirty="0" err="1">
                <a:solidFill>
                  <a:srgbClr val="222222"/>
                </a:solidFill>
              </a:rPr>
              <a:t>environnementaux</a:t>
            </a:r>
            <a:r>
              <a:rPr lang="en-US" dirty="0">
                <a:solidFill>
                  <a:srgbClr val="222222"/>
                </a:solidFill>
              </a:rPr>
              <a:t> pour </a:t>
            </a:r>
            <a:r>
              <a:rPr lang="en-US" dirty="0" err="1">
                <a:solidFill>
                  <a:srgbClr val="222222"/>
                </a:solidFill>
              </a:rPr>
              <a:t>calculer</a:t>
            </a:r>
            <a:r>
              <a:rPr lang="en-US" dirty="0">
                <a:solidFill>
                  <a:srgbClr val="222222"/>
                </a:solidFill>
              </a:rPr>
              <a:t> </a:t>
            </a:r>
            <a:r>
              <a:rPr lang="en-US" dirty="0" err="1">
                <a:solidFill>
                  <a:srgbClr val="222222"/>
                </a:solidFill>
              </a:rPr>
              <a:t>l’indemnisation</a:t>
            </a:r>
            <a:endParaRPr lang="en-US" dirty="0" err="1"/>
          </a:p>
        </p:txBody>
      </p:sp>
      <p:sp>
        <p:nvSpPr>
          <p:cNvPr id="357" name="Google Shape;357;g388ecc7a14f_0_41"/>
          <p:cNvSpPr txBox="1"/>
          <p:nvPr/>
        </p:nvSpPr>
        <p:spPr>
          <a:xfrm>
            <a:off x="6824325" y="1822375"/>
            <a:ext cx="4950900" cy="4339619"/>
          </a:xfrm>
          <a:prstGeom prst="rect">
            <a:avLst/>
          </a:prstGeom>
          <a:noFill/>
          <a:ln>
            <a:noFill/>
          </a:ln>
        </p:spPr>
        <p:txBody>
          <a:bodyPr spcFirstLastPara="1" wrap="square" lIns="91425" tIns="91425" rIns="91425" bIns="91425" anchor="t" anchorCtr="0">
            <a:spAutoFit/>
          </a:bodyPr>
          <a:lstStyle/>
          <a:p>
            <a:r>
              <a:rPr lang="en-US" sz="1800" b="1" dirty="0">
                <a:solidFill>
                  <a:srgbClr val="222222"/>
                </a:solidFill>
                <a:ea typeface="Calibri"/>
                <a:sym typeface="Calibri"/>
              </a:rPr>
              <a:t>Questions :</a:t>
            </a:r>
            <a:endParaRPr lang="en-US" dirty="0"/>
          </a:p>
          <a:p>
            <a:pPr marL="285750" indent="-285750">
              <a:buFont typeface="Arial"/>
              <a:buChar char="•"/>
            </a:pPr>
            <a:r>
              <a:rPr lang="en-US" sz="1800" dirty="0">
                <a:solidFill>
                  <a:srgbClr val="222222"/>
                </a:solidFill>
                <a:ea typeface="Calibri"/>
                <a:sym typeface="Calibri"/>
              </a:rPr>
              <a:t>Quel est le </a:t>
            </a:r>
            <a:r>
              <a:rPr lang="en-US" sz="1800" b="1" dirty="0" err="1">
                <a:solidFill>
                  <a:srgbClr val="222222"/>
                </a:solidFill>
                <a:ea typeface="Calibri"/>
                <a:sym typeface="Calibri"/>
              </a:rPr>
              <a:t>préjudice</a:t>
            </a:r>
            <a:r>
              <a:rPr lang="en-US" sz="1800" b="1" dirty="0">
                <a:solidFill>
                  <a:srgbClr val="222222"/>
                </a:solidFill>
                <a:ea typeface="Calibri"/>
                <a:sym typeface="Calibri"/>
              </a:rPr>
              <a:t> socio-</a:t>
            </a:r>
            <a:r>
              <a:rPr lang="en-US" sz="1800" b="1" dirty="0" err="1">
                <a:solidFill>
                  <a:srgbClr val="222222"/>
                </a:solidFill>
                <a:ea typeface="Calibri"/>
                <a:sym typeface="Calibri"/>
              </a:rPr>
              <a:t>environnemental</a:t>
            </a:r>
            <a:r>
              <a:rPr lang="en-US" sz="1800" b="1" dirty="0">
                <a:solidFill>
                  <a:srgbClr val="222222"/>
                </a:solidFill>
                <a:ea typeface="Calibri"/>
                <a:sym typeface="Calibri"/>
              </a:rPr>
              <a:t> </a:t>
            </a:r>
            <a:r>
              <a:rPr lang="en-US" sz="1800" b="1" dirty="0" err="1">
                <a:solidFill>
                  <a:srgbClr val="222222"/>
                </a:solidFill>
                <a:ea typeface="Calibri"/>
                <a:sym typeface="Calibri"/>
              </a:rPr>
              <a:t>estimé</a:t>
            </a:r>
            <a:r>
              <a:rPr lang="en-US" sz="1800" dirty="0">
                <a:solidFill>
                  <a:srgbClr val="222222"/>
                </a:solidFill>
                <a:ea typeface="Calibri"/>
                <a:sym typeface="Calibri"/>
              </a:rPr>
              <a:t> </a:t>
            </a:r>
            <a:r>
              <a:rPr lang="en-US" sz="1800" dirty="0" err="1">
                <a:solidFill>
                  <a:srgbClr val="222222"/>
                </a:solidFill>
                <a:ea typeface="Calibri"/>
                <a:sym typeface="Calibri"/>
              </a:rPr>
              <a:t>causé</a:t>
            </a:r>
            <a:r>
              <a:rPr lang="en-US" sz="1800" dirty="0">
                <a:solidFill>
                  <a:srgbClr val="222222"/>
                </a:solidFill>
                <a:ea typeface="Calibri"/>
                <a:sym typeface="Calibri"/>
              </a:rPr>
              <a:t> par </a:t>
            </a:r>
            <a:r>
              <a:rPr lang="en-US" sz="1800" dirty="0" err="1">
                <a:solidFill>
                  <a:srgbClr val="222222"/>
                </a:solidFill>
                <a:ea typeface="Calibri"/>
                <a:sym typeface="Calibri"/>
              </a:rPr>
              <a:t>ces</a:t>
            </a:r>
            <a:r>
              <a:rPr lang="en-US" sz="1800" dirty="0">
                <a:solidFill>
                  <a:srgbClr val="222222"/>
                </a:solidFill>
                <a:ea typeface="Calibri"/>
                <a:sym typeface="Calibri"/>
              </a:rPr>
              <a:t> 10 hectares ?</a:t>
            </a:r>
            <a:endParaRPr dirty="0"/>
          </a:p>
          <a:p>
            <a:pPr marL="285750" indent="-285750">
              <a:buFont typeface="Arial"/>
              <a:buChar char="•"/>
            </a:pPr>
            <a:r>
              <a:rPr lang="en-US" sz="1800" dirty="0">
                <a:solidFill>
                  <a:srgbClr val="222222"/>
                </a:solidFill>
                <a:ea typeface="Calibri"/>
                <a:sym typeface="Calibri"/>
              </a:rPr>
              <a:t>Quelle est la </a:t>
            </a:r>
            <a:r>
              <a:rPr lang="en-US" sz="1800" b="1" dirty="0" err="1">
                <a:solidFill>
                  <a:srgbClr val="222222"/>
                </a:solidFill>
                <a:ea typeface="Calibri"/>
                <a:sym typeface="Calibri"/>
              </a:rPr>
              <a:t>valeur</a:t>
            </a:r>
            <a:r>
              <a:rPr lang="en-US" sz="1800" b="1" dirty="0">
                <a:solidFill>
                  <a:srgbClr val="222222"/>
                </a:solidFill>
                <a:ea typeface="Calibri"/>
                <a:sym typeface="Calibri"/>
              </a:rPr>
              <a:t> de </a:t>
            </a:r>
            <a:r>
              <a:rPr lang="en-US" sz="1800" b="1" dirty="0" err="1">
                <a:solidFill>
                  <a:srgbClr val="222222"/>
                </a:solidFill>
                <a:ea typeface="Calibri"/>
                <a:sym typeface="Calibri"/>
              </a:rPr>
              <a:t>l’or</a:t>
            </a:r>
            <a:r>
              <a:rPr lang="en-US" sz="1800" b="1" dirty="0">
                <a:solidFill>
                  <a:srgbClr val="222222"/>
                </a:solidFill>
                <a:ea typeface="Calibri"/>
                <a:sym typeface="Calibri"/>
              </a:rPr>
              <a:t> extrait </a:t>
            </a:r>
            <a:r>
              <a:rPr lang="en-US" sz="1800" b="1" dirty="0" err="1">
                <a:solidFill>
                  <a:srgbClr val="222222"/>
                </a:solidFill>
                <a:ea typeface="Calibri"/>
                <a:sym typeface="Calibri"/>
              </a:rPr>
              <a:t>illégalement</a:t>
            </a:r>
            <a:r>
              <a:rPr lang="en-US" sz="1800" dirty="0">
                <a:solidFill>
                  <a:srgbClr val="222222"/>
                </a:solidFill>
                <a:ea typeface="Calibri"/>
                <a:sym typeface="Calibri"/>
              </a:rPr>
              <a:t> ?</a:t>
            </a:r>
            <a:endParaRPr dirty="0"/>
          </a:p>
          <a:p>
            <a:pPr marL="285750" indent="-285750">
              <a:buFont typeface="Arial"/>
              <a:buChar char="•"/>
            </a:pPr>
            <a:r>
              <a:rPr lang="en-US" sz="1800" dirty="0">
                <a:solidFill>
                  <a:srgbClr val="222222"/>
                </a:solidFill>
                <a:ea typeface="Calibri"/>
                <a:sym typeface="Calibri"/>
              </a:rPr>
              <a:t>En plus de </a:t>
            </a:r>
            <a:r>
              <a:rPr lang="en-US" sz="1800" dirty="0" err="1">
                <a:solidFill>
                  <a:srgbClr val="222222"/>
                </a:solidFill>
                <a:ea typeface="Calibri"/>
                <a:sym typeface="Calibri"/>
              </a:rPr>
              <a:t>l’indemnisation</a:t>
            </a:r>
            <a:r>
              <a:rPr lang="en-US" sz="1800" dirty="0">
                <a:solidFill>
                  <a:srgbClr val="222222"/>
                </a:solidFill>
                <a:ea typeface="Calibri"/>
                <a:sym typeface="Calibri"/>
              </a:rPr>
              <a:t> de la </a:t>
            </a:r>
            <a:r>
              <a:rPr lang="en-US" sz="1800" dirty="0" err="1">
                <a:solidFill>
                  <a:srgbClr val="222222"/>
                </a:solidFill>
                <a:ea typeface="Calibri"/>
                <a:sym typeface="Calibri"/>
              </a:rPr>
              <a:t>communauté</a:t>
            </a:r>
            <a:r>
              <a:rPr lang="en-US" sz="1800" dirty="0">
                <a:solidFill>
                  <a:srgbClr val="222222"/>
                </a:solidFill>
                <a:ea typeface="Calibri"/>
                <a:sym typeface="Calibri"/>
              </a:rPr>
              <a:t>, les procureurs </a:t>
            </a:r>
            <a:r>
              <a:rPr lang="en-US" sz="1800" dirty="0" err="1">
                <a:solidFill>
                  <a:srgbClr val="222222"/>
                </a:solidFill>
                <a:ea typeface="Calibri"/>
                <a:sym typeface="Calibri"/>
              </a:rPr>
              <a:t>estiment</a:t>
            </a:r>
            <a:r>
              <a:rPr lang="en-US" sz="1800" dirty="0">
                <a:solidFill>
                  <a:srgbClr val="222222"/>
                </a:solidFill>
                <a:ea typeface="Calibri"/>
                <a:sym typeface="Calibri"/>
              </a:rPr>
              <a:t> </a:t>
            </a:r>
            <a:r>
              <a:rPr lang="en-US" sz="1800" dirty="0" err="1">
                <a:solidFill>
                  <a:srgbClr val="222222"/>
                </a:solidFill>
                <a:ea typeface="Calibri"/>
                <a:sym typeface="Calibri"/>
              </a:rPr>
              <a:t>que</a:t>
            </a:r>
            <a:r>
              <a:rPr lang="en-US" sz="1800" dirty="0">
                <a:solidFill>
                  <a:srgbClr val="222222"/>
                </a:solidFill>
                <a:ea typeface="Calibri"/>
                <a:sym typeface="Calibri"/>
              </a:rPr>
              <a:t>, pour </a:t>
            </a:r>
            <a:r>
              <a:rPr lang="en-US" sz="1800" b="1" dirty="0">
                <a:solidFill>
                  <a:srgbClr val="222222"/>
                </a:solidFill>
                <a:ea typeface="Calibri"/>
                <a:sym typeface="Calibri"/>
              </a:rPr>
              <a:t>dissuader les crimes </a:t>
            </a:r>
            <a:r>
              <a:rPr lang="en-US" sz="1800" b="1" dirty="0" err="1">
                <a:solidFill>
                  <a:srgbClr val="222222"/>
                </a:solidFill>
                <a:ea typeface="Calibri"/>
                <a:sym typeface="Calibri"/>
              </a:rPr>
              <a:t>futurs</a:t>
            </a:r>
            <a:r>
              <a:rPr lang="en-US" sz="1800" dirty="0">
                <a:solidFill>
                  <a:srgbClr val="222222"/>
                </a:solidFill>
                <a:ea typeface="Calibri"/>
                <a:sym typeface="Calibri"/>
              </a:rPr>
              <a:t>, </a:t>
            </a:r>
            <a:r>
              <a:rPr lang="en-US" sz="1800" dirty="0" err="1">
                <a:solidFill>
                  <a:srgbClr val="222222"/>
                </a:solidFill>
                <a:ea typeface="Calibri"/>
                <a:sym typeface="Calibri"/>
              </a:rPr>
              <a:t>une</a:t>
            </a:r>
            <a:r>
              <a:rPr lang="en-US" sz="1800" dirty="0">
                <a:solidFill>
                  <a:srgbClr val="222222"/>
                </a:solidFill>
                <a:ea typeface="Calibri"/>
                <a:sym typeface="Calibri"/>
              </a:rPr>
              <a:t> </a:t>
            </a:r>
            <a:r>
              <a:rPr lang="en-US" sz="1800" dirty="0" err="1">
                <a:solidFill>
                  <a:srgbClr val="222222"/>
                </a:solidFill>
                <a:ea typeface="Calibri"/>
                <a:sym typeface="Calibri"/>
              </a:rPr>
              <a:t>amende</a:t>
            </a:r>
            <a:r>
              <a:rPr lang="en-US" sz="1800" dirty="0">
                <a:solidFill>
                  <a:srgbClr val="222222"/>
                </a:solidFill>
                <a:ea typeface="Calibri"/>
                <a:sym typeface="Calibri"/>
              </a:rPr>
              <a:t> </a:t>
            </a:r>
            <a:r>
              <a:rPr lang="en-US" sz="1800" dirty="0" err="1">
                <a:solidFill>
                  <a:srgbClr val="222222"/>
                </a:solidFill>
                <a:ea typeface="Calibri"/>
                <a:sym typeface="Calibri"/>
              </a:rPr>
              <a:t>devrait</a:t>
            </a:r>
            <a:r>
              <a:rPr lang="en-US" sz="1800" dirty="0">
                <a:solidFill>
                  <a:srgbClr val="222222"/>
                </a:solidFill>
                <a:ea typeface="Calibri"/>
                <a:sym typeface="Calibri"/>
              </a:rPr>
              <a:t> </a:t>
            </a:r>
            <a:r>
              <a:rPr lang="en-US" sz="1800" dirty="0" err="1">
                <a:solidFill>
                  <a:srgbClr val="222222"/>
                </a:solidFill>
                <a:ea typeface="Calibri"/>
                <a:sym typeface="Calibri"/>
              </a:rPr>
              <a:t>être</a:t>
            </a:r>
            <a:r>
              <a:rPr lang="en-US" sz="1800" dirty="0">
                <a:solidFill>
                  <a:srgbClr val="222222"/>
                </a:solidFill>
                <a:ea typeface="Calibri"/>
                <a:sym typeface="Calibri"/>
              </a:rPr>
              <a:t> </a:t>
            </a:r>
            <a:r>
              <a:rPr lang="en-US" sz="1800" dirty="0" err="1">
                <a:solidFill>
                  <a:srgbClr val="222222"/>
                </a:solidFill>
                <a:ea typeface="Calibri"/>
                <a:sym typeface="Calibri"/>
              </a:rPr>
              <a:t>fixée</a:t>
            </a:r>
            <a:r>
              <a:rPr lang="en-US" sz="1800" dirty="0">
                <a:solidFill>
                  <a:srgbClr val="222222"/>
                </a:solidFill>
                <a:ea typeface="Calibri"/>
                <a:sym typeface="Calibri"/>
              </a:rPr>
              <a:t> à </a:t>
            </a:r>
            <a:r>
              <a:rPr lang="en-US" sz="1800" b="1" dirty="0">
                <a:solidFill>
                  <a:srgbClr val="222222"/>
                </a:solidFill>
                <a:ea typeface="Calibri"/>
                <a:sym typeface="Calibri"/>
              </a:rPr>
              <a:t>deux </a:t>
            </a:r>
            <a:r>
              <a:rPr lang="en-US" sz="1800" b="1" dirty="0" err="1">
                <a:solidFill>
                  <a:srgbClr val="222222"/>
                </a:solidFill>
                <a:ea typeface="Calibri"/>
                <a:sym typeface="Calibri"/>
              </a:rPr>
              <a:t>fois</a:t>
            </a:r>
            <a:r>
              <a:rPr lang="en-US" sz="1800" b="1" dirty="0">
                <a:solidFill>
                  <a:srgbClr val="222222"/>
                </a:solidFill>
                <a:ea typeface="Calibri"/>
                <a:sym typeface="Calibri"/>
              </a:rPr>
              <a:t> la </a:t>
            </a:r>
            <a:r>
              <a:rPr lang="en-US" sz="1800" b="1" dirty="0" err="1">
                <a:solidFill>
                  <a:srgbClr val="222222"/>
                </a:solidFill>
                <a:ea typeface="Calibri"/>
                <a:sym typeface="Calibri"/>
              </a:rPr>
              <a:t>valeur</a:t>
            </a:r>
            <a:r>
              <a:rPr lang="en-US" sz="1800" b="1" dirty="0">
                <a:solidFill>
                  <a:srgbClr val="222222"/>
                </a:solidFill>
                <a:ea typeface="Calibri"/>
                <a:sym typeface="Calibri"/>
              </a:rPr>
              <a:t> du </a:t>
            </a:r>
            <a:r>
              <a:rPr lang="en-US" sz="1800" b="1" dirty="0" err="1">
                <a:solidFill>
                  <a:srgbClr val="222222"/>
                </a:solidFill>
                <a:ea typeface="Calibri"/>
                <a:sym typeface="Calibri"/>
              </a:rPr>
              <a:t>préjudice</a:t>
            </a:r>
            <a:r>
              <a:rPr lang="en-US" sz="1800" b="1" dirty="0">
                <a:solidFill>
                  <a:srgbClr val="222222"/>
                </a:solidFill>
                <a:ea typeface="Calibri"/>
                <a:sym typeface="Calibri"/>
              </a:rPr>
              <a:t> socio-</a:t>
            </a:r>
            <a:r>
              <a:rPr lang="en-US" sz="1800" b="1" dirty="0" err="1">
                <a:solidFill>
                  <a:srgbClr val="222222"/>
                </a:solidFill>
                <a:ea typeface="Calibri"/>
                <a:sym typeface="Calibri"/>
              </a:rPr>
              <a:t>environnemental</a:t>
            </a:r>
            <a:r>
              <a:rPr lang="en-US" sz="1800" dirty="0">
                <a:solidFill>
                  <a:srgbClr val="222222"/>
                </a:solidFill>
                <a:ea typeface="Calibri"/>
                <a:sym typeface="Calibri"/>
              </a:rPr>
              <a:t>, </a:t>
            </a:r>
            <a:r>
              <a:rPr lang="en-US" sz="1800" b="1" dirty="0">
                <a:solidFill>
                  <a:srgbClr val="222222"/>
                </a:solidFill>
                <a:ea typeface="Calibri"/>
                <a:sym typeface="Calibri"/>
              </a:rPr>
              <a:t>plus la </a:t>
            </a:r>
            <a:r>
              <a:rPr lang="en-US" sz="1800" b="1" dirty="0" err="1">
                <a:solidFill>
                  <a:srgbClr val="222222"/>
                </a:solidFill>
                <a:ea typeface="Calibri"/>
                <a:sym typeface="Calibri"/>
              </a:rPr>
              <a:t>valeur</a:t>
            </a:r>
            <a:r>
              <a:rPr lang="en-US" sz="1800" b="1" dirty="0">
                <a:solidFill>
                  <a:srgbClr val="222222"/>
                </a:solidFill>
                <a:ea typeface="Calibri"/>
                <a:sym typeface="Calibri"/>
              </a:rPr>
              <a:t> de </a:t>
            </a:r>
            <a:r>
              <a:rPr lang="en-US" sz="1800" b="1" dirty="0" err="1">
                <a:solidFill>
                  <a:srgbClr val="222222"/>
                </a:solidFill>
                <a:ea typeface="Calibri"/>
                <a:sym typeface="Calibri"/>
              </a:rPr>
              <a:t>l’or</a:t>
            </a:r>
            <a:r>
              <a:rPr lang="en-US" sz="1800" b="1" dirty="0">
                <a:solidFill>
                  <a:srgbClr val="222222"/>
                </a:solidFill>
                <a:ea typeface="Calibri"/>
                <a:sym typeface="Calibri"/>
              </a:rPr>
              <a:t> extrait </a:t>
            </a:r>
            <a:r>
              <a:rPr lang="en-US" sz="1800" b="1" dirty="0" err="1">
                <a:solidFill>
                  <a:srgbClr val="222222"/>
                </a:solidFill>
                <a:ea typeface="Calibri"/>
                <a:sym typeface="Calibri"/>
              </a:rPr>
              <a:t>illégalement</a:t>
            </a:r>
            <a:r>
              <a:rPr lang="en-US" sz="1800" dirty="0">
                <a:solidFill>
                  <a:srgbClr val="222222"/>
                </a:solidFill>
                <a:ea typeface="Calibri"/>
                <a:sym typeface="Calibri"/>
              </a:rPr>
              <a:t>.</a:t>
            </a:r>
            <a:endParaRPr dirty="0"/>
          </a:p>
          <a:p>
            <a:pPr marL="285750" indent="-285750">
              <a:buFont typeface="Arial"/>
              <a:buChar char="•"/>
            </a:pPr>
            <a:r>
              <a:rPr lang="en-US" sz="1800" dirty="0">
                <a:solidFill>
                  <a:srgbClr val="222222"/>
                </a:solidFill>
                <a:ea typeface="Calibri"/>
                <a:sym typeface="Calibri"/>
              </a:rPr>
              <a:t>Quelle </a:t>
            </a:r>
            <a:r>
              <a:rPr lang="en-US" sz="1800" dirty="0" err="1">
                <a:solidFill>
                  <a:srgbClr val="222222"/>
                </a:solidFill>
                <a:ea typeface="Calibri"/>
                <a:sym typeface="Calibri"/>
              </a:rPr>
              <a:t>serait</a:t>
            </a:r>
            <a:r>
              <a:rPr lang="en-US" sz="1800" dirty="0">
                <a:solidFill>
                  <a:srgbClr val="222222"/>
                </a:solidFill>
                <a:ea typeface="Calibri"/>
                <a:sym typeface="Calibri"/>
              </a:rPr>
              <a:t> la </a:t>
            </a:r>
            <a:r>
              <a:rPr lang="en-US" sz="1800" b="1" dirty="0" err="1">
                <a:solidFill>
                  <a:srgbClr val="222222"/>
                </a:solidFill>
                <a:ea typeface="Calibri"/>
                <a:sym typeface="Calibri"/>
              </a:rPr>
              <a:t>valeur</a:t>
            </a:r>
            <a:r>
              <a:rPr lang="en-US" sz="1800" b="1" dirty="0">
                <a:solidFill>
                  <a:srgbClr val="222222"/>
                </a:solidFill>
                <a:ea typeface="Calibri"/>
                <a:sym typeface="Calibri"/>
              </a:rPr>
              <a:t> </a:t>
            </a:r>
            <a:r>
              <a:rPr lang="en-US" sz="1800" b="1" dirty="0" err="1">
                <a:solidFill>
                  <a:srgbClr val="222222"/>
                </a:solidFill>
                <a:ea typeface="Calibri"/>
                <a:sym typeface="Calibri"/>
              </a:rPr>
              <a:t>totale</a:t>
            </a:r>
            <a:r>
              <a:rPr lang="en-US" sz="1800" b="1" dirty="0">
                <a:solidFill>
                  <a:srgbClr val="222222"/>
                </a:solidFill>
                <a:ea typeface="Calibri"/>
                <a:sym typeface="Calibri"/>
              </a:rPr>
              <a:t> de </a:t>
            </a:r>
            <a:r>
              <a:rPr lang="en-US" sz="1800" b="1" dirty="0" err="1">
                <a:solidFill>
                  <a:srgbClr val="222222"/>
                </a:solidFill>
                <a:ea typeface="Calibri"/>
                <a:sym typeface="Calibri"/>
              </a:rPr>
              <a:t>l’amende</a:t>
            </a:r>
            <a:r>
              <a:rPr lang="en-US" sz="1800" dirty="0">
                <a:solidFill>
                  <a:srgbClr val="222222"/>
                </a:solidFill>
                <a:ea typeface="Calibri"/>
                <a:sym typeface="Calibri"/>
              </a:rPr>
              <a:t> ?</a:t>
            </a:r>
            <a:endParaRPr lang="en-US" dirty="0">
              <a:sym typeface="Calibri"/>
            </a:endParaRPr>
          </a:p>
        </p:txBody>
      </p:sp>
      <p:pic>
        <p:nvPicPr>
          <p:cNvPr id="358" name="Google Shape;358;g388ecc7a14f_0_41"/>
          <p:cNvPicPr preferRelativeResize="0"/>
          <p:nvPr/>
        </p:nvPicPr>
        <p:blipFill>
          <a:blip r:embed="rId3">
            <a:alphaModFix/>
          </a:blip>
          <a:stretch>
            <a:fillRect/>
          </a:stretch>
        </p:blipFill>
        <p:spPr>
          <a:xfrm>
            <a:off x="10460125" y="238024"/>
            <a:ext cx="1574725" cy="1569075"/>
          </a:xfrm>
          <a:prstGeom prst="rect">
            <a:avLst/>
          </a:prstGeom>
          <a:noFill/>
          <a:ln>
            <a:noFill/>
          </a:ln>
        </p:spPr>
      </p:pic>
      <p:pic>
        <p:nvPicPr>
          <p:cNvPr id="359" name="Google Shape;359;g388ecc7a14f_0_41"/>
          <p:cNvPicPr preferRelativeResize="0"/>
          <p:nvPr/>
        </p:nvPicPr>
        <p:blipFill rotWithShape="1">
          <a:blip r:embed="rId4">
            <a:alphaModFix/>
          </a:blip>
          <a:srcRect/>
          <a:stretch/>
        </p:blipFill>
        <p:spPr>
          <a:xfrm>
            <a:off x="7772400" y="6321475"/>
            <a:ext cx="4387600" cy="439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a:lnSpc>
                <a:spcPct val="110525"/>
              </a:lnSpc>
              <a:spcBef>
                <a:spcPts val="0"/>
              </a:spcBef>
              <a:spcAft>
                <a:spcPts val="0"/>
              </a:spcAft>
              <a:buNone/>
            </a:pPr>
            <a:r>
              <a:rPr lang="en-US" b="0" dirty="0"/>
              <a:t>Overview of economic valuation and mining impacts for ASGM</a:t>
            </a:r>
          </a:p>
        </p:txBody>
      </p:sp>
      <p:sp>
        <p:nvSpPr>
          <p:cNvPr id="365" name="Google Shape;365;p5"/>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
          <p:cNvSpPr txBox="1">
            <a:spLocks noGrp="1"/>
          </p:cNvSpPr>
          <p:nvPr>
            <p:ph type="title"/>
          </p:nvPr>
        </p:nvSpPr>
        <p:spPr>
          <a:xfrm>
            <a:off x="838201" y="868571"/>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Why is it important to assign a value?</a:t>
            </a:r>
            <a:endParaRPr/>
          </a:p>
        </p:txBody>
      </p:sp>
      <p:sp>
        <p:nvSpPr>
          <p:cNvPr id="371" name="Google Shape;371;p6"/>
          <p:cNvSpPr txBox="1">
            <a:spLocks noGrp="1"/>
          </p:cNvSpPr>
          <p:nvPr>
            <p:ph type="body" idx="1"/>
          </p:nvPr>
        </p:nvSpPr>
        <p:spPr>
          <a:xfrm>
            <a:off x="838201" y="1917273"/>
            <a:ext cx="7446818" cy="3474720"/>
          </a:xfrm>
          <a:prstGeom prst="rect">
            <a:avLst/>
          </a:prstGeom>
          <a:noFill/>
          <a:ln>
            <a:noFill/>
          </a:ln>
        </p:spPr>
        <p:txBody>
          <a:bodyPr spcFirstLastPara="1" wrap="square" lIns="91425" tIns="45700" rIns="91425" bIns="45700" anchor="t" anchorCtr="0">
            <a:noAutofit/>
          </a:bodyPr>
          <a:lstStyle/>
          <a:p>
            <a:r>
              <a:rPr lang="en-US" err="1"/>
              <a:t>Informations</a:t>
            </a:r>
            <a:r>
              <a:rPr lang="en-US" dirty="0"/>
              <a:t> pour les </a:t>
            </a:r>
            <a:r>
              <a:rPr lang="en-US" err="1"/>
              <a:t>décideurs</a:t>
            </a:r>
            <a:endParaRPr lang="en-US"/>
          </a:p>
          <a:p>
            <a:pPr lvl="1"/>
            <a:r>
              <a:rPr lang="en-US" dirty="0"/>
              <a:t>Quels </a:t>
            </a:r>
            <a:r>
              <a:rPr lang="en-US" dirty="0" err="1"/>
              <a:t>sont</a:t>
            </a:r>
            <a:r>
              <a:rPr lang="en-US" dirty="0"/>
              <a:t> les </a:t>
            </a:r>
            <a:r>
              <a:rPr lang="en-US" dirty="0" err="1"/>
              <a:t>effets</a:t>
            </a:r>
            <a:r>
              <a:rPr lang="en-US" dirty="0"/>
              <a:t> des services </a:t>
            </a:r>
            <a:r>
              <a:rPr lang="en-US" dirty="0" err="1"/>
              <a:t>écosystémiques</a:t>
            </a:r>
            <a:r>
              <a:rPr lang="en-US" dirty="0"/>
              <a:t> sur la société ?</a:t>
            </a:r>
          </a:p>
          <a:p>
            <a:r>
              <a:rPr lang="en-US" dirty="0"/>
              <a:t>Conception de </a:t>
            </a:r>
            <a:r>
              <a:rPr lang="en-US" dirty="0" err="1"/>
              <a:t>projets</a:t>
            </a:r>
            <a:endParaRPr lang="en-US" dirty="0"/>
          </a:p>
          <a:p>
            <a:pPr lvl="1" indent="-320040">
              <a:buClr>
                <a:srgbClr val="B58500"/>
              </a:buClr>
              <a:buSzPts val="1440"/>
            </a:pPr>
            <a:r>
              <a:rPr lang="en-US" dirty="0"/>
              <a:t>Comment </a:t>
            </a:r>
            <a:r>
              <a:rPr lang="en-US" dirty="0" err="1"/>
              <a:t>l’emplacement</a:t>
            </a:r>
            <a:r>
              <a:rPr lang="en-US" dirty="0"/>
              <a:t> du </a:t>
            </a:r>
            <a:r>
              <a:rPr lang="en-US" dirty="0" err="1"/>
              <a:t>projet</a:t>
            </a:r>
            <a:r>
              <a:rPr lang="en-US" dirty="0"/>
              <a:t> </a:t>
            </a:r>
            <a:r>
              <a:rPr lang="en-US" dirty="0" err="1"/>
              <a:t>permet</a:t>
            </a:r>
            <a:r>
              <a:rPr lang="en-US" dirty="0"/>
              <a:t>-il de </a:t>
            </a:r>
            <a:r>
              <a:rPr lang="en-US" dirty="0" err="1"/>
              <a:t>minimiser</a:t>
            </a:r>
            <a:r>
              <a:rPr lang="en-US" dirty="0"/>
              <a:t> </a:t>
            </a:r>
            <a:r>
              <a:rPr lang="en-US" dirty="0" err="1"/>
              <a:t>ses</a:t>
            </a:r>
            <a:r>
              <a:rPr lang="en-US" dirty="0"/>
              <a:t> </a:t>
            </a:r>
            <a:r>
              <a:rPr lang="en-US" dirty="0" err="1"/>
              <a:t>externalités</a:t>
            </a:r>
            <a:r>
              <a:rPr lang="en-US" dirty="0"/>
              <a:t> ?</a:t>
            </a:r>
          </a:p>
          <a:p>
            <a:r>
              <a:rPr lang="en-US" dirty="0"/>
              <a:t>Conception </a:t>
            </a:r>
            <a:r>
              <a:rPr lang="en-US" dirty="0" err="1"/>
              <a:t>d’incitations</a:t>
            </a:r>
            <a:r>
              <a:rPr lang="en-US" dirty="0"/>
              <a:t> </a:t>
            </a:r>
            <a:r>
              <a:rPr lang="en-US" dirty="0" err="1"/>
              <a:t>économiques</a:t>
            </a:r>
            <a:endParaRPr lang="en-US" dirty="0"/>
          </a:p>
          <a:p>
            <a:pPr lvl="1">
              <a:buSzPts val="1440"/>
            </a:pPr>
            <a:r>
              <a:rPr lang="en-US" dirty="0"/>
              <a:t>Quel </a:t>
            </a:r>
            <a:r>
              <a:rPr lang="en-US" dirty="0" err="1"/>
              <a:t>devrait</a:t>
            </a:r>
            <a:r>
              <a:rPr lang="en-US" dirty="0"/>
              <a:t> </a:t>
            </a:r>
            <a:r>
              <a:rPr lang="en-US" dirty="0" err="1"/>
              <a:t>être</a:t>
            </a:r>
            <a:r>
              <a:rPr lang="en-US" dirty="0"/>
              <a:t> le </a:t>
            </a:r>
            <a:r>
              <a:rPr lang="en-US" dirty="0" err="1"/>
              <a:t>niveau</a:t>
            </a:r>
            <a:r>
              <a:rPr lang="en-US" dirty="0"/>
              <a:t> </a:t>
            </a:r>
            <a:r>
              <a:rPr lang="en-US" dirty="0" err="1"/>
              <a:t>d’incitation</a:t>
            </a:r>
            <a:r>
              <a:rPr lang="en-US" dirty="0"/>
              <a:t> (PSE) pour modifier un </a:t>
            </a:r>
            <a:r>
              <a:rPr lang="en-US" dirty="0" err="1"/>
              <a:t>comportement</a:t>
            </a:r>
            <a:r>
              <a:rPr lang="en-US" dirty="0"/>
              <a:t> ?</a:t>
            </a:r>
          </a:p>
          <a:p>
            <a:r>
              <a:rPr lang="en-US" err="1"/>
              <a:t>Évaluation</a:t>
            </a:r>
            <a:r>
              <a:rPr lang="en-US" dirty="0"/>
              <a:t> de la redistribution du bien-</a:t>
            </a:r>
            <a:r>
              <a:rPr lang="en-US" err="1"/>
              <a:t>être</a:t>
            </a:r>
            <a:endParaRPr lang="en-US"/>
          </a:p>
          <a:p>
            <a:pPr lvl="1"/>
            <a:r>
              <a:rPr lang="en-US" dirty="0"/>
              <a:t>Quelle est la </a:t>
            </a:r>
            <a:r>
              <a:rPr lang="en-US" err="1"/>
              <a:t>valeur</a:t>
            </a:r>
            <a:r>
              <a:rPr lang="en-US" dirty="0"/>
              <a:t> </a:t>
            </a:r>
            <a:r>
              <a:rPr lang="en-US" err="1"/>
              <a:t>raisonnable</a:t>
            </a:r>
            <a:r>
              <a:rPr lang="en-US" dirty="0"/>
              <a:t> de la compensation </a:t>
            </a:r>
            <a:r>
              <a:rPr lang="en-US" err="1"/>
              <a:t>ou</a:t>
            </a:r>
            <a:r>
              <a:rPr lang="en-US" dirty="0"/>
              <a:t> de la </a:t>
            </a:r>
            <a:r>
              <a:rPr lang="en-US" err="1"/>
              <a:t>réparation</a:t>
            </a:r>
            <a:r>
              <a:rPr lang="en-US" dirty="0"/>
              <a:t> ?</a:t>
            </a:r>
          </a:p>
          <a:p>
            <a:pPr marL="283210" lvl="0" indent="-283210" algn="l">
              <a:lnSpc>
                <a:spcPct val="150000"/>
              </a:lnSpc>
              <a:spcBef>
                <a:spcPts val="0"/>
              </a:spcBef>
              <a:spcAft>
                <a:spcPts val="0"/>
              </a:spcAft>
              <a:buClr>
                <a:schemeClr val="dk1"/>
              </a:buClr>
              <a:buSzPts val="1440"/>
              <a:buFont typeface="Arial"/>
              <a:buChar char="•"/>
            </a:pPr>
            <a:endParaRPr lang="en-US" dirty="0"/>
          </a:p>
          <a:p>
            <a:pPr marL="0" lvl="0" indent="0" algn="l" rtl="0">
              <a:lnSpc>
                <a:spcPct val="122222"/>
              </a:lnSpc>
              <a:spcBef>
                <a:spcPts val="1000"/>
              </a:spcBef>
              <a:spcAft>
                <a:spcPts val="0"/>
              </a:spcAft>
              <a:buClr>
                <a:schemeClr val="dk1"/>
              </a:buClr>
              <a:buSzPts val="1440"/>
              <a:buFont typeface="Arial"/>
              <a:buNone/>
            </a:pPr>
            <a:endParaRPr/>
          </a:p>
        </p:txBody>
      </p:sp>
      <p:pic>
        <p:nvPicPr>
          <p:cNvPr id="372" name="Google Shape;372;p6" descr="Probleminha: 1.500 gramas – Clubes de Matemática da OBMEP"/>
          <p:cNvPicPr preferRelativeResize="0"/>
          <p:nvPr/>
        </p:nvPicPr>
        <p:blipFill rotWithShape="1">
          <a:blip r:embed="rId3">
            <a:alphaModFix/>
          </a:blip>
          <a:srcRect/>
          <a:stretch/>
        </p:blipFill>
        <p:spPr>
          <a:xfrm>
            <a:off x="8538406" y="2477995"/>
            <a:ext cx="2726925" cy="1659875"/>
          </a:xfrm>
          <a:prstGeom prst="rect">
            <a:avLst/>
          </a:prstGeom>
          <a:noFill/>
          <a:ln>
            <a:noFill/>
          </a:ln>
        </p:spPr>
      </p:pic>
      <p:pic>
        <p:nvPicPr>
          <p:cNvPr id="373" name="Google Shape;373;p6" descr="Picture 6"/>
          <p:cNvPicPr preferRelativeResize="0"/>
          <p:nvPr/>
        </p:nvPicPr>
        <p:blipFill rotWithShape="1">
          <a:blip r:embed="rId4">
            <a:alphaModFix amt="30231"/>
          </a:blip>
          <a:srcRect/>
          <a:stretch/>
        </p:blipFill>
        <p:spPr>
          <a:xfrm>
            <a:off x="10748594" y="5501325"/>
            <a:ext cx="1117440" cy="11174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7"/>
          <p:cNvSpPr txBox="1">
            <a:spLocks noGrp="1"/>
          </p:cNvSpPr>
          <p:nvPr>
            <p:ph type="title"/>
          </p:nvPr>
        </p:nvSpPr>
        <p:spPr>
          <a:xfrm>
            <a:off x="240864" y="1009588"/>
            <a:ext cx="5120640" cy="914400"/>
          </a:xfrm>
          <a:prstGeom prst="rect">
            <a:avLst/>
          </a:prstGeom>
          <a:noFill/>
          <a:ln>
            <a:noFill/>
          </a:ln>
        </p:spPr>
        <p:txBody>
          <a:bodyPr spcFirstLastPara="1" wrap="square" lIns="91425" tIns="45700" rIns="91425" bIns="45700" anchor="b" anchorCtr="0">
            <a:noAutofit/>
          </a:bodyPr>
          <a:lstStyle/>
          <a:p>
            <a:pPr>
              <a:lnSpc>
                <a:spcPct val="114284"/>
              </a:lnSpc>
            </a:pPr>
            <a:r>
              <a:rPr lang="en-US" dirty="0"/>
              <a:t>Perspective de planification : </a:t>
            </a:r>
            <a:r>
              <a:rPr lang="en-US" err="1"/>
              <a:t>hiérarchie</a:t>
            </a:r>
            <a:r>
              <a:rPr lang="en-US" dirty="0"/>
              <a:t> de la mitigation</a:t>
            </a:r>
          </a:p>
        </p:txBody>
      </p:sp>
      <p:pic>
        <p:nvPicPr>
          <p:cNvPr id="379" name="Google Shape;379;p7"/>
          <p:cNvPicPr preferRelativeResize="0"/>
          <p:nvPr/>
        </p:nvPicPr>
        <p:blipFill rotWithShape="1">
          <a:blip r:embed="rId3">
            <a:alphaModFix/>
          </a:blip>
          <a:srcRect/>
          <a:stretch/>
        </p:blipFill>
        <p:spPr>
          <a:xfrm>
            <a:off x="2400975" y="2553339"/>
            <a:ext cx="6143139" cy="3295073"/>
          </a:xfrm>
          <a:prstGeom prst="rect">
            <a:avLst/>
          </a:prstGeom>
          <a:noFill/>
          <a:ln>
            <a:noFill/>
          </a:ln>
        </p:spPr>
      </p:pic>
      <p:cxnSp>
        <p:nvCxnSpPr>
          <p:cNvPr id="380" name="Google Shape;380;p7"/>
          <p:cNvCxnSpPr/>
          <p:nvPr/>
        </p:nvCxnSpPr>
        <p:spPr>
          <a:xfrm rot="10800000">
            <a:off x="8412390" y="4993603"/>
            <a:ext cx="235974" cy="0"/>
          </a:xfrm>
          <a:prstGeom prst="straightConnector1">
            <a:avLst/>
          </a:prstGeom>
          <a:noFill/>
          <a:ln w="9525" cap="flat" cmpd="sng">
            <a:solidFill>
              <a:schemeClr val="dk1"/>
            </a:solidFill>
            <a:prstDash val="solid"/>
            <a:miter lim="800000"/>
            <a:headEnd type="none" w="sm" len="sm"/>
            <a:tailEnd type="triangle" w="med" len="med"/>
          </a:ln>
        </p:spPr>
      </p:cxnSp>
      <p:sp>
        <p:nvSpPr>
          <p:cNvPr id="381" name="Google Shape;381;p7"/>
          <p:cNvSpPr txBox="1"/>
          <p:nvPr/>
        </p:nvSpPr>
        <p:spPr>
          <a:xfrm>
            <a:off x="2540718" y="2553339"/>
            <a:ext cx="3365333" cy="36929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Positive impact on biodiversity</a:t>
            </a:r>
            <a:endParaRPr sz="1800" b="0" i="0" u="none" strike="noStrike" cap="none">
              <a:solidFill>
                <a:schemeClr val="dk1"/>
              </a:solidFill>
              <a:latin typeface="Calibri"/>
              <a:ea typeface="Calibri"/>
              <a:cs typeface="Calibri"/>
              <a:sym typeface="Calibri"/>
            </a:endParaRPr>
          </a:p>
        </p:txBody>
      </p:sp>
      <p:sp>
        <p:nvSpPr>
          <p:cNvPr id="382" name="Google Shape;382;p7"/>
          <p:cNvSpPr txBox="1"/>
          <p:nvPr/>
        </p:nvSpPr>
        <p:spPr>
          <a:xfrm>
            <a:off x="3806052" y="2922671"/>
            <a:ext cx="2100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Net Positive Impact</a:t>
            </a:r>
            <a:endParaRPr sz="1800" b="0" i="0" u="none" strike="noStrike" cap="none">
              <a:solidFill>
                <a:schemeClr val="dk1"/>
              </a:solidFill>
              <a:latin typeface="Calibri"/>
              <a:ea typeface="Calibri"/>
              <a:cs typeface="Calibri"/>
              <a:sym typeface="Calibri"/>
            </a:endParaRPr>
          </a:p>
        </p:txBody>
      </p:sp>
      <p:sp>
        <p:nvSpPr>
          <p:cNvPr id="383" name="Google Shape;383;p7"/>
          <p:cNvSpPr txBox="1"/>
          <p:nvPr/>
        </p:nvSpPr>
        <p:spPr>
          <a:xfrm>
            <a:off x="3806052" y="3292315"/>
            <a:ext cx="16839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Residual Impact</a:t>
            </a:r>
            <a:endParaRPr sz="1800" b="0" i="0" u="none" strike="noStrike" cap="none">
              <a:solidFill>
                <a:schemeClr val="dk1"/>
              </a:solidFill>
              <a:latin typeface="Calibri"/>
              <a:ea typeface="Calibri"/>
              <a:cs typeface="Calibri"/>
              <a:sym typeface="Calibri"/>
            </a:endParaRPr>
          </a:p>
        </p:txBody>
      </p:sp>
      <p:sp>
        <p:nvSpPr>
          <p:cNvPr id="384" name="Google Shape;384;p7"/>
          <p:cNvSpPr txBox="1"/>
          <p:nvPr/>
        </p:nvSpPr>
        <p:spPr>
          <a:xfrm>
            <a:off x="6596719" y="4193615"/>
            <a:ext cx="3197989" cy="20313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IP = Predicted Impact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IE = Impact avoided</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Mt = Mitigation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Rs = Restoration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Cp = Compensation (offset)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AC = Additional conservation actions</a:t>
            </a:r>
            <a:endParaRPr sz="1800" b="0" i="0" u="none" strike="noStrike" cap="none">
              <a:solidFill>
                <a:schemeClr val="dk1"/>
              </a:solidFill>
              <a:latin typeface="Calibri"/>
              <a:ea typeface="Calibri"/>
              <a:cs typeface="Calibri"/>
              <a:sym typeface="Calibri"/>
            </a:endParaRPr>
          </a:p>
        </p:txBody>
      </p:sp>
      <p:sp>
        <p:nvSpPr>
          <p:cNvPr id="385" name="Google Shape;385;p7"/>
          <p:cNvSpPr txBox="1"/>
          <p:nvPr/>
        </p:nvSpPr>
        <p:spPr>
          <a:xfrm>
            <a:off x="2540719" y="5209277"/>
            <a:ext cx="3197989" cy="36933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Negative impact on biodiversity</a:t>
            </a:r>
            <a:endParaRPr sz="1800" b="0" i="0" u="none" strike="noStrike" cap="none">
              <a:solidFill>
                <a:schemeClr val="dk1"/>
              </a:solidFill>
              <a:latin typeface="Calibri"/>
              <a:ea typeface="Calibri"/>
              <a:cs typeface="Calibri"/>
              <a:sym typeface="Calibri"/>
            </a:endParaRPr>
          </a:p>
        </p:txBody>
      </p:sp>
      <p:pic>
        <p:nvPicPr>
          <p:cNvPr id="386" name="Google Shape;386;p7" descr="Picture 6"/>
          <p:cNvPicPr preferRelativeResize="0"/>
          <p:nvPr/>
        </p:nvPicPr>
        <p:blipFill rotWithShape="1">
          <a:blip r:embed="rId4">
            <a:alphaModFix amt="30231"/>
          </a:blip>
          <a:srcRect/>
          <a:stretch/>
        </p:blipFill>
        <p:spPr>
          <a:xfrm>
            <a:off x="10748594" y="5501325"/>
            <a:ext cx="1117440" cy="11174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8"/>
          <p:cNvPicPr preferRelativeResize="0">
            <a:picLocks noGrp="1"/>
          </p:cNvPicPr>
          <p:nvPr>
            <p:ph type="pic" idx="2"/>
          </p:nvPr>
        </p:nvPicPr>
        <p:blipFill rotWithShape="1">
          <a:blip r:embed="rId3">
            <a:alphaModFix/>
          </a:blip>
          <a:srcRect l="227" r="227"/>
          <a:stretch/>
        </p:blipFill>
        <p:spPr>
          <a:xfrm>
            <a:off x="7019568" y="0"/>
            <a:ext cx="4297680" cy="6858000"/>
          </a:xfrm>
          <a:prstGeom prst="rect">
            <a:avLst/>
          </a:prstGeom>
          <a:solidFill>
            <a:schemeClr val="dk1"/>
          </a:solidFill>
          <a:ln>
            <a:noFill/>
          </a:ln>
        </p:spPr>
      </p:pic>
      <p:sp>
        <p:nvSpPr>
          <p:cNvPr id="392" name="Google Shape;392;p8"/>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Economic Valuation: Warning</a:t>
            </a:r>
            <a:endParaRPr/>
          </a:p>
        </p:txBody>
      </p:sp>
      <p:sp>
        <p:nvSpPr>
          <p:cNvPr id="393" name="Google Shape;393;p8"/>
          <p:cNvSpPr txBox="1">
            <a:spLocks noGrp="1"/>
          </p:cNvSpPr>
          <p:nvPr>
            <p:ph type="body" idx="1"/>
          </p:nvPr>
        </p:nvSpPr>
        <p:spPr>
          <a:xfrm>
            <a:off x="797064" y="2391099"/>
            <a:ext cx="5760720" cy="3749040"/>
          </a:xfrm>
          <a:prstGeom prst="rect">
            <a:avLst/>
          </a:prstGeom>
          <a:noFill/>
          <a:ln>
            <a:noFill/>
          </a:ln>
        </p:spPr>
        <p:txBody>
          <a:bodyPr spcFirstLastPara="1" wrap="square" lIns="91425" tIns="45700" rIns="91425" bIns="45700" anchor="t" anchorCtr="0">
            <a:noAutofit/>
          </a:bodyPr>
          <a:lstStyle/>
          <a:p>
            <a:pPr marL="0" indent="0"/>
            <a:r>
              <a:rPr lang="en-US" b="1" dirty="0" err="1"/>
              <a:t>L’évaluation</a:t>
            </a:r>
            <a:r>
              <a:rPr lang="en-US" b="1" dirty="0"/>
              <a:t> </a:t>
            </a:r>
            <a:r>
              <a:rPr lang="en-US" b="1" dirty="0" err="1"/>
              <a:t>économique</a:t>
            </a:r>
            <a:r>
              <a:rPr lang="en-US" b="1" dirty="0"/>
              <a:t> ne </a:t>
            </a:r>
            <a:r>
              <a:rPr lang="en-US" b="1" dirty="0" err="1"/>
              <a:t>donne</a:t>
            </a:r>
            <a:r>
              <a:rPr lang="en-US" b="1" dirty="0"/>
              <a:t> à </a:t>
            </a:r>
            <a:r>
              <a:rPr lang="en-US" b="1" dirty="0" err="1"/>
              <a:t>personne</a:t>
            </a:r>
            <a:r>
              <a:rPr lang="en-US" b="1" dirty="0"/>
              <a:t> le droit de </a:t>
            </a:r>
            <a:r>
              <a:rPr lang="en-US" b="1" dirty="0" err="1"/>
              <a:t>violer</a:t>
            </a:r>
            <a:r>
              <a:rPr lang="en-US" b="1" dirty="0"/>
              <a:t> la </a:t>
            </a:r>
            <a:r>
              <a:rPr lang="en-US" b="1" dirty="0" err="1"/>
              <a:t>loi</a:t>
            </a:r>
            <a:r>
              <a:rPr lang="en-US" b="1" dirty="0"/>
              <a:t>.</a:t>
            </a:r>
            <a:endParaRPr lang="en-US" dirty="0"/>
          </a:p>
          <a:p>
            <a:pPr marL="285750" indent="-285750"/>
            <a:endParaRPr lang="en-US" b="1"/>
          </a:p>
          <a:p>
            <a:pPr marL="285750" indent="-285750">
              <a:buChar char="•"/>
            </a:pPr>
            <a:r>
              <a:rPr lang="en-US" dirty="0">
                <a:solidFill>
                  <a:schemeClr val="tx1"/>
                </a:solidFill>
              </a:rPr>
              <a:t>Compensation : </a:t>
            </a:r>
            <a:r>
              <a:rPr lang="en-US" dirty="0" err="1">
                <a:solidFill>
                  <a:schemeClr val="tx1"/>
                </a:solidFill>
              </a:rPr>
              <a:t>remplacement</a:t>
            </a:r>
            <a:r>
              <a:rPr lang="en-US" dirty="0">
                <a:solidFill>
                  <a:schemeClr val="tx1"/>
                </a:solidFill>
              </a:rPr>
              <a:t> </a:t>
            </a:r>
            <a:r>
              <a:rPr lang="en-US" dirty="0" err="1">
                <a:solidFill>
                  <a:schemeClr val="tx1"/>
                </a:solidFill>
              </a:rPr>
              <a:t>imparfait</a:t>
            </a:r>
          </a:p>
          <a:p>
            <a:pPr marL="742950" lvl="1">
              <a:buFont typeface="Courier New"/>
              <a:buChar char="o"/>
            </a:pPr>
            <a:r>
              <a:rPr lang="en-US" dirty="0">
                <a:solidFill>
                  <a:schemeClr val="tx1"/>
                </a:solidFill>
              </a:rPr>
              <a:t>Ne </a:t>
            </a:r>
            <a:r>
              <a:rPr lang="en-US" dirty="0" err="1">
                <a:solidFill>
                  <a:schemeClr val="tx1"/>
                </a:solidFill>
              </a:rPr>
              <a:t>comprend</a:t>
            </a:r>
            <a:r>
              <a:rPr lang="en-US" dirty="0">
                <a:solidFill>
                  <a:schemeClr val="tx1"/>
                </a:solidFill>
              </a:rPr>
              <a:t> pas les </a:t>
            </a:r>
            <a:r>
              <a:rPr lang="en-US" dirty="0" err="1">
                <a:solidFill>
                  <a:schemeClr val="tx1"/>
                </a:solidFill>
              </a:rPr>
              <a:t>dommages</a:t>
            </a:r>
            <a:r>
              <a:rPr lang="en-US" dirty="0">
                <a:solidFill>
                  <a:schemeClr val="tx1"/>
                </a:solidFill>
              </a:rPr>
              <a:t> </a:t>
            </a:r>
            <a:r>
              <a:rPr lang="en-US" dirty="0" err="1">
                <a:solidFill>
                  <a:schemeClr val="tx1"/>
                </a:solidFill>
              </a:rPr>
              <a:t>moraux</a:t>
            </a:r>
            <a:endParaRPr lang="en-US">
              <a:solidFill>
                <a:schemeClr val="tx1"/>
              </a:solidFill>
            </a:endParaRPr>
          </a:p>
          <a:p>
            <a:pPr marL="742950" lvl="1">
              <a:buClr>
                <a:srgbClr val="B58500"/>
              </a:buClr>
              <a:buFont typeface="Courier New"/>
              <a:buChar char="o"/>
            </a:pPr>
            <a:r>
              <a:rPr lang="en-US" dirty="0">
                <a:solidFill>
                  <a:schemeClr val="tx1"/>
                </a:solidFill>
              </a:rPr>
              <a:t>Une </a:t>
            </a:r>
            <a:r>
              <a:rPr lang="en-US" dirty="0" err="1">
                <a:solidFill>
                  <a:schemeClr val="tx1"/>
                </a:solidFill>
              </a:rPr>
              <a:t>amende</a:t>
            </a:r>
            <a:r>
              <a:rPr lang="en-US" dirty="0">
                <a:solidFill>
                  <a:schemeClr val="tx1"/>
                </a:solidFill>
              </a:rPr>
              <a:t> doit </a:t>
            </a:r>
            <a:r>
              <a:rPr lang="en-US" dirty="0" err="1">
                <a:solidFill>
                  <a:schemeClr val="tx1"/>
                </a:solidFill>
              </a:rPr>
              <a:t>être</a:t>
            </a:r>
            <a:r>
              <a:rPr lang="en-US" dirty="0">
                <a:solidFill>
                  <a:schemeClr val="tx1"/>
                </a:solidFill>
              </a:rPr>
              <a:t> suffisante pour </a:t>
            </a:r>
            <a:r>
              <a:rPr lang="en-US" dirty="0" err="1">
                <a:solidFill>
                  <a:schemeClr val="tx1"/>
                </a:solidFill>
              </a:rPr>
              <a:t>prévenir</a:t>
            </a:r>
            <a:r>
              <a:rPr lang="en-US" dirty="0">
                <a:solidFill>
                  <a:schemeClr val="tx1"/>
                </a:solidFill>
              </a:rPr>
              <a:t> un </a:t>
            </a:r>
            <a:r>
              <a:rPr lang="en-US" dirty="0" err="1">
                <a:solidFill>
                  <a:schemeClr val="tx1"/>
                </a:solidFill>
              </a:rPr>
              <a:t>acte</a:t>
            </a:r>
            <a:r>
              <a:rPr lang="en-US" dirty="0">
                <a:solidFill>
                  <a:schemeClr val="tx1"/>
                </a:solidFill>
              </a:rPr>
              <a:t> </a:t>
            </a:r>
            <a:r>
              <a:rPr lang="en-US" dirty="0" err="1">
                <a:solidFill>
                  <a:schemeClr val="tx1"/>
                </a:solidFill>
              </a:rPr>
              <a:t>illicite</a:t>
            </a:r>
            <a:endParaRPr dirty="0" err="1">
              <a:solidFill>
                <a:schemeClr val="tx1"/>
              </a:solidFill>
            </a:endParaRPr>
          </a:p>
          <a:p>
            <a:pPr marL="285750" indent="-285750"/>
            <a:r>
              <a:rPr lang="en-US" dirty="0">
                <a:solidFill>
                  <a:schemeClr val="tx1"/>
                </a:solidFill>
              </a:rPr>
              <a:t>« </a:t>
            </a:r>
            <a:r>
              <a:rPr lang="en-US" dirty="0" err="1">
                <a:solidFill>
                  <a:schemeClr val="tx1"/>
                </a:solidFill>
              </a:rPr>
              <a:t>Mieux</a:t>
            </a:r>
            <a:r>
              <a:rPr lang="en-US" dirty="0">
                <a:solidFill>
                  <a:schemeClr val="tx1"/>
                </a:solidFill>
              </a:rPr>
              <a:t> </a:t>
            </a:r>
            <a:r>
              <a:rPr lang="en-US" dirty="0" err="1">
                <a:solidFill>
                  <a:schemeClr val="tx1"/>
                </a:solidFill>
              </a:rPr>
              <a:t>vaut</a:t>
            </a:r>
            <a:r>
              <a:rPr lang="en-US" dirty="0">
                <a:solidFill>
                  <a:schemeClr val="tx1"/>
                </a:solidFill>
              </a:rPr>
              <a:t> </a:t>
            </a:r>
            <a:r>
              <a:rPr lang="en-US" dirty="0" err="1">
                <a:solidFill>
                  <a:schemeClr val="tx1"/>
                </a:solidFill>
              </a:rPr>
              <a:t>prévenir</a:t>
            </a:r>
            <a:r>
              <a:rPr lang="en-US" dirty="0">
                <a:solidFill>
                  <a:schemeClr val="tx1"/>
                </a:solidFill>
              </a:rPr>
              <a:t> </a:t>
            </a:r>
            <a:r>
              <a:rPr lang="en-US" dirty="0" err="1">
                <a:solidFill>
                  <a:schemeClr val="tx1"/>
                </a:solidFill>
              </a:rPr>
              <a:t>que</a:t>
            </a:r>
            <a:r>
              <a:rPr lang="en-US" dirty="0">
                <a:solidFill>
                  <a:schemeClr val="tx1"/>
                </a:solidFill>
              </a:rPr>
              <a:t> </a:t>
            </a:r>
            <a:r>
              <a:rPr lang="en-US" dirty="0" err="1">
                <a:solidFill>
                  <a:schemeClr val="tx1"/>
                </a:solidFill>
              </a:rPr>
              <a:t>guérir</a:t>
            </a:r>
            <a:r>
              <a:rPr lang="en-US" dirty="0">
                <a:solidFill>
                  <a:schemeClr val="tx1"/>
                </a:solidFill>
              </a:rPr>
              <a:t> » – La planification et la participation </a:t>
            </a:r>
            <a:r>
              <a:rPr lang="en-US" dirty="0" err="1">
                <a:solidFill>
                  <a:schemeClr val="tx1"/>
                </a:solidFill>
              </a:rPr>
              <a:t>comme</a:t>
            </a:r>
            <a:r>
              <a:rPr lang="en-US" dirty="0">
                <a:solidFill>
                  <a:schemeClr val="tx1"/>
                </a:solidFill>
              </a:rPr>
              <a:t> </a:t>
            </a:r>
            <a:r>
              <a:rPr lang="en-US" dirty="0" err="1">
                <a:solidFill>
                  <a:schemeClr val="tx1"/>
                </a:solidFill>
              </a:rPr>
              <a:t>meilleure</a:t>
            </a:r>
            <a:r>
              <a:rPr lang="en-US" dirty="0">
                <a:solidFill>
                  <a:schemeClr val="tx1"/>
                </a:solidFill>
              </a:rPr>
              <a:t> solution</a:t>
            </a:r>
            <a:endParaRPr lang="en-US">
              <a:solidFill>
                <a:schemeClr val="tx1"/>
              </a:solidFill>
            </a:endParaRPr>
          </a:p>
          <a:p>
            <a:pPr marL="0" indent="0" algn="l">
              <a:lnSpc>
                <a:spcPct val="122222"/>
              </a:lnSpc>
              <a:spcAft>
                <a:spcPts val="0"/>
              </a:spcAft>
              <a:buSzPts val="1440"/>
            </a:pPr>
            <a:endParaRPr lang="en-US">
              <a:solidFill>
                <a:srgbClr val="00A3E0"/>
              </a:solidFill>
            </a:endParaRPr>
          </a:p>
          <a:p>
            <a:pPr marL="281940" lvl="1" indent="-190500" algn="l" rtl="0">
              <a:lnSpc>
                <a:spcPct val="122222"/>
              </a:lnSpc>
              <a:spcBef>
                <a:spcPts val="1000"/>
              </a:spcBef>
              <a:spcAft>
                <a:spcPts val="0"/>
              </a:spcAft>
              <a:buSzPts val="1440"/>
              <a:buNone/>
            </a:pPr>
            <a:endParaRPr/>
          </a:p>
          <a:p>
            <a:pPr marL="0" lvl="0" indent="0" algn="l" rtl="0">
              <a:lnSpc>
                <a:spcPct val="122222"/>
              </a:lnSpc>
              <a:spcBef>
                <a:spcPts val="1000"/>
              </a:spcBef>
              <a:spcAft>
                <a:spcPts val="0"/>
              </a:spcAft>
              <a:buClr>
                <a:schemeClr val="accent1"/>
              </a:buClr>
              <a:buSzPts val="1440"/>
              <a:buFont typeface="Arial"/>
              <a:buNone/>
            </a:pPr>
            <a:endParaRPr/>
          </a:p>
        </p:txBody>
      </p:sp>
      <p:pic>
        <p:nvPicPr>
          <p:cNvPr id="394" name="Google Shape;394;p8"/>
          <p:cNvPicPr preferRelativeResize="0"/>
          <p:nvPr/>
        </p:nvPicPr>
        <p:blipFill rotWithShape="1">
          <a:blip r:embed="rId4">
            <a:alphaModFix/>
          </a:blip>
          <a:srcRect/>
          <a:stretch/>
        </p:blipFill>
        <p:spPr>
          <a:xfrm>
            <a:off x="4311975" y="327314"/>
            <a:ext cx="1784025" cy="1256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9"/>
          <p:cNvSpPr txBox="1">
            <a:spLocks noGrp="1"/>
          </p:cNvSpPr>
          <p:nvPr>
            <p:ph type="title"/>
          </p:nvPr>
        </p:nvSpPr>
        <p:spPr>
          <a:xfrm>
            <a:off x="1059175" y="2133609"/>
            <a:ext cx="5120700" cy="914400"/>
          </a:xfrm>
          <a:prstGeom prst="rect">
            <a:avLst/>
          </a:prstGeom>
          <a:noFill/>
          <a:ln>
            <a:noFill/>
          </a:ln>
        </p:spPr>
        <p:txBody>
          <a:bodyPr spcFirstLastPara="1" wrap="square" lIns="91425" tIns="45700" rIns="91425" bIns="45700" anchor="b" anchorCtr="0">
            <a:noAutofit/>
          </a:bodyPr>
          <a:lstStyle/>
          <a:p>
            <a:pPr>
              <a:lnSpc>
                <a:spcPct val="114284"/>
              </a:lnSpc>
            </a:pPr>
            <a:r>
              <a:rPr lang="en-US" dirty="0" err="1"/>
              <a:t>Que</a:t>
            </a:r>
            <a:r>
              <a:rPr lang="en-US" dirty="0"/>
              <a:t> devons-nous </a:t>
            </a:r>
            <a:r>
              <a:rPr lang="en-US" dirty="0" err="1"/>
              <a:t>évaluer</a:t>
            </a:r>
            <a:r>
              <a:rPr lang="en-US"/>
              <a:t> ?</a:t>
            </a:r>
          </a:p>
        </p:txBody>
      </p:sp>
      <p:pic>
        <p:nvPicPr>
          <p:cNvPr id="400" name="Google Shape;400;p9" descr="Picture 6"/>
          <p:cNvPicPr preferRelativeResize="0"/>
          <p:nvPr/>
        </p:nvPicPr>
        <p:blipFill rotWithShape="1">
          <a:blip r:embed="rId3">
            <a:alphaModFix amt="30231"/>
          </a:blip>
          <a:srcRect/>
          <a:stretch/>
        </p:blipFill>
        <p:spPr>
          <a:xfrm>
            <a:off x="10956412" y="5740559"/>
            <a:ext cx="1117440" cy="1117441"/>
          </a:xfrm>
          <a:prstGeom prst="rect">
            <a:avLst/>
          </a:prstGeom>
          <a:noFill/>
          <a:ln>
            <a:noFill/>
          </a:ln>
        </p:spPr>
      </p:pic>
      <p:pic>
        <p:nvPicPr>
          <p:cNvPr id="401" name="Google Shape;401;p9"/>
          <p:cNvPicPr preferRelativeResize="0"/>
          <p:nvPr/>
        </p:nvPicPr>
        <p:blipFill>
          <a:blip r:embed="rId4">
            <a:alphaModFix/>
          </a:blip>
          <a:stretch>
            <a:fillRect/>
          </a:stretch>
        </p:blipFill>
        <p:spPr>
          <a:xfrm>
            <a:off x="6332275" y="152400"/>
            <a:ext cx="4368801" cy="65532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12"/>
          <p:cNvSpPr txBox="1">
            <a:spLocks noGrp="1"/>
          </p:cNvSpPr>
          <p:nvPr>
            <p:ph type="title"/>
          </p:nvPr>
        </p:nvSpPr>
        <p:spPr>
          <a:xfrm>
            <a:off x="838200" y="882426"/>
            <a:ext cx="9178636"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Market System and Externalities</a:t>
            </a:r>
            <a:endParaRPr/>
          </a:p>
        </p:txBody>
      </p:sp>
      <p:sp>
        <p:nvSpPr>
          <p:cNvPr id="407" name="Google Shape;407;p12"/>
          <p:cNvSpPr txBox="1"/>
          <p:nvPr/>
        </p:nvSpPr>
        <p:spPr>
          <a:xfrm>
            <a:off x="588817" y="2287847"/>
            <a:ext cx="5631873" cy="3200400"/>
          </a:xfrm>
          <a:prstGeom prst="rect">
            <a:avLst/>
          </a:prstGeom>
          <a:noFill/>
          <a:ln>
            <a:noFill/>
          </a:ln>
        </p:spPr>
        <p:txBody>
          <a:bodyPr spcFirstLastPara="1" wrap="square" lIns="91425" tIns="45700" rIns="91425" bIns="45700" anchor="t" anchorCtr="0">
            <a:no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Prices can be indicators of desire and scarcity relationships, but...</a:t>
            </a:r>
            <a:endParaRPr sz="1400" b="0" i="0" u="none" strike="noStrike" cap="none">
              <a:solidFill>
                <a:srgbClr val="000000"/>
              </a:solidFill>
              <a:latin typeface="Arial"/>
              <a:ea typeface="Arial"/>
              <a:cs typeface="Arial"/>
              <a:sym typeface="Aria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Sometimes prices do not exist or are not “fair” due to issues of power asymmetries between agents or contexts</a:t>
            </a:r>
            <a:endParaRPr sz="1400" b="0" i="0" u="none" strike="noStrike" cap="none">
              <a:solidFill>
                <a:srgbClr val="000000"/>
              </a:solidFill>
              <a:latin typeface="Arial"/>
              <a:ea typeface="Arial"/>
              <a:cs typeface="Arial"/>
              <a:sym typeface="Arial"/>
            </a:endParaRPr>
          </a:p>
        </p:txBody>
      </p:sp>
      <p:sp>
        <p:nvSpPr>
          <p:cNvPr id="408" name="Google Shape;408;p12"/>
          <p:cNvSpPr txBox="1"/>
          <p:nvPr/>
        </p:nvSpPr>
        <p:spPr>
          <a:xfrm>
            <a:off x="6220690" y="2287847"/>
            <a:ext cx="5631873" cy="3200400"/>
          </a:xfrm>
          <a:prstGeom prst="rect">
            <a:avLst/>
          </a:prstGeom>
          <a:noFill/>
          <a:ln>
            <a:noFill/>
          </a:ln>
        </p:spPr>
        <p:txBody>
          <a:bodyPr spcFirstLastPara="1" wrap="square" lIns="91425" tIns="45700" rIns="91425" bIns="45700" anchor="t" anchorCtr="0">
            <a:no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Indirect effects on others</a:t>
            </a:r>
            <a:endParaRPr sz="1400" b="0" i="0" u="none" strike="noStrike" cap="none">
              <a:solidFill>
                <a:srgbClr val="000000"/>
              </a:solidFill>
              <a:latin typeface="Arial"/>
              <a:ea typeface="Arial"/>
              <a:cs typeface="Arial"/>
              <a:sym typeface="Arial"/>
            </a:endParaRPr>
          </a:p>
          <a:p>
            <a:pPr marL="685766" marR="0" lvl="1" indent="-283450" algn="l" rtl="0">
              <a:lnSpc>
                <a:spcPct val="137500"/>
              </a:lnSpc>
              <a:spcBef>
                <a:spcPts val="1000"/>
              </a:spcBef>
              <a:spcAft>
                <a:spcPts val="0"/>
              </a:spcAft>
              <a:buClr>
                <a:schemeClr val="dk2"/>
              </a:buClr>
              <a:buSzPts val="1600"/>
              <a:buFont typeface="Arial"/>
              <a:buChar char="–"/>
            </a:pPr>
            <a:r>
              <a:rPr lang="en-US" sz="1600" b="0" i="0" u="none" strike="noStrike" cap="none">
                <a:solidFill>
                  <a:schemeClr val="dk1"/>
                </a:solidFill>
                <a:latin typeface="Arial"/>
                <a:ea typeface="Arial"/>
                <a:cs typeface="Arial"/>
                <a:sym typeface="Arial"/>
              </a:rPr>
              <a:t>Costs not considered by decision maker</a:t>
            </a:r>
            <a:endParaRPr sz="1400" b="0" i="0" u="none" strike="noStrike" cap="none">
              <a:solidFill>
                <a:srgbClr val="000000"/>
              </a:solidFill>
              <a:latin typeface="Arial"/>
              <a:ea typeface="Arial"/>
              <a:cs typeface="Arial"/>
              <a:sym typeface="Arial"/>
            </a:endParaRPr>
          </a:p>
          <a:p>
            <a:pPr marL="1142942" marR="0" lvl="2" indent="-283448" algn="l" rtl="0">
              <a:lnSpc>
                <a:spcPct val="157142"/>
              </a:lnSpc>
              <a:spcBef>
                <a:spcPts val="1000"/>
              </a:spcBef>
              <a:spcAft>
                <a:spcPts val="0"/>
              </a:spcAft>
              <a:buClr>
                <a:schemeClr val="dk2"/>
              </a:buClr>
              <a:buSzPts val="1400"/>
              <a:buFont typeface="Arial"/>
              <a:buChar char="•"/>
            </a:pPr>
            <a:r>
              <a:rPr lang="en-US" sz="1400" b="0" i="0" u="none" strike="noStrike" cap="none">
                <a:solidFill>
                  <a:schemeClr val="dk1"/>
                </a:solidFill>
                <a:latin typeface="Arial"/>
                <a:ea typeface="Arial"/>
                <a:cs typeface="Arial"/>
                <a:sym typeface="Arial"/>
              </a:rPr>
              <a:t>Negative Externalities</a:t>
            </a:r>
            <a:endParaRPr sz="1400" b="0" i="0" u="none" strike="noStrike" cap="none">
              <a:solidFill>
                <a:srgbClr val="000000"/>
              </a:solidFill>
              <a:latin typeface="Arial"/>
              <a:ea typeface="Arial"/>
              <a:cs typeface="Arial"/>
              <a:sym typeface="Arial"/>
            </a:endParaRPr>
          </a:p>
          <a:p>
            <a:pPr marL="1142942" marR="0" lvl="2" indent="-283448" algn="l" rtl="0">
              <a:lnSpc>
                <a:spcPct val="157142"/>
              </a:lnSpc>
              <a:spcBef>
                <a:spcPts val="1000"/>
              </a:spcBef>
              <a:spcAft>
                <a:spcPts val="0"/>
              </a:spcAft>
              <a:buClr>
                <a:schemeClr val="dk2"/>
              </a:buClr>
              <a:buSzPts val="1400"/>
              <a:buFont typeface="Arial"/>
              <a:buChar char="•"/>
            </a:pPr>
            <a:r>
              <a:rPr lang="en-US" sz="1400" b="0" i="0" u="none" strike="noStrike" cap="none">
                <a:solidFill>
                  <a:schemeClr val="dk1"/>
                </a:solidFill>
                <a:latin typeface="Arial"/>
                <a:ea typeface="Arial"/>
                <a:cs typeface="Arial"/>
                <a:sym typeface="Arial"/>
              </a:rPr>
              <a:t>Positive Externalities</a:t>
            </a:r>
            <a:endParaRPr sz="1400" b="0" i="0" u="none" strike="noStrike" cap="none">
              <a:solidFill>
                <a:srgbClr val="000000"/>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Production level is </a:t>
            </a:r>
            <a:r>
              <a:rPr lang="en-US" sz="1800" b="1" i="0" u="none" strike="noStrike" cap="none">
                <a:solidFill>
                  <a:schemeClr val="dk1"/>
                </a:solidFill>
                <a:latin typeface="Arial"/>
                <a:ea typeface="Arial"/>
                <a:cs typeface="Arial"/>
                <a:sym typeface="Arial"/>
              </a:rPr>
              <a:t>not efficient </a:t>
            </a:r>
            <a:r>
              <a:rPr lang="en-US" sz="1800" b="0" i="0" u="none" strike="noStrike" cap="none">
                <a:solidFill>
                  <a:schemeClr val="dk1"/>
                </a:solidFill>
                <a:latin typeface="Arial"/>
                <a:ea typeface="Arial"/>
                <a:cs typeface="Arial"/>
                <a:sym typeface="Arial"/>
              </a:rPr>
              <a:t>(higher or lower)</a:t>
            </a:r>
            <a:endParaRPr sz="1400" b="0" i="0" u="none" strike="noStrike" cap="none">
              <a:solidFill>
                <a:srgbClr val="000000"/>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The (inefficient) price of a good does not consider all its social costs and benefits.</a:t>
            </a:r>
            <a:endParaRPr sz="1400" b="0" i="0" u="none" strike="noStrike" cap="none">
              <a:solidFill>
                <a:srgbClr val="000000"/>
              </a:solidFill>
              <a:latin typeface="Arial"/>
              <a:ea typeface="Arial"/>
              <a:cs typeface="Arial"/>
              <a:sym typeface="Arial"/>
            </a:endParaRPr>
          </a:p>
          <a:p>
            <a:pPr marL="685766" marR="0" lvl="1" indent="-283450" algn="l" rtl="0">
              <a:lnSpc>
                <a:spcPct val="137500"/>
              </a:lnSpc>
              <a:spcBef>
                <a:spcPts val="1000"/>
              </a:spcBef>
              <a:spcAft>
                <a:spcPts val="0"/>
              </a:spcAft>
              <a:buClr>
                <a:schemeClr val="dk2"/>
              </a:buClr>
              <a:buSzPts val="1600"/>
              <a:buFont typeface="Arial"/>
              <a:buChar char="–"/>
            </a:pPr>
            <a:r>
              <a:rPr lang="en-US" sz="1600" b="0" i="0" u="none" strike="noStrike" cap="none">
                <a:solidFill>
                  <a:schemeClr val="dk1"/>
                </a:solidFill>
                <a:latin typeface="Arial"/>
                <a:ea typeface="Arial"/>
                <a:cs typeface="Arial"/>
                <a:sym typeface="Arial"/>
              </a:rPr>
              <a:t>Private (gold miner) x Social</a:t>
            </a:r>
            <a:endParaRPr sz="1400" b="0" i="0" u="none" strike="noStrike" cap="none">
              <a:solidFill>
                <a:srgbClr val="000000"/>
              </a:solidFill>
              <a:latin typeface="Arial"/>
              <a:ea typeface="Arial"/>
              <a:cs typeface="Arial"/>
              <a:sym typeface="Arial"/>
            </a:endParaRPr>
          </a:p>
        </p:txBody>
      </p:sp>
      <p:pic>
        <p:nvPicPr>
          <p:cNvPr id="409" name="Google Shape;409;p12"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rmAutofit/>
          </a:bodyPr>
          <a:lstStyle/>
          <a:p>
            <a:pPr>
              <a:lnSpc>
                <a:spcPct val="114284"/>
              </a:lnSpc>
            </a:pPr>
            <a:r>
              <a:rPr lang="en-US" dirty="0"/>
              <a:t>Services </a:t>
            </a:r>
            <a:r>
              <a:rPr lang="en-US" dirty="0" err="1"/>
              <a:t>environnementaux</a:t>
            </a:r>
          </a:p>
        </p:txBody>
      </p:sp>
      <p:pic>
        <p:nvPicPr>
          <p:cNvPr id="415" name="Google Shape;415;p10" descr="Mão segurando frutas&#10;&#10;Descrição gerada automaticamente"/>
          <p:cNvPicPr preferRelativeResize="0">
            <a:picLocks noGrp="1"/>
          </p:cNvPicPr>
          <p:nvPr>
            <p:ph type="body" idx="1"/>
          </p:nvPr>
        </p:nvPicPr>
        <p:blipFill rotWithShape="1">
          <a:blip r:embed="rId3">
            <a:alphaModFix/>
          </a:blip>
          <a:srcRect r="1999" b="1"/>
          <a:stretch/>
        </p:blipFill>
        <p:spPr>
          <a:xfrm>
            <a:off x="838200" y="2540728"/>
            <a:ext cx="5120640" cy="3474720"/>
          </a:xfrm>
          <a:prstGeom prst="rect">
            <a:avLst/>
          </a:prstGeom>
          <a:noFill/>
          <a:ln>
            <a:noFill/>
          </a:ln>
        </p:spPr>
      </p:pic>
      <p:pic>
        <p:nvPicPr>
          <p:cNvPr id="416" name="Google Shape;416;p10" descr="Interface gráfica do usuário, Texto&#10;&#10;Descrição gerada automaticamente"/>
          <p:cNvPicPr preferRelativeResize="0"/>
          <p:nvPr/>
        </p:nvPicPr>
        <p:blipFill rotWithShape="1">
          <a:blip r:embed="rId4">
            <a:alphaModFix/>
          </a:blip>
          <a:srcRect r="3" b="9527"/>
          <a:stretch/>
        </p:blipFill>
        <p:spPr>
          <a:xfrm>
            <a:off x="6172200" y="2540728"/>
            <a:ext cx="5120640" cy="3474720"/>
          </a:xfrm>
          <a:prstGeom prst="rect">
            <a:avLst/>
          </a:prstGeom>
          <a:noFill/>
          <a:ln>
            <a:noFill/>
          </a:ln>
        </p:spPr>
      </p:pic>
      <p:pic>
        <p:nvPicPr>
          <p:cNvPr id="417" name="Google Shape;417;p10" descr="Picture 6"/>
          <p:cNvPicPr preferRelativeResize="0"/>
          <p:nvPr/>
        </p:nvPicPr>
        <p:blipFill rotWithShape="1">
          <a:blip r:embed="rId5">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a:lnSpc>
                <a:spcPct val="114284"/>
              </a:lnSpc>
            </a:pPr>
            <a:r>
              <a:rPr lang="en-US" dirty="0" err="1"/>
              <a:t>Dynamiques</a:t>
            </a:r>
            <a:r>
              <a:rPr lang="en-US" dirty="0"/>
              <a:t> des services </a:t>
            </a:r>
            <a:r>
              <a:rPr lang="en-US" dirty="0" err="1"/>
              <a:t>écosystémiques</a:t>
            </a:r>
            <a:endParaRPr lang="en-US"/>
          </a:p>
        </p:txBody>
      </p:sp>
      <p:pic>
        <p:nvPicPr>
          <p:cNvPr id="423" name="Google Shape;423;p11"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424" name="Google Shape;424;p11"/>
          <p:cNvPicPr preferRelativeResize="0"/>
          <p:nvPr/>
        </p:nvPicPr>
        <p:blipFill>
          <a:blip r:embed="rId4">
            <a:alphaModFix/>
          </a:blip>
          <a:stretch>
            <a:fillRect/>
          </a:stretch>
        </p:blipFill>
        <p:spPr>
          <a:xfrm>
            <a:off x="3059224" y="1983275"/>
            <a:ext cx="5890675" cy="4513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rmAutofit fontScale="92500" lnSpcReduction="10000"/>
          </a:bodyPr>
          <a:lstStyle/>
          <a:p>
            <a:pPr marL="0" indent="0">
              <a:buNone/>
            </a:pPr>
            <a:r>
              <a:rPr lang="en-US" sz="1700" b="1"/>
              <a:t>Perception humaine des changements</a:t>
            </a:r>
            <a:endParaRPr lang="en-US"/>
          </a:p>
          <a:p>
            <a:pPr marL="0" indent="0">
              <a:buClr>
                <a:srgbClr val="5B6770"/>
              </a:buClr>
              <a:buNone/>
            </a:pPr>
            <a:r>
              <a:rPr lang="en-US" sz="1700" b="1"/>
              <a:t>Il </a:t>
            </a:r>
            <a:r>
              <a:rPr lang="en-US" sz="1700" b="1" err="1"/>
              <a:t>n’existe</a:t>
            </a:r>
            <a:r>
              <a:rPr lang="en-US" sz="1700" b="1"/>
              <a:t> pas de valeur absolue de la nature</a:t>
            </a:r>
            <a:endParaRPr b="1"/>
          </a:p>
          <a:p>
            <a:pPr marL="0" indent="0">
              <a:buClr>
                <a:srgbClr val="5B6770"/>
              </a:buClr>
              <a:buNone/>
            </a:pPr>
            <a:endParaRPr lang="en-US" sz="1700" b="1" dirty="0"/>
          </a:p>
          <a:p>
            <a:pPr marL="0" indent="0">
              <a:buNone/>
            </a:pPr>
            <a:r>
              <a:rPr lang="en-US" sz="1700" b="1" dirty="0" err="1"/>
              <a:t>Évaluer</a:t>
            </a:r>
            <a:r>
              <a:rPr lang="en-US" sz="1700" b="1" dirty="0"/>
              <a:t> les </a:t>
            </a:r>
            <a:r>
              <a:rPr lang="en-US" sz="1700" b="1" dirty="0" err="1"/>
              <a:t>préférences</a:t>
            </a:r>
            <a:r>
              <a:rPr lang="en-US" sz="1700" b="1" dirty="0"/>
              <a:t> </a:t>
            </a:r>
            <a:r>
              <a:rPr lang="en-US" sz="1700" b="1" dirty="0" err="1"/>
              <a:t>sociales</a:t>
            </a:r>
            <a:endParaRPr dirty="0" err="1"/>
          </a:p>
          <a:p>
            <a:pPr marL="0" indent="0">
              <a:buClr>
                <a:srgbClr val="5B6770"/>
              </a:buClr>
              <a:buNone/>
            </a:pPr>
            <a:endParaRPr lang="en-US" sz="1700" b="1" dirty="0"/>
          </a:p>
          <a:p>
            <a:pPr marL="0" indent="0">
              <a:buNone/>
            </a:pPr>
            <a:r>
              <a:rPr lang="en-US" sz="1700" b="1" err="1"/>
              <a:t>Évaluation</a:t>
            </a:r>
            <a:r>
              <a:rPr lang="en-US" sz="1700" b="1"/>
              <a:t> des </a:t>
            </a:r>
            <a:r>
              <a:rPr lang="en-US" sz="1700" b="1" err="1"/>
              <a:t>changements</a:t>
            </a:r>
            <a:r>
              <a:rPr lang="en-US" sz="1700" b="1" dirty="0"/>
              <a:t> </a:t>
            </a:r>
            <a:r>
              <a:rPr lang="en-US" sz="1700" b="1" err="1"/>
              <a:t>environnementaux</a:t>
            </a:r>
            <a:endParaRPr err="1"/>
          </a:p>
          <a:p>
            <a:pPr marL="0" indent="0">
              <a:buNone/>
            </a:pPr>
            <a:endParaRPr lang="en-US" sz="1700" b="1" dirty="0"/>
          </a:p>
          <a:p>
            <a:pPr marL="0" indent="0">
              <a:buNone/>
            </a:pPr>
            <a:r>
              <a:rPr lang="en-US" sz="1700" b="1" dirty="0" err="1"/>
              <a:t>Comparaison</a:t>
            </a:r>
            <a:r>
              <a:rPr lang="en-US" sz="1700" b="1" dirty="0"/>
              <a:t> des </a:t>
            </a:r>
            <a:r>
              <a:rPr lang="en-US" sz="1700" b="1" dirty="0" err="1"/>
              <a:t>scénarios</a:t>
            </a:r>
            <a:r>
              <a:rPr lang="en-US" sz="1700" dirty="0"/>
              <a:t> </a:t>
            </a:r>
            <a:endParaRPr dirty="0"/>
          </a:p>
          <a:p>
            <a:pPr marL="285750" indent="-285750"/>
            <a:r>
              <a:rPr lang="en-US" sz="1700" b="1"/>
              <a:t>Avec exploitation </a:t>
            </a:r>
            <a:r>
              <a:rPr lang="en-US" sz="1700" b="1" err="1"/>
              <a:t>minière</a:t>
            </a:r>
            <a:r>
              <a:rPr lang="en-US" sz="1700" b="1"/>
              <a:t> / Sans exploitation minière</a:t>
            </a:r>
            <a:endParaRPr/>
          </a:p>
          <a:p>
            <a:pPr marL="285750" indent="-285750"/>
            <a:r>
              <a:rPr lang="en-US" sz="1700" b="1"/>
              <a:t>Exploitation </a:t>
            </a:r>
            <a:r>
              <a:rPr lang="en-US" sz="1700" b="1" err="1"/>
              <a:t>minière</a:t>
            </a:r>
            <a:r>
              <a:rPr lang="en-US" sz="1700" b="1"/>
              <a:t> avec mercure / Exploitation minière sans mercure</a:t>
            </a:r>
            <a:endParaRPr/>
          </a:p>
          <a:p>
            <a:pPr marL="0" lvl="0" indent="0" algn="l">
              <a:lnSpc>
                <a:spcPct val="129410"/>
              </a:lnSpc>
              <a:spcBef>
                <a:spcPts val="500"/>
              </a:spcBef>
              <a:spcAft>
                <a:spcPts val="0"/>
              </a:spcAft>
              <a:buNone/>
            </a:pPr>
            <a:endParaRPr lang="en-US" sz="1700" b="1" dirty="0"/>
          </a:p>
          <a:p>
            <a:pPr marL="283210" lvl="0" indent="-196850" algn="l" rtl="0">
              <a:lnSpc>
                <a:spcPct val="129410"/>
              </a:lnSpc>
              <a:spcBef>
                <a:spcPts val="1000"/>
              </a:spcBef>
              <a:spcAft>
                <a:spcPts val="0"/>
              </a:spcAft>
              <a:buClr>
                <a:schemeClr val="dk1"/>
              </a:buClr>
              <a:buSzPts val="1360"/>
              <a:buFont typeface="Arial"/>
              <a:buNone/>
            </a:pPr>
            <a:endParaRPr sz="1700"/>
          </a:p>
        </p:txBody>
      </p:sp>
      <p:sp>
        <p:nvSpPr>
          <p:cNvPr id="430" name="Google Shape;430;p13"/>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a:lnSpc>
                <a:spcPct val="114284"/>
              </a:lnSpc>
            </a:pPr>
            <a:r>
              <a:rPr lang="en-US" b="0" dirty="0" err="1"/>
              <a:t>Hypothèse</a:t>
            </a:r>
            <a:r>
              <a:rPr lang="en-US" b="0" dirty="0"/>
              <a:t> de </a:t>
            </a:r>
            <a:r>
              <a:rPr lang="en-US" b="0" dirty="0" err="1"/>
              <a:t>valorisation</a:t>
            </a:r>
            <a:endParaRPr lang="en-US"/>
          </a:p>
        </p:txBody>
      </p:sp>
      <p:sp>
        <p:nvSpPr>
          <p:cNvPr id="431" name="Google Shape;431;p13"/>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p>
            <a:pPr marL="0" lvl="0" indent="0" algn="l" rtl="0">
              <a:lnSpc>
                <a:spcPct val="121428"/>
              </a:lnSpc>
              <a:spcBef>
                <a:spcPts val="0"/>
              </a:spcBef>
              <a:spcAft>
                <a:spcPts val="0"/>
              </a:spcAft>
              <a:buClr>
                <a:schemeClr val="dk1"/>
              </a:buClr>
              <a:buSzPts val="1120"/>
              <a:buFont typeface="Arial"/>
              <a:buNone/>
            </a:pPr>
            <a:endParaRPr/>
          </a:p>
        </p:txBody>
      </p:sp>
      <p:pic>
        <p:nvPicPr>
          <p:cNvPr id="432" name="Google Shape;432;p13"/>
          <p:cNvPicPr preferRelativeResize="0"/>
          <p:nvPr/>
        </p:nvPicPr>
        <p:blipFill rotWithShape="1">
          <a:blip r:embed="rId3">
            <a:alphaModFix/>
          </a:blip>
          <a:srcRect l="7561" r="8088" b="2"/>
          <a:stretch/>
        </p:blipFill>
        <p:spPr>
          <a:xfrm>
            <a:off x="838200" y="2362200"/>
            <a:ext cx="5120640" cy="3657600"/>
          </a:xfrm>
          <a:prstGeom prst="rect">
            <a:avLst/>
          </a:prstGeom>
          <a:noFill/>
          <a:ln>
            <a:noFill/>
          </a:ln>
        </p:spPr>
      </p:pic>
      <p:cxnSp>
        <p:nvCxnSpPr>
          <p:cNvPr id="433" name="Google Shape;433;p13"/>
          <p:cNvCxnSpPr/>
          <p:nvPr/>
        </p:nvCxnSpPr>
        <p:spPr>
          <a:xfrm>
            <a:off x="3993294" y="3648363"/>
            <a:ext cx="0" cy="601462"/>
          </a:xfrm>
          <a:prstGeom prst="straightConnector1">
            <a:avLst/>
          </a:prstGeom>
          <a:noFill/>
          <a:ln w="9525" cap="flat" cmpd="sng">
            <a:solidFill>
              <a:schemeClr val="accent1"/>
            </a:solidFill>
            <a:prstDash val="solid"/>
            <a:miter lim="800000"/>
            <a:headEnd type="triangle" w="med" len="med"/>
            <a:tailEnd type="triangle" w="med" len="med"/>
          </a:ln>
        </p:spPr>
      </p:cxnSp>
      <p:pic>
        <p:nvPicPr>
          <p:cNvPr id="434" name="Google Shape;434;p13"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a:lnSpc>
                <a:spcPct val="114284"/>
              </a:lnSpc>
            </a:pPr>
            <a:r>
              <a:rPr lang="en-US" dirty="0"/>
              <a:t>Bienvenue à la </a:t>
            </a:r>
            <a:r>
              <a:rPr lang="en-US" err="1"/>
              <a:t>série</a:t>
            </a:r>
            <a:r>
              <a:rPr lang="en-US" dirty="0"/>
              <a:t> de </a:t>
            </a:r>
            <a:r>
              <a:rPr lang="en-US" err="1"/>
              <a:t>webinaires</a:t>
            </a:r>
            <a:r>
              <a:rPr lang="en-US" dirty="0"/>
              <a:t> de la Phase 2 – </a:t>
            </a:r>
            <a:r>
              <a:rPr lang="en-US" err="1"/>
              <a:t>Présentations</a:t>
            </a:r>
            <a:endParaRPr lang="en-US"/>
          </a:p>
        </p:txBody>
      </p:sp>
      <p:sp>
        <p:nvSpPr>
          <p:cNvPr id="219" name="Google Shape;219;p3"/>
          <p:cNvSpPr txBox="1">
            <a:spLocks noGrp="1"/>
          </p:cNvSpPr>
          <p:nvPr>
            <p:ph type="body" idx="1"/>
          </p:nvPr>
        </p:nvSpPr>
        <p:spPr>
          <a:xfrm>
            <a:off x="1167245" y="2012750"/>
            <a:ext cx="9857509" cy="3474720"/>
          </a:xfrm>
          <a:prstGeom prst="rect">
            <a:avLst/>
          </a:prstGeom>
          <a:noFill/>
          <a:ln>
            <a:noFill/>
          </a:ln>
        </p:spPr>
        <p:txBody>
          <a:bodyPr spcFirstLastPara="1" wrap="square" lIns="91425" tIns="45700" rIns="91425" bIns="45700" anchor="t" anchorCtr="0">
            <a:noAutofit/>
          </a:bodyPr>
          <a:lstStyle/>
          <a:p>
            <a:r>
              <a:rPr lang="en-US" dirty="0" err="1"/>
              <a:t>Faisons</a:t>
            </a:r>
            <a:r>
              <a:rPr lang="en-US" dirty="0"/>
              <a:t> </a:t>
            </a:r>
            <a:r>
              <a:rPr lang="en-US" dirty="0" err="1"/>
              <a:t>connaissance</a:t>
            </a:r>
            <a:r>
              <a:rPr lang="en-US" dirty="0"/>
              <a:t> !</a:t>
            </a:r>
            <a:endParaRPr lang="en-US" b="1" dirty="0"/>
          </a:p>
          <a:p>
            <a:endParaRPr lang="en-US" dirty="0"/>
          </a:p>
          <a:p>
            <a:pPr marL="137160" indent="0">
              <a:buNone/>
            </a:pPr>
            <a:r>
              <a:rPr lang="en-US" dirty="0"/>
              <a:t> Merci de </a:t>
            </a:r>
            <a:r>
              <a:rPr lang="en-US" err="1"/>
              <a:t>partager</a:t>
            </a:r>
            <a:r>
              <a:rPr lang="en-US" dirty="0"/>
              <a:t> dans le chat </a:t>
            </a:r>
            <a:r>
              <a:rPr lang="en-US" err="1"/>
              <a:t>ou</a:t>
            </a:r>
            <a:r>
              <a:rPr lang="en-US" dirty="0"/>
              <a:t> </a:t>
            </a:r>
            <a:r>
              <a:rPr lang="en-US" err="1"/>
              <a:t>d’ouvrir</a:t>
            </a:r>
            <a:r>
              <a:rPr lang="en-US" dirty="0"/>
              <a:t> </a:t>
            </a:r>
            <a:r>
              <a:rPr lang="en-US" err="1"/>
              <a:t>votre</a:t>
            </a:r>
            <a:r>
              <a:rPr lang="en-US" dirty="0"/>
              <a:t> micro :</a:t>
            </a:r>
          </a:p>
          <a:p>
            <a:r>
              <a:rPr lang="en-US" dirty="0" err="1"/>
              <a:t>Votre</a:t>
            </a:r>
            <a:r>
              <a:rPr lang="en-US" dirty="0"/>
              <a:t> nom</a:t>
            </a:r>
          </a:p>
          <a:p>
            <a:r>
              <a:rPr lang="en-US" dirty="0" err="1"/>
              <a:t>Votre</a:t>
            </a:r>
            <a:r>
              <a:rPr lang="en-US" dirty="0"/>
              <a:t> pays</a:t>
            </a:r>
          </a:p>
          <a:p>
            <a:r>
              <a:rPr lang="en-US" dirty="0" err="1"/>
              <a:t>Votre</a:t>
            </a:r>
            <a:r>
              <a:rPr lang="en-US" dirty="0"/>
              <a:t> </a:t>
            </a:r>
            <a:r>
              <a:rPr lang="en-US" dirty="0" err="1"/>
              <a:t>rôle</a:t>
            </a:r>
            <a:r>
              <a:rPr lang="en-US" dirty="0"/>
              <a:t> </a:t>
            </a:r>
            <a:r>
              <a:rPr lang="en-US" dirty="0" err="1"/>
              <a:t>ou</a:t>
            </a:r>
            <a:r>
              <a:rPr lang="en-US" dirty="0"/>
              <a:t> poste</a:t>
            </a:r>
          </a:p>
          <a:p>
            <a:r>
              <a:rPr lang="en-US" dirty="0"/>
              <a:t>Et un point que vous souhaitez partager (par exemple : votre intérêt pour le sujet, vos attentes pour la session, ou un lien avec l’EMAPE)</a:t>
            </a:r>
          </a:p>
          <a:p>
            <a:pPr marL="283210" lvl="0" indent="-283210" algn="l">
              <a:lnSpc>
                <a:spcPct val="122222"/>
              </a:lnSpc>
              <a:spcBef>
                <a:spcPts val="0"/>
              </a:spcBef>
              <a:spcAft>
                <a:spcPts val="0"/>
              </a:spcAft>
              <a:buClr>
                <a:schemeClr val="dk1"/>
              </a:buClr>
              <a:buSzPts val="1440"/>
              <a:buFont typeface="Arial"/>
              <a:buChar char="•"/>
            </a:pPr>
            <a:endParaRPr lang="en-US" b="1" dirty="0"/>
          </a:p>
          <a:p>
            <a:pPr marL="0" lvl="0" indent="0" algn="l" rtl="0">
              <a:lnSpc>
                <a:spcPct val="122222"/>
              </a:lnSpc>
              <a:spcBef>
                <a:spcPts val="1000"/>
              </a:spcBef>
              <a:spcAft>
                <a:spcPts val="0"/>
              </a:spcAft>
              <a:buClr>
                <a:schemeClr val="dk1"/>
              </a:buClr>
              <a:buSzPts val="1440"/>
              <a:buFont typeface="Arial"/>
              <a:buNone/>
            </a:pPr>
            <a:endParaRPr/>
          </a:p>
        </p:txBody>
      </p:sp>
      <p:pic>
        <p:nvPicPr>
          <p:cNvPr id="220" name="Google Shape;220;p3"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a:lnSpc>
                <a:spcPct val="114284"/>
              </a:lnSpc>
            </a:pPr>
            <a:r>
              <a:rPr lang="en-US" dirty="0"/>
              <a:t>Étapes de </a:t>
            </a:r>
            <a:r>
              <a:rPr lang="en-US" dirty="0" err="1"/>
              <a:t>valorisation</a:t>
            </a:r>
            <a:r>
              <a:rPr lang="en-US" dirty="0"/>
              <a:t> : </a:t>
            </a:r>
            <a:r>
              <a:rPr lang="en-US" dirty="0" err="1"/>
              <a:t>effets</a:t>
            </a:r>
            <a:r>
              <a:rPr lang="en-US" dirty="0"/>
              <a:t> </a:t>
            </a:r>
            <a:r>
              <a:rPr lang="en-US" dirty="0" err="1"/>
              <a:t>biophysiques</a:t>
            </a:r>
            <a:r>
              <a:rPr lang="en-US" dirty="0"/>
              <a:t> vs </a:t>
            </a:r>
            <a:r>
              <a:rPr lang="en-US" dirty="0" err="1"/>
              <a:t>effets</a:t>
            </a:r>
            <a:r>
              <a:rPr lang="en-US" dirty="0"/>
              <a:t> </a:t>
            </a:r>
            <a:r>
              <a:rPr lang="en-US" dirty="0" err="1"/>
              <a:t>sociaux</a:t>
            </a:r>
          </a:p>
        </p:txBody>
      </p:sp>
      <p:sp>
        <p:nvSpPr>
          <p:cNvPr id="440" name="Google Shape;440;p1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p>
            <a:pPr marL="0" lvl="0" indent="0" algn="l" rtl="0">
              <a:lnSpc>
                <a:spcPct val="121428"/>
              </a:lnSpc>
              <a:spcBef>
                <a:spcPts val="0"/>
              </a:spcBef>
              <a:spcAft>
                <a:spcPts val="0"/>
              </a:spcAft>
              <a:buClr>
                <a:schemeClr val="dk1"/>
              </a:buClr>
              <a:buSzPts val="1120"/>
              <a:buFont typeface="Arial"/>
              <a:buNone/>
            </a:pPr>
            <a:endParaRPr/>
          </a:p>
        </p:txBody>
      </p:sp>
      <p:pic>
        <p:nvPicPr>
          <p:cNvPr id="441" name="Google Shape;441;p14"/>
          <p:cNvPicPr preferRelativeResize="0"/>
          <p:nvPr/>
        </p:nvPicPr>
        <p:blipFill rotWithShape="1">
          <a:blip r:embed="rId3">
            <a:alphaModFix/>
          </a:blip>
          <a:srcRect l="11366" r="11364"/>
          <a:stretch/>
        </p:blipFill>
        <p:spPr>
          <a:xfrm>
            <a:off x="838200" y="2362200"/>
            <a:ext cx="5120640" cy="3657600"/>
          </a:xfrm>
          <a:prstGeom prst="rect">
            <a:avLst/>
          </a:prstGeom>
          <a:noFill/>
          <a:ln>
            <a:noFill/>
          </a:ln>
        </p:spPr>
      </p:pic>
      <p:sp>
        <p:nvSpPr>
          <p:cNvPr id="442" name="Google Shape;442;p14"/>
          <p:cNvSpPr txBox="1">
            <a:spLocks noGrp="1"/>
          </p:cNvSpPr>
          <p:nvPr>
            <p:ph type="body" idx="3"/>
          </p:nvPr>
        </p:nvSpPr>
        <p:spPr>
          <a:xfrm>
            <a:off x="6201016" y="1791284"/>
            <a:ext cx="5825836" cy="4725740"/>
          </a:xfrm>
          <a:prstGeom prst="rect">
            <a:avLst/>
          </a:prstGeom>
          <a:noFill/>
          <a:ln>
            <a:noFill/>
          </a:ln>
        </p:spPr>
        <p:txBody>
          <a:bodyPr spcFirstLastPara="1" wrap="square" lIns="91425" tIns="45700" rIns="91425" bIns="45700" anchor="t" anchorCtr="0">
            <a:normAutofit/>
          </a:bodyPr>
          <a:lstStyle/>
          <a:p>
            <a:pPr marL="137160" indent="0">
              <a:buSzPts val="1360"/>
              <a:buNone/>
            </a:pPr>
            <a:r>
              <a:rPr lang="en-US" b="1" err="1"/>
              <a:t>Comparaison</a:t>
            </a:r>
            <a:r>
              <a:rPr lang="en-US" b="1"/>
              <a:t> des </a:t>
            </a:r>
            <a:r>
              <a:rPr lang="en-US" b="1" err="1"/>
              <a:t>scénarios</a:t>
            </a:r>
            <a:endParaRPr lang="en-US"/>
          </a:p>
          <a:p>
            <a:pPr marL="137160" indent="0">
              <a:buSzPts val="1360"/>
              <a:buNone/>
            </a:pPr>
            <a:endParaRPr lang="en-US" sz="1700" b="1" dirty="0"/>
          </a:p>
          <a:p>
            <a:pPr marL="137160" indent="0">
              <a:buSzPts val="1360"/>
              <a:buNone/>
            </a:pPr>
            <a:r>
              <a:rPr lang="en-US" sz="1700" b="1" dirty="0"/>
              <a:t>1ère étape : </a:t>
            </a:r>
            <a:r>
              <a:rPr lang="en-US" sz="1700" b="1" dirty="0" err="1"/>
              <a:t>Mesurer</a:t>
            </a:r>
            <a:r>
              <a:rPr lang="en-US" sz="1700" b="1" dirty="0"/>
              <a:t> les </a:t>
            </a:r>
            <a:r>
              <a:rPr lang="en-US" sz="1700" b="1" dirty="0" err="1"/>
              <a:t>changements</a:t>
            </a:r>
            <a:r>
              <a:rPr lang="en-US" sz="1700" b="1" dirty="0"/>
              <a:t> </a:t>
            </a:r>
            <a:r>
              <a:rPr lang="en-US" sz="1700" b="1" dirty="0" err="1"/>
              <a:t>biophysiques</a:t>
            </a:r>
            <a:endParaRPr/>
          </a:p>
          <a:p>
            <a:pPr>
              <a:buClr>
                <a:srgbClr val="5B6770"/>
              </a:buClr>
              <a:buSzPts val="1360"/>
            </a:pPr>
            <a:r>
              <a:rPr lang="en-US" sz="1700" err="1"/>
              <a:t>Déforestation</a:t>
            </a:r>
            <a:r>
              <a:rPr lang="en-US" sz="1700"/>
              <a:t> (hectares)</a:t>
            </a:r>
            <a:endParaRPr sz="1700"/>
          </a:p>
          <a:p>
            <a:pPr>
              <a:buClr>
                <a:srgbClr val="5B6770"/>
              </a:buClr>
              <a:buSzPts val="1360"/>
            </a:pPr>
            <a:r>
              <a:rPr lang="en-US" sz="1700" err="1"/>
              <a:t>Érosion</a:t>
            </a:r>
            <a:r>
              <a:rPr lang="en-US" sz="1700"/>
              <a:t> (m³)</a:t>
            </a:r>
            <a:endParaRPr sz="1700"/>
          </a:p>
          <a:p>
            <a:pPr>
              <a:buClr>
                <a:srgbClr val="5B6770"/>
              </a:buClr>
              <a:buSzPts val="1360"/>
            </a:pPr>
            <a:r>
              <a:rPr lang="en-US" sz="1700" dirty="0"/>
              <a:t>Contamination au </a:t>
            </a:r>
            <a:r>
              <a:rPr lang="en-US" sz="1700" dirty="0" err="1"/>
              <a:t>mercure</a:t>
            </a:r>
            <a:r>
              <a:rPr lang="en-US" sz="1700" dirty="0"/>
              <a:t> (</a:t>
            </a:r>
            <a:r>
              <a:rPr lang="en-US" sz="1700" dirty="0" err="1"/>
              <a:t>personnes</a:t>
            </a:r>
            <a:r>
              <a:rPr lang="en-US" sz="1700" dirty="0"/>
              <a:t> </a:t>
            </a:r>
            <a:r>
              <a:rPr lang="en-US" sz="1700" dirty="0" err="1"/>
              <a:t>malades</a:t>
            </a:r>
            <a:r>
              <a:rPr lang="en-US" sz="1700" dirty="0"/>
              <a:t>)</a:t>
            </a:r>
            <a:endParaRPr sz="1700" dirty="0"/>
          </a:p>
          <a:p>
            <a:pPr>
              <a:buClr>
                <a:srgbClr val="5B6770"/>
              </a:buClr>
              <a:buSzPts val="1360"/>
            </a:pPr>
            <a:endParaRPr lang="en-US" sz="1700" dirty="0"/>
          </a:p>
          <a:p>
            <a:pPr marL="137160" indent="0">
              <a:buClr>
                <a:srgbClr val="5B6770"/>
              </a:buClr>
              <a:buSzPts val="1360"/>
              <a:buNone/>
            </a:pPr>
            <a:r>
              <a:rPr lang="en-US" sz="1700" b="1" dirty="0"/>
              <a:t>2ème étape : </a:t>
            </a:r>
            <a:r>
              <a:rPr lang="en-US" sz="1700" b="1" dirty="0" err="1"/>
              <a:t>Mesurer</a:t>
            </a:r>
            <a:r>
              <a:rPr lang="en-US" sz="1700" b="1" dirty="0"/>
              <a:t> les </a:t>
            </a:r>
            <a:r>
              <a:rPr lang="en-US" sz="1700" b="1" dirty="0" err="1"/>
              <a:t>effets</a:t>
            </a:r>
            <a:r>
              <a:rPr lang="en-US" sz="1700" b="1" dirty="0"/>
              <a:t> </a:t>
            </a:r>
            <a:r>
              <a:rPr lang="en-US" sz="1700" b="1" dirty="0" err="1"/>
              <a:t>sociaux</a:t>
            </a:r>
            <a:r>
              <a:rPr lang="en-US" sz="1700" b="1" dirty="0"/>
              <a:t> de </a:t>
            </a:r>
            <a:r>
              <a:rPr lang="en-US" sz="1700" b="1" dirty="0" err="1"/>
              <a:t>ces</a:t>
            </a:r>
            <a:r>
              <a:rPr lang="en-US" sz="1700" b="1" dirty="0"/>
              <a:t> </a:t>
            </a:r>
            <a:r>
              <a:rPr lang="en-US" sz="1700" b="1" dirty="0" err="1"/>
              <a:t>changements</a:t>
            </a:r>
            <a:endParaRPr/>
          </a:p>
          <a:p>
            <a:pPr>
              <a:buClr>
                <a:srgbClr val="5B6770"/>
              </a:buClr>
              <a:buSzPts val="1360"/>
            </a:pPr>
            <a:r>
              <a:rPr lang="en-US" sz="1700" dirty="0" err="1"/>
              <a:t>Déforestation</a:t>
            </a:r>
            <a:r>
              <a:rPr lang="en-US" sz="1700" dirty="0"/>
              <a:t> (€)</a:t>
            </a:r>
            <a:endParaRPr/>
          </a:p>
          <a:p>
            <a:pPr>
              <a:buClr>
                <a:srgbClr val="5B6770"/>
              </a:buClr>
              <a:buSzPts val="1360"/>
            </a:pPr>
            <a:r>
              <a:rPr lang="en-US" sz="1700" dirty="0" err="1"/>
              <a:t>Érosion</a:t>
            </a:r>
            <a:r>
              <a:rPr lang="en-US" sz="1700" dirty="0"/>
              <a:t> (€)</a:t>
            </a:r>
            <a:endParaRPr/>
          </a:p>
          <a:p>
            <a:pPr>
              <a:buClr>
                <a:srgbClr val="5B6770"/>
              </a:buClr>
              <a:buSzPts val="1360"/>
            </a:pPr>
            <a:r>
              <a:rPr lang="en-US" sz="1700" dirty="0"/>
              <a:t>Contamination au </a:t>
            </a:r>
            <a:r>
              <a:rPr lang="en-US" sz="1700" dirty="0" err="1"/>
              <a:t>mercure</a:t>
            </a:r>
            <a:r>
              <a:rPr lang="en-US" sz="1700" dirty="0"/>
              <a:t> (€)</a:t>
            </a:r>
            <a:endParaRPr lang="en-US"/>
          </a:p>
          <a:p>
            <a:pPr marL="283210" indent="-283210" algn="l">
              <a:lnSpc>
                <a:spcPct val="129410"/>
              </a:lnSpc>
              <a:spcAft>
                <a:spcPts val="0"/>
              </a:spcAft>
              <a:buClr>
                <a:srgbClr val="5B6770"/>
              </a:buClr>
              <a:buSzPts val="1360"/>
            </a:pPr>
            <a:endParaRPr lang="en-US" sz="1700" dirty="0"/>
          </a:p>
          <a:p>
            <a:pPr marL="283210" lvl="0" indent="-196850" algn="l" rtl="0">
              <a:lnSpc>
                <a:spcPct val="129410"/>
              </a:lnSpc>
              <a:spcBef>
                <a:spcPts val="1000"/>
              </a:spcBef>
              <a:spcAft>
                <a:spcPts val="0"/>
              </a:spcAft>
              <a:buClr>
                <a:schemeClr val="dk1"/>
              </a:buClr>
              <a:buSzPts val="1360"/>
              <a:buFont typeface="Arial"/>
              <a:buNone/>
            </a:pPr>
            <a:endParaRPr sz="1700"/>
          </a:p>
        </p:txBody>
      </p:sp>
      <p:sp>
        <p:nvSpPr>
          <p:cNvPr id="443" name="Google Shape;443;p14"/>
          <p:cNvSpPr txBox="1"/>
          <p:nvPr/>
        </p:nvSpPr>
        <p:spPr>
          <a:xfrm>
            <a:off x="1870363" y="5685533"/>
            <a:ext cx="6096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Libre Franklin"/>
              <a:buNone/>
            </a:pPr>
            <a:r>
              <a:rPr lang="en-US" sz="1800" b="1" i="0" u="none" strike="noStrike" cap="none">
                <a:solidFill>
                  <a:schemeClr val="dk1"/>
                </a:solidFill>
                <a:latin typeface="Libre Franklin"/>
                <a:ea typeface="Libre Franklin"/>
                <a:cs typeface="Libre Franklin"/>
                <a:sym typeface="Libre Franklin"/>
              </a:rPr>
              <a:t>Value depends on context</a:t>
            </a:r>
            <a:endParaRPr sz="1400" b="0" i="0" u="none" strike="noStrike" cap="none">
              <a:solidFill>
                <a:srgbClr val="000000"/>
              </a:solidFill>
              <a:latin typeface="Arial"/>
              <a:ea typeface="Arial"/>
              <a:cs typeface="Arial"/>
              <a:sym typeface="Arial"/>
            </a:endParaRPr>
          </a:p>
        </p:txBody>
      </p:sp>
      <p:pic>
        <p:nvPicPr>
          <p:cNvPr id="444" name="Google Shape;444;p14"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5"/>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t>Valuation methods</a:t>
            </a:r>
            <a:endParaRPr/>
          </a:p>
        </p:txBody>
      </p:sp>
      <p:pic>
        <p:nvPicPr>
          <p:cNvPr id="450" name="Google Shape;450;p15"/>
          <p:cNvPicPr preferRelativeResize="0"/>
          <p:nvPr/>
        </p:nvPicPr>
        <p:blipFill rotWithShape="1">
          <a:blip r:embed="rId3">
            <a:alphaModFix/>
          </a:blip>
          <a:srcRect l="9967" r="9965"/>
          <a:stretch/>
        </p:blipFill>
        <p:spPr>
          <a:xfrm>
            <a:off x="838200" y="2362200"/>
            <a:ext cx="5120640" cy="3657600"/>
          </a:xfrm>
          <a:prstGeom prst="rect">
            <a:avLst/>
          </a:prstGeom>
          <a:noFill/>
          <a:ln>
            <a:noFill/>
          </a:ln>
        </p:spPr>
      </p:pic>
      <p:sp>
        <p:nvSpPr>
          <p:cNvPr id="451" name="Google Shape;451;p15"/>
          <p:cNvSpPr txBox="1">
            <a:spLocks noGrp="1"/>
          </p:cNvSpPr>
          <p:nvPr>
            <p:ph type="body" idx="3"/>
          </p:nvPr>
        </p:nvSpPr>
        <p:spPr>
          <a:xfrm>
            <a:off x="6201016" y="1791284"/>
            <a:ext cx="5825836" cy="4725740"/>
          </a:xfrm>
          <a:prstGeom prst="rect">
            <a:avLst/>
          </a:prstGeom>
          <a:noFill/>
          <a:ln>
            <a:noFill/>
          </a:ln>
        </p:spPr>
        <p:txBody>
          <a:bodyPr spcFirstLastPara="1" wrap="square" lIns="91425" tIns="45700" rIns="91425" bIns="45700" anchor="t" anchorCtr="0">
            <a:normAutofit fontScale="92500"/>
          </a:bodyPr>
          <a:lstStyle/>
          <a:p>
            <a:pPr marL="283450" lvl="0" indent="-283450" algn="l" rtl="0">
              <a:lnSpc>
                <a:spcPct val="129410"/>
              </a:lnSpc>
              <a:spcBef>
                <a:spcPts val="0"/>
              </a:spcBef>
              <a:spcAft>
                <a:spcPts val="0"/>
              </a:spcAft>
              <a:buClr>
                <a:schemeClr val="dk1"/>
              </a:buClr>
              <a:buSzPct val="86486"/>
              <a:buFont typeface="Arial"/>
              <a:buChar char="•"/>
            </a:pPr>
            <a:r>
              <a:rPr lang="en-US" sz="1700" b="1"/>
              <a:t>Market prices </a:t>
            </a:r>
            <a:r>
              <a:rPr lang="en-US" sz="1700"/>
              <a:t>(when they exist)</a:t>
            </a:r>
            <a:endParaRPr/>
          </a:p>
          <a:p>
            <a:pPr marL="402317" lvl="1" indent="0" algn="l" rtl="0">
              <a:lnSpc>
                <a:spcPct val="146666"/>
              </a:lnSpc>
              <a:spcBef>
                <a:spcPts val="500"/>
              </a:spcBef>
              <a:spcAft>
                <a:spcPts val="0"/>
              </a:spcAft>
              <a:buSzPct val="108108"/>
              <a:buNone/>
            </a:pPr>
            <a:r>
              <a:rPr lang="en-US" sz="1500"/>
              <a:t>Products sold in market</a:t>
            </a:r>
            <a:endParaRPr/>
          </a:p>
          <a:p>
            <a:pPr marL="283450" lvl="0" indent="-197090" algn="l" rtl="0">
              <a:lnSpc>
                <a:spcPct val="129410"/>
              </a:lnSpc>
              <a:spcBef>
                <a:spcPts val="10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Char char="•"/>
            </a:pPr>
            <a:r>
              <a:rPr lang="en-US" sz="1700" b="1"/>
              <a:t>What we indirectly “reveal” in market purchases</a:t>
            </a:r>
            <a:endParaRPr b="1"/>
          </a:p>
          <a:p>
            <a:pPr marL="402317" lvl="1" indent="0" algn="l" rtl="0">
              <a:lnSpc>
                <a:spcPct val="146666"/>
              </a:lnSpc>
              <a:spcBef>
                <a:spcPts val="500"/>
              </a:spcBef>
              <a:spcAft>
                <a:spcPts val="0"/>
              </a:spcAft>
              <a:buSzPct val="108108"/>
              <a:buNone/>
            </a:pPr>
            <a:r>
              <a:rPr lang="en-US" sz="1500"/>
              <a:t>Interpretation of choices in markets (of subcomponents of real products)</a:t>
            </a:r>
            <a:endParaRPr/>
          </a:p>
          <a:p>
            <a:pPr marL="283450" lvl="0" indent="-197090" algn="l" rtl="0">
              <a:lnSpc>
                <a:spcPct val="129410"/>
              </a:lnSpc>
              <a:spcBef>
                <a:spcPts val="10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Char char="•"/>
            </a:pPr>
            <a:r>
              <a:rPr lang="en-US" sz="1700" b="1"/>
              <a:t>What we declare important</a:t>
            </a:r>
            <a:endParaRPr b="1"/>
          </a:p>
          <a:p>
            <a:pPr marL="402317" lvl="1" indent="0" algn="l" rtl="0">
              <a:lnSpc>
                <a:spcPct val="146666"/>
              </a:lnSpc>
              <a:spcBef>
                <a:spcPts val="500"/>
              </a:spcBef>
              <a:spcAft>
                <a:spcPts val="0"/>
              </a:spcAft>
              <a:buSzPct val="108108"/>
              <a:buNone/>
            </a:pPr>
            <a:r>
              <a:rPr lang="en-US" sz="1500"/>
              <a:t>Surveys with simulations of plebiscites or auctions (hypothetical)</a:t>
            </a:r>
            <a:endParaRPr/>
          </a:p>
          <a:p>
            <a:pPr marL="283450" lvl="0" indent="-197090" algn="l" rtl="0">
              <a:lnSpc>
                <a:spcPct val="129410"/>
              </a:lnSpc>
              <a:spcBef>
                <a:spcPts val="10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Char char="•"/>
            </a:pPr>
            <a:r>
              <a:rPr lang="en-US" sz="1700" b="1"/>
              <a:t>Benefit transfer</a:t>
            </a:r>
            <a:endParaRPr b="1"/>
          </a:p>
          <a:p>
            <a:pPr marL="402317" lvl="1" indent="0" algn="l" rtl="0">
              <a:lnSpc>
                <a:spcPct val="146666"/>
              </a:lnSpc>
              <a:spcBef>
                <a:spcPts val="500"/>
              </a:spcBef>
              <a:spcAft>
                <a:spcPts val="0"/>
              </a:spcAft>
              <a:buSzPct val="108108"/>
              <a:buNone/>
            </a:pPr>
            <a:r>
              <a:rPr lang="en-US" sz="1500"/>
              <a:t>Meta-analysis of the literature</a:t>
            </a:r>
            <a:endParaRPr/>
          </a:p>
          <a:p>
            <a:pPr marL="283450" lvl="0" indent="-197090" algn="l" rtl="0">
              <a:lnSpc>
                <a:spcPct val="129410"/>
              </a:lnSpc>
              <a:spcBef>
                <a:spcPts val="1000"/>
              </a:spcBef>
              <a:spcAft>
                <a:spcPts val="0"/>
              </a:spcAft>
              <a:buClr>
                <a:schemeClr val="dk1"/>
              </a:buClr>
              <a:buSzPct val="86486"/>
              <a:buFont typeface="Arial"/>
              <a:buNone/>
            </a:pPr>
            <a:endParaRPr sz="1700"/>
          </a:p>
        </p:txBody>
      </p:sp>
      <p:sp>
        <p:nvSpPr>
          <p:cNvPr id="452" name="Google Shape;452;p15"/>
          <p:cNvSpPr txBox="1"/>
          <p:nvPr/>
        </p:nvSpPr>
        <p:spPr>
          <a:xfrm>
            <a:off x="806054" y="5815531"/>
            <a:ext cx="539496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If I cut down a tree in the middle of the Amazon rainforest, will it have the same value as a tree in a place with only one tree?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6"/>
          <p:cNvSpPr txBox="1">
            <a:spLocks noGrp="1"/>
          </p:cNvSpPr>
          <p:nvPr>
            <p:ph type="title"/>
          </p:nvPr>
        </p:nvSpPr>
        <p:spPr>
          <a:xfrm>
            <a:off x="815338" y="1063044"/>
            <a:ext cx="10332600" cy="5487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00000"/>
              <a:buFont typeface="Arial"/>
              <a:buNone/>
            </a:pPr>
            <a:r>
              <a:rPr lang="en-US"/>
              <a:t>Types of assessment methods: Example of Change in Health</a:t>
            </a:r>
            <a:endParaRPr/>
          </a:p>
        </p:txBody>
      </p:sp>
      <p:sp>
        <p:nvSpPr>
          <p:cNvPr id="458" name="Google Shape;458;p16"/>
          <p:cNvSpPr txBox="1">
            <a:spLocks noGrp="1"/>
          </p:cNvSpPr>
          <p:nvPr>
            <p:ph type="body" idx="3"/>
          </p:nvPr>
        </p:nvSpPr>
        <p:spPr>
          <a:xfrm>
            <a:off x="6201016" y="1990284"/>
            <a:ext cx="5825700" cy="4725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9410"/>
              </a:lnSpc>
              <a:spcBef>
                <a:spcPts val="0"/>
              </a:spcBef>
              <a:spcAft>
                <a:spcPts val="0"/>
              </a:spcAft>
              <a:buNone/>
            </a:pPr>
            <a:r>
              <a:rPr lang="en-US" sz="1700" b="1"/>
              <a:t>Valuation Methods and Scenarios</a:t>
            </a:r>
            <a:endParaRPr b="1"/>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Loss of Production due to absences (Salary)</a:t>
            </a:r>
            <a:endParaRPr/>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Additional Salary for additional risk</a:t>
            </a:r>
            <a:endParaRPr/>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Willingness to Pay for hypothetical drug</a:t>
            </a:r>
            <a:endParaRPr/>
          </a:p>
          <a:p>
            <a:pPr marL="0" lvl="0" indent="0" algn="l" rtl="0">
              <a:lnSpc>
                <a:spcPct val="129410"/>
              </a:lnSpc>
              <a:spcBef>
                <a:spcPts val="500"/>
              </a:spcBef>
              <a:spcAft>
                <a:spcPts val="0"/>
              </a:spcAft>
              <a:buClr>
                <a:schemeClr val="dk1"/>
              </a:buClr>
              <a:buSzPct val="86486"/>
              <a:buFont typeface="Arial"/>
              <a:buNone/>
            </a:pPr>
            <a:r>
              <a:rPr lang="en-US" sz="1700"/>
              <a:t> (that may be developed)</a:t>
            </a:r>
            <a:endParaRPr/>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Treatment Cost</a:t>
            </a:r>
            <a:endParaRPr/>
          </a:p>
          <a:p>
            <a:pPr marL="283450" lvl="0" indent="-197090" algn="l" rtl="0">
              <a:lnSpc>
                <a:spcPct val="129410"/>
              </a:lnSpc>
              <a:spcBef>
                <a:spcPts val="500"/>
              </a:spcBef>
              <a:spcAft>
                <a:spcPts val="0"/>
              </a:spcAft>
              <a:buClr>
                <a:schemeClr val="dk1"/>
              </a:buClr>
              <a:buSzPct val="86486"/>
              <a:buFont typeface="Arial"/>
              <a:buNone/>
            </a:pPr>
            <a:endParaRPr sz="1700"/>
          </a:p>
        </p:txBody>
      </p:sp>
      <p:pic>
        <p:nvPicPr>
          <p:cNvPr id="459" name="Google Shape;459;p16" descr="Ícones de dormindo em SVG, PNG, AI para baixar."/>
          <p:cNvPicPr preferRelativeResize="0"/>
          <p:nvPr/>
        </p:nvPicPr>
        <p:blipFill rotWithShape="1">
          <a:blip r:embed="rId3">
            <a:alphaModFix/>
          </a:blip>
          <a:srcRect/>
          <a:stretch/>
        </p:blipFill>
        <p:spPr>
          <a:xfrm>
            <a:off x="10968622" y="2167048"/>
            <a:ext cx="1046471" cy="1046471"/>
          </a:xfrm>
          <a:prstGeom prst="rect">
            <a:avLst/>
          </a:prstGeom>
          <a:noFill/>
          <a:ln>
            <a:noFill/>
          </a:ln>
        </p:spPr>
      </p:pic>
      <p:pic>
        <p:nvPicPr>
          <p:cNvPr id="460" name="Google Shape;460;p16" descr="Mergulhador - ícones de pessoas grátis"/>
          <p:cNvPicPr preferRelativeResize="0"/>
          <p:nvPr/>
        </p:nvPicPr>
        <p:blipFill rotWithShape="1">
          <a:blip r:embed="rId4">
            <a:alphaModFix/>
          </a:blip>
          <a:srcRect/>
          <a:stretch/>
        </p:blipFill>
        <p:spPr>
          <a:xfrm>
            <a:off x="10968622" y="3093883"/>
            <a:ext cx="1101198" cy="1101198"/>
          </a:xfrm>
          <a:prstGeom prst="rect">
            <a:avLst/>
          </a:prstGeom>
          <a:noFill/>
          <a:ln>
            <a:noFill/>
          </a:ln>
        </p:spPr>
      </p:pic>
      <p:pic>
        <p:nvPicPr>
          <p:cNvPr id="461" name="Google Shape;461;p16" descr="Dinheiro voando - ícones de negócios e finanças grátis"/>
          <p:cNvPicPr preferRelativeResize="0"/>
          <p:nvPr/>
        </p:nvPicPr>
        <p:blipFill rotWithShape="1">
          <a:blip r:embed="rId5">
            <a:alphaModFix/>
          </a:blip>
          <a:srcRect/>
          <a:stretch/>
        </p:blipFill>
        <p:spPr>
          <a:xfrm>
            <a:off x="11384525" y="1990268"/>
            <a:ext cx="351690" cy="351690"/>
          </a:xfrm>
          <a:prstGeom prst="rect">
            <a:avLst/>
          </a:prstGeom>
          <a:noFill/>
          <a:ln>
            <a:noFill/>
          </a:ln>
        </p:spPr>
      </p:pic>
      <p:pic>
        <p:nvPicPr>
          <p:cNvPr id="462" name="Google Shape;462;p16" descr="Entrevista de emprego - ícones de pessoas grátis"/>
          <p:cNvPicPr preferRelativeResize="0"/>
          <p:nvPr/>
        </p:nvPicPr>
        <p:blipFill rotWithShape="1">
          <a:blip r:embed="rId6">
            <a:alphaModFix/>
          </a:blip>
          <a:srcRect/>
          <a:stretch/>
        </p:blipFill>
        <p:spPr>
          <a:xfrm>
            <a:off x="10905349" y="4427951"/>
            <a:ext cx="799278" cy="799278"/>
          </a:xfrm>
          <a:prstGeom prst="rect">
            <a:avLst/>
          </a:prstGeom>
          <a:noFill/>
          <a:ln>
            <a:noFill/>
          </a:ln>
        </p:spPr>
      </p:pic>
      <p:pic>
        <p:nvPicPr>
          <p:cNvPr id="463" name="Google Shape;463;p16" descr="ícone Hospital, Saúde, Clínica, Construção em Virus"/>
          <p:cNvPicPr preferRelativeResize="0"/>
          <p:nvPr/>
        </p:nvPicPr>
        <p:blipFill rotWithShape="1">
          <a:blip r:embed="rId7">
            <a:alphaModFix/>
          </a:blip>
          <a:srcRect/>
          <a:stretch/>
        </p:blipFill>
        <p:spPr>
          <a:xfrm>
            <a:off x="10823434" y="5365852"/>
            <a:ext cx="873038" cy="873038"/>
          </a:xfrm>
          <a:prstGeom prst="rect">
            <a:avLst/>
          </a:prstGeom>
          <a:noFill/>
          <a:ln>
            <a:noFill/>
          </a:ln>
        </p:spPr>
      </p:pic>
      <p:sp>
        <p:nvSpPr>
          <p:cNvPr id="464" name="Google Shape;464;p16"/>
          <p:cNvSpPr txBox="1"/>
          <p:nvPr/>
        </p:nvSpPr>
        <p:spPr>
          <a:xfrm>
            <a:off x="375180" y="1791284"/>
            <a:ext cx="5825836" cy="4725740"/>
          </a:xfrm>
          <a:prstGeom prst="rect">
            <a:avLst/>
          </a:prstGeom>
          <a:noFill/>
          <a:ln>
            <a:noFill/>
          </a:ln>
        </p:spPr>
        <p:txBody>
          <a:bodyPr spcFirstLastPara="1" wrap="square" lIns="91425" tIns="45700" rIns="91425" bIns="45700" anchor="t" anchorCtr="0">
            <a:normAutofit/>
          </a:bodyPr>
          <a:lstStyle/>
          <a:p>
            <a:pPr marL="0" marR="0" lvl="0" indent="0" algn="l" rtl="0">
              <a:lnSpc>
                <a:spcPct val="129410"/>
              </a:lnSpc>
              <a:spcBef>
                <a:spcPts val="0"/>
              </a:spcBef>
              <a:spcAft>
                <a:spcPts val="0"/>
              </a:spcAft>
              <a:buNone/>
            </a:pPr>
            <a:r>
              <a:rPr lang="en-US" sz="1700" b="0" i="0" u="none" strike="noStrike" cap="none">
                <a:solidFill>
                  <a:schemeClr val="dk1"/>
                </a:solidFill>
                <a:latin typeface="Arial"/>
                <a:ea typeface="Arial"/>
                <a:cs typeface="Arial"/>
                <a:sym typeface="Arial"/>
              </a:rPr>
              <a:t>Valuation methods can be based on information about:</a:t>
            </a:r>
            <a:endParaRPr sz="1400" b="0" i="0" u="none" strike="noStrike" cap="none">
              <a:solidFill>
                <a:srgbClr val="000000"/>
              </a:solidFill>
              <a:latin typeface="Arial"/>
              <a:ea typeface="Arial"/>
              <a:cs typeface="Arial"/>
              <a:sym typeface="Arial"/>
            </a:endParaRPr>
          </a:p>
          <a:p>
            <a:pPr marL="457200" marR="0" lvl="0" indent="-336550" algn="l" rtl="0">
              <a:lnSpc>
                <a:spcPct val="129410"/>
              </a:lnSpc>
              <a:spcBef>
                <a:spcPts val="50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Market prices</a:t>
            </a:r>
            <a:endParaRPr sz="1400" b="0" i="0" u="none" strike="noStrike" cap="none">
              <a:solidFill>
                <a:srgbClr val="000000"/>
              </a:solidFill>
              <a:latin typeface="Arial"/>
              <a:ea typeface="Arial"/>
              <a:cs typeface="Arial"/>
              <a:sym typeface="Arial"/>
            </a:endParaRPr>
          </a:p>
          <a:p>
            <a:pPr marL="457200" marR="0" lvl="0" indent="0" algn="l" rtl="0">
              <a:lnSpc>
                <a:spcPct val="146666"/>
              </a:lnSpc>
              <a:spcBef>
                <a:spcPts val="500"/>
              </a:spcBef>
              <a:spcAft>
                <a:spcPts val="0"/>
              </a:spcAft>
              <a:buNone/>
            </a:pPr>
            <a:r>
              <a:rPr lang="en-US" sz="1500" b="0" i="0" u="none" strike="noStrike" cap="none">
                <a:solidFill>
                  <a:schemeClr val="dk1"/>
                </a:solidFill>
                <a:latin typeface="Arial"/>
                <a:ea typeface="Arial"/>
                <a:cs typeface="Arial"/>
                <a:sym typeface="Arial"/>
              </a:rPr>
              <a:t>Reduced income due to illness</a:t>
            </a:r>
            <a:endParaRPr sz="1500" b="0" i="0" u="none" strike="noStrike" cap="none">
              <a:solidFill>
                <a:schemeClr val="dk1"/>
              </a:solidFill>
              <a:latin typeface="Arial"/>
              <a:ea typeface="Arial"/>
              <a:cs typeface="Arial"/>
              <a:sym typeface="Arial"/>
            </a:endParaRPr>
          </a:p>
          <a:p>
            <a:pPr marL="457200" marR="0" lvl="0" indent="0" algn="l" rtl="0">
              <a:lnSpc>
                <a:spcPct val="146666"/>
              </a:lnSpc>
              <a:spcBef>
                <a:spcPts val="500"/>
              </a:spcBef>
              <a:spcAft>
                <a:spcPts val="0"/>
              </a:spcAft>
              <a:buNone/>
            </a:pPr>
            <a:endParaRPr sz="1500">
              <a:solidFill>
                <a:schemeClr val="dk1"/>
              </a:solidFill>
            </a:endParaRPr>
          </a:p>
          <a:p>
            <a:pPr marL="457200" marR="0" lvl="0" indent="-323850" algn="l" rtl="0">
              <a:lnSpc>
                <a:spcPct val="146666"/>
              </a:lnSpc>
              <a:spcBef>
                <a:spcPts val="10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What we indirectly “reveal” in transactions</a:t>
            </a:r>
            <a:endParaRPr sz="1400" b="0" i="0" u="none" strike="noStrike" cap="none">
              <a:solidFill>
                <a:srgbClr val="000000"/>
              </a:solidFill>
              <a:latin typeface="Arial"/>
              <a:ea typeface="Arial"/>
              <a:cs typeface="Arial"/>
              <a:sym typeface="Arial"/>
            </a:endParaRPr>
          </a:p>
          <a:p>
            <a:pPr marL="457200" marR="0" lvl="0" indent="0" algn="l" rtl="0">
              <a:lnSpc>
                <a:spcPct val="146666"/>
              </a:lnSpc>
              <a:spcBef>
                <a:spcPts val="1000"/>
              </a:spcBef>
              <a:spcAft>
                <a:spcPts val="0"/>
              </a:spcAft>
              <a:buNone/>
            </a:pPr>
            <a:r>
              <a:rPr lang="en-US" sz="1500" b="0" i="0" u="none" strike="noStrike" cap="none">
                <a:solidFill>
                  <a:schemeClr val="dk1"/>
                </a:solidFill>
                <a:latin typeface="Arial"/>
                <a:ea typeface="Arial"/>
                <a:cs typeface="Arial"/>
                <a:sym typeface="Arial"/>
              </a:rPr>
              <a:t>Additional pay for risk of illness or death</a:t>
            </a:r>
            <a:endParaRPr sz="1500" b="0" i="0" u="none" strike="noStrike" cap="none">
              <a:solidFill>
                <a:schemeClr val="dk1"/>
              </a:solidFill>
              <a:latin typeface="Arial"/>
              <a:ea typeface="Arial"/>
              <a:cs typeface="Arial"/>
              <a:sym typeface="Arial"/>
            </a:endParaRPr>
          </a:p>
          <a:p>
            <a:pPr marL="457200" marR="0" lvl="0" indent="0" algn="l" rtl="0">
              <a:lnSpc>
                <a:spcPct val="146666"/>
              </a:lnSpc>
              <a:spcBef>
                <a:spcPts val="1000"/>
              </a:spcBef>
              <a:spcAft>
                <a:spcPts val="0"/>
              </a:spcAft>
              <a:buNone/>
            </a:pPr>
            <a:endParaRPr sz="1500">
              <a:solidFill>
                <a:schemeClr val="dk1"/>
              </a:solidFill>
            </a:endParaRPr>
          </a:p>
          <a:p>
            <a:pPr marL="283450" marR="0" lvl="0" indent="-283450" algn="l" rtl="0">
              <a:lnSpc>
                <a:spcPct val="129410"/>
              </a:lnSpc>
              <a:spcBef>
                <a:spcPts val="500"/>
              </a:spcBef>
              <a:spcAft>
                <a:spcPts val="0"/>
              </a:spcAft>
              <a:buClr>
                <a:schemeClr val="dk1"/>
              </a:buClr>
              <a:buSzPts val="1360"/>
              <a:buFont typeface="Arial"/>
              <a:buChar char="•"/>
            </a:pPr>
            <a:r>
              <a:rPr lang="en-US" sz="1500">
                <a:solidFill>
                  <a:schemeClr val="dk1"/>
                </a:solidFill>
              </a:rPr>
              <a:t>What we declare important</a:t>
            </a:r>
            <a:endParaRPr sz="1500">
              <a:solidFill>
                <a:schemeClr val="dk1"/>
              </a:solidFill>
            </a:endParaRPr>
          </a:p>
          <a:p>
            <a:pPr marL="402316" marR="0" lvl="1" indent="0" algn="l" rtl="0">
              <a:lnSpc>
                <a:spcPct val="146666"/>
              </a:lnSpc>
              <a:spcBef>
                <a:spcPts val="500"/>
              </a:spcBef>
              <a:spcAft>
                <a:spcPts val="0"/>
              </a:spcAft>
              <a:buClr>
                <a:schemeClr val="dk2"/>
              </a:buClr>
              <a:buSzPts val="1500"/>
              <a:buFont typeface="Arial"/>
              <a:buNone/>
            </a:pPr>
            <a:r>
              <a:rPr lang="en-US" sz="1500" b="0" i="0" u="none" strike="noStrike" cap="none">
                <a:solidFill>
                  <a:schemeClr val="dk1"/>
                </a:solidFill>
                <a:latin typeface="Arial"/>
                <a:ea typeface="Arial"/>
                <a:cs typeface="Arial"/>
                <a:sym typeface="Arial"/>
              </a:rPr>
              <a:t>Willingness to pay: survey to avoid ris</a:t>
            </a:r>
            <a:r>
              <a:rPr lang="en-US" sz="1500">
                <a:solidFill>
                  <a:schemeClr val="dk1"/>
                </a:solidFill>
              </a:rPr>
              <a:t>k</a:t>
            </a:r>
            <a:endParaRPr sz="1500">
              <a:solidFill>
                <a:schemeClr val="dk1"/>
              </a:solidFill>
            </a:endParaRPr>
          </a:p>
          <a:p>
            <a:pPr marL="402316" marR="0" lvl="1" indent="0" algn="l" rtl="0">
              <a:lnSpc>
                <a:spcPct val="146666"/>
              </a:lnSpc>
              <a:spcBef>
                <a:spcPts val="500"/>
              </a:spcBef>
              <a:spcAft>
                <a:spcPts val="0"/>
              </a:spcAft>
              <a:buClr>
                <a:schemeClr val="dk2"/>
              </a:buClr>
              <a:buSzPts val="1500"/>
              <a:buFont typeface="Arial"/>
              <a:buNone/>
            </a:pPr>
            <a:endParaRPr sz="1500">
              <a:solidFill>
                <a:schemeClr val="dk1"/>
              </a:solidFill>
            </a:endParaRPr>
          </a:p>
          <a:p>
            <a:pPr marL="457200" lvl="0" indent="-323850" algn="l" rtl="0">
              <a:lnSpc>
                <a:spcPct val="146666"/>
              </a:lnSpc>
              <a:spcBef>
                <a:spcPts val="500"/>
              </a:spcBef>
              <a:spcAft>
                <a:spcPts val="0"/>
              </a:spcAft>
              <a:buClr>
                <a:schemeClr val="dk1"/>
              </a:buClr>
              <a:buSzPts val="1500"/>
              <a:buChar char="•"/>
            </a:pPr>
            <a:r>
              <a:rPr lang="en-US" sz="1500">
                <a:solidFill>
                  <a:schemeClr val="dk1"/>
                </a:solidFill>
              </a:rPr>
              <a:t>Equivalent costs (which we assume are worth it)</a:t>
            </a:r>
            <a:endParaRPr sz="1700" b="0" i="0" u="none" strike="noStrike" cap="none">
              <a:solidFill>
                <a:schemeClr val="dk1"/>
              </a:solidFill>
              <a:latin typeface="Arial"/>
              <a:ea typeface="Arial"/>
              <a:cs typeface="Arial"/>
              <a:sym typeface="Arial"/>
            </a:endParaRPr>
          </a:p>
        </p:txBody>
      </p:sp>
      <p:pic>
        <p:nvPicPr>
          <p:cNvPr id="465" name="Google Shape;465;p16" descr="Dinheiro voando - ícones de negócios e finanças grátis"/>
          <p:cNvPicPr preferRelativeResize="0"/>
          <p:nvPr/>
        </p:nvPicPr>
        <p:blipFill rotWithShape="1">
          <a:blip r:embed="rId5">
            <a:alphaModFix/>
          </a:blip>
          <a:srcRect/>
          <a:stretch/>
        </p:blipFill>
        <p:spPr>
          <a:xfrm>
            <a:off x="11664465" y="5450681"/>
            <a:ext cx="351690" cy="3516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17"/>
          <p:cNvSpPr txBox="1"/>
          <p:nvPr/>
        </p:nvSpPr>
        <p:spPr>
          <a:xfrm>
            <a:off x="6172200" y="2540728"/>
            <a:ext cx="5120640" cy="3474720"/>
          </a:xfrm>
          <a:prstGeom prst="rect">
            <a:avLst/>
          </a:prstGeom>
          <a:noFill/>
          <a:ln>
            <a:noFill/>
          </a:ln>
        </p:spPr>
        <p:txBody>
          <a:bodyPr spcFirstLastPara="1" wrap="square" lIns="91425" tIns="45700" rIns="91425" bIns="45700" anchor="t" anchorCtr="0">
            <a:normAutofit/>
          </a:bodyPr>
          <a:lstStyle/>
          <a:p>
            <a:pPr marL="0" marR="0" lvl="0" indent="0" algn="l" rtl="0">
              <a:lnSpc>
                <a:spcPct val="122222"/>
              </a:lnSpc>
              <a:spcBef>
                <a:spcPts val="0"/>
              </a:spcBef>
              <a:spcAft>
                <a:spcPts val="0"/>
              </a:spcAft>
              <a:buNone/>
            </a:pPr>
            <a:r>
              <a:rPr lang="en-US" sz="1800" b="1" i="0" u="none" strike="noStrike" cap="none">
                <a:solidFill>
                  <a:schemeClr val="dk1"/>
                </a:solidFill>
              </a:rPr>
              <a:t>Meta-analysis</a:t>
            </a:r>
            <a:endParaRPr sz="1400" b="1" i="0" u="none" strike="noStrike" cap="none">
              <a:solidFill>
                <a:srgbClr val="000000"/>
              </a:solidFil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Literature average values</a:t>
            </a:r>
            <a:endParaRPr sz="1400" b="0" i="0" u="none" strike="noStrike" cap="none">
              <a:solidFill>
                <a:srgbClr val="000000"/>
              </a:solidFill>
              <a:latin typeface="Arial"/>
              <a:ea typeface="Arial"/>
              <a:cs typeface="Arial"/>
              <a:sym typeface="Aria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Fixed by context variables</a:t>
            </a:r>
            <a:endParaRPr sz="1800" b="0" i="0" u="none" strike="noStrike" cap="none">
              <a:solidFill>
                <a:schemeClr val="dk1"/>
              </a:solidFill>
              <a:latin typeface="Arial"/>
              <a:ea typeface="Arial"/>
              <a:cs typeface="Arial"/>
              <a:sym typeface="Arial"/>
            </a:endParaRPr>
          </a:p>
          <a:p>
            <a:pPr marL="914400" marR="0" lvl="1" indent="-342900" algn="l" rtl="0">
              <a:lnSpc>
                <a:spcPct val="122222"/>
              </a:lnSpc>
              <a:spcBef>
                <a:spcPts val="1000"/>
              </a:spcBef>
              <a:spcAft>
                <a:spcPts val="0"/>
              </a:spcAft>
              <a:buClr>
                <a:schemeClr val="dk1"/>
              </a:buClr>
              <a:buSzPts val="1800"/>
              <a:buChar char="○"/>
            </a:pPr>
            <a:r>
              <a:rPr lang="en-US" sz="1800">
                <a:solidFill>
                  <a:schemeClr val="dk1"/>
                </a:solidFill>
              </a:rPr>
              <a:t>GDP per capita; Population density; Species richness, etc.</a:t>
            </a:r>
            <a:endParaRPr sz="1800">
              <a:solidFill>
                <a:schemeClr val="dk1"/>
              </a:solidFill>
            </a:endParaRPr>
          </a:p>
        </p:txBody>
      </p:sp>
      <p:sp>
        <p:nvSpPr>
          <p:cNvPr id="471" name="Google Shape;471;p17"/>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b="1">
                <a:latin typeface="Arial"/>
                <a:ea typeface="Arial"/>
                <a:cs typeface="Arial"/>
                <a:sym typeface="Arial"/>
              </a:rPr>
              <a:t>Benefit Transfer</a:t>
            </a:r>
            <a:endParaRPr/>
          </a:p>
        </p:txBody>
      </p:sp>
      <p:pic>
        <p:nvPicPr>
          <p:cNvPr id="472" name="Google Shape;472;p17"/>
          <p:cNvPicPr preferRelativeResize="0"/>
          <p:nvPr/>
        </p:nvPicPr>
        <p:blipFill rotWithShape="1">
          <a:blip r:embed="rId3">
            <a:alphaModFix/>
          </a:blip>
          <a:srcRect/>
          <a:stretch/>
        </p:blipFill>
        <p:spPr>
          <a:xfrm>
            <a:off x="889697" y="2540728"/>
            <a:ext cx="5017646" cy="3474720"/>
          </a:xfrm>
          <a:prstGeom prst="rect">
            <a:avLst/>
          </a:prstGeom>
          <a:noFill/>
          <a:ln>
            <a:noFill/>
          </a:ln>
        </p:spPr>
      </p:pic>
      <p:pic>
        <p:nvPicPr>
          <p:cNvPr id="473" name="Google Shape;473;p17"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6784E-2533-91FA-5456-1E49AE730C1E}"/>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5B3BD0A1-347E-8457-3C2A-B4B0DFA9ECC3}"/>
              </a:ext>
            </a:extLst>
          </p:cNvPr>
          <p:cNvSpPr>
            <a:spLocks noGrp="1"/>
          </p:cNvSpPr>
          <p:nvPr>
            <p:ph type="body" idx="1"/>
          </p:nvPr>
        </p:nvSpPr>
        <p:spPr/>
        <p:txBody>
          <a:bodyPr/>
          <a:lstStyle/>
          <a:p>
            <a:endParaRPr lang="pt-BR"/>
          </a:p>
        </p:txBody>
      </p:sp>
      <p:sp>
        <p:nvSpPr>
          <p:cNvPr id="4" name="Espaço Reservado para Texto 3">
            <a:extLst>
              <a:ext uri="{FF2B5EF4-FFF2-40B4-BE49-F238E27FC236}">
                <a16:creationId xmlns:a16="http://schemas.microsoft.com/office/drawing/2014/main" id="{DD82B590-2882-27F5-1685-61CDDBE48029}"/>
              </a:ext>
            </a:extLst>
          </p:cNvPr>
          <p:cNvSpPr>
            <a:spLocks noGrp="1"/>
          </p:cNvSpPr>
          <p:nvPr>
            <p:ph type="body" idx="2"/>
          </p:nvPr>
        </p:nvSpPr>
        <p:spPr/>
        <p:txBody>
          <a:bodyPr/>
          <a:lstStyle/>
          <a:p>
            <a:endParaRPr lang="pt-B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Suplemento 4">
                <a:extLst>
                  <a:ext uri="{FF2B5EF4-FFF2-40B4-BE49-F238E27FC236}">
                    <a16:creationId xmlns:a16="http://schemas.microsoft.com/office/drawing/2014/main" id="{FBC68994-E5E4-4B70-8E2F-F37F70A92B4D}"/>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Suplemento 4">
                <a:extLst>
                  <a:ext uri="{FF2B5EF4-FFF2-40B4-BE49-F238E27FC236}">
                    <a16:creationId xmlns:a16="http://schemas.microsoft.com/office/drawing/2014/main" id="{FBC68994-E5E4-4B70-8E2F-F37F70A92B4D}"/>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
        <p:nvSpPr>
          <p:cNvPr id="7" name="CaixaDeTexto 6">
            <a:extLst>
              <a:ext uri="{FF2B5EF4-FFF2-40B4-BE49-F238E27FC236}">
                <a16:creationId xmlns:a16="http://schemas.microsoft.com/office/drawing/2014/main" id="{C638F8AD-6DE5-1523-74AC-6A03AE69327C}"/>
              </a:ext>
            </a:extLst>
          </p:cNvPr>
          <p:cNvSpPr txBox="1"/>
          <p:nvPr/>
        </p:nvSpPr>
        <p:spPr>
          <a:xfrm>
            <a:off x="2059900" y="6091355"/>
            <a:ext cx="6093500" cy="523220"/>
          </a:xfrm>
          <a:prstGeom prst="rect">
            <a:avLst/>
          </a:prstGeom>
          <a:noFill/>
        </p:spPr>
        <p:txBody>
          <a:bodyPr wrap="square">
            <a:spAutoFit/>
          </a:bodyPr>
          <a:lstStyle/>
          <a:p>
            <a:r>
              <a:rPr lang="en-US" dirty="0"/>
              <a:t>What is the most common type of gold mining in your country?</a:t>
            </a:r>
            <a:endParaRPr lang="pt-BR" dirty="0"/>
          </a:p>
          <a:p>
            <a:pPr>
              <a:buNone/>
            </a:pPr>
            <a:endParaRPr lang="es-ES" dirty="0"/>
          </a:p>
        </p:txBody>
      </p:sp>
    </p:spTree>
    <p:extLst>
      <p:ext uri="{BB962C8B-B14F-4D97-AF65-F5344CB8AC3E}">
        <p14:creationId xmlns:p14="http://schemas.microsoft.com/office/powerpoint/2010/main" val="2841998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9AC25-3E86-7A43-9C04-01550FB29FEF}"/>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2C0A5BB8-757D-D4AA-6CE3-79983AB59CD4}"/>
              </a:ext>
            </a:extLst>
          </p:cNvPr>
          <p:cNvSpPr>
            <a:spLocks noGrp="1"/>
          </p:cNvSpPr>
          <p:nvPr>
            <p:ph type="body" idx="1"/>
          </p:nvPr>
        </p:nvSpPr>
        <p:spPr/>
        <p:txBody>
          <a:bodyPr/>
          <a:lstStyle/>
          <a:p>
            <a:endParaRPr lang="pt-BR"/>
          </a:p>
        </p:txBody>
      </p:sp>
      <p:sp>
        <p:nvSpPr>
          <p:cNvPr id="4" name="Espaço Reservado para Texto 3">
            <a:extLst>
              <a:ext uri="{FF2B5EF4-FFF2-40B4-BE49-F238E27FC236}">
                <a16:creationId xmlns:a16="http://schemas.microsoft.com/office/drawing/2014/main" id="{76A9BF2A-C7F5-E24E-BB76-3231C4034B82}"/>
              </a:ext>
            </a:extLst>
          </p:cNvPr>
          <p:cNvSpPr>
            <a:spLocks noGrp="1"/>
          </p:cNvSpPr>
          <p:nvPr>
            <p:ph type="body" idx="2"/>
          </p:nvPr>
        </p:nvSpPr>
        <p:spPr/>
        <p:txBody>
          <a:bodyPr/>
          <a:lstStyle/>
          <a:p>
            <a:endParaRPr lang="pt-BR"/>
          </a:p>
        </p:txBody>
      </p:sp>
      <p:sp>
        <p:nvSpPr>
          <p:cNvPr id="10" name="CaixaDeTexto 9">
            <a:extLst>
              <a:ext uri="{FF2B5EF4-FFF2-40B4-BE49-F238E27FC236}">
                <a16:creationId xmlns:a16="http://schemas.microsoft.com/office/drawing/2014/main" id="{EBFBF198-CD45-8D71-5017-D731920A7C8E}"/>
              </a:ext>
            </a:extLst>
          </p:cNvPr>
          <p:cNvSpPr txBox="1"/>
          <p:nvPr/>
        </p:nvSpPr>
        <p:spPr>
          <a:xfrm>
            <a:off x="2059900" y="6137522"/>
            <a:ext cx="6093500" cy="523220"/>
          </a:xfrm>
          <a:prstGeom prst="rect">
            <a:avLst/>
          </a:prstGeom>
          <a:noFill/>
        </p:spPr>
        <p:txBody>
          <a:bodyPr wrap="square">
            <a:spAutoFit/>
          </a:bodyPr>
          <a:lstStyle/>
          <a:p>
            <a:r>
              <a:rPr lang="en-US" dirty="0"/>
              <a:t>In general, what substance is most commonly used to extract gold in your country?</a:t>
            </a:r>
            <a:endParaRPr lang="pt-BR"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1" name="Suplemento 10">
                <a:extLst>
                  <a:ext uri="{FF2B5EF4-FFF2-40B4-BE49-F238E27FC236}">
                    <a16:creationId xmlns:a16="http://schemas.microsoft.com/office/drawing/2014/main" id="{A689C572-ED69-3199-C257-4D8CC33DD384}"/>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11" name="Suplemento 10">
                <a:extLst>
                  <a:ext uri="{FF2B5EF4-FFF2-40B4-BE49-F238E27FC236}">
                    <a16:creationId xmlns:a16="http://schemas.microsoft.com/office/drawing/2014/main" id="{A689C572-ED69-3199-C257-4D8CC33DD384}"/>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1677151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2"/>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t>Methodology</a:t>
            </a:r>
            <a:endParaRPr/>
          </a:p>
        </p:txBody>
      </p:sp>
      <p:sp>
        <p:nvSpPr>
          <p:cNvPr id="487" name="Google Shape;487;p22"/>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An Overview</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3"/>
          <p:cNvSpPr txBox="1">
            <a:spLocks noGrp="1"/>
          </p:cNvSpPr>
          <p:nvPr>
            <p:ph type="title"/>
          </p:nvPr>
        </p:nvSpPr>
        <p:spPr>
          <a:xfrm>
            <a:off x="411480" y="987552"/>
            <a:ext cx="4485861" cy="1088136"/>
          </a:xfrm>
          <a:prstGeom prst="rect">
            <a:avLst/>
          </a:prstGeom>
          <a:noFill/>
          <a:ln>
            <a:noFill/>
          </a:ln>
        </p:spPr>
        <p:txBody>
          <a:bodyPr spcFirstLastPara="1" wrap="square" lIns="91425" tIns="45700" rIns="91425" bIns="45700" anchor="b" anchorCtr="0">
            <a:normAutofit/>
          </a:bodyPr>
          <a:lstStyle/>
          <a:p>
            <a:pPr marL="0" lvl="0" indent="0" algn="l" rtl="0">
              <a:lnSpc>
                <a:spcPct val="94117"/>
              </a:lnSpc>
              <a:spcBef>
                <a:spcPts val="0"/>
              </a:spcBef>
              <a:spcAft>
                <a:spcPts val="0"/>
              </a:spcAft>
              <a:buClr>
                <a:schemeClr val="dk1"/>
              </a:buClr>
              <a:buSzPts val="3400"/>
              <a:buFont typeface="Arial"/>
              <a:buNone/>
            </a:pPr>
            <a:r>
              <a:rPr lang="en-US" sz="3400" b="1"/>
              <a:t>Methodology</a:t>
            </a:r>
            <a:endParaRPr/>
          </a:p>
        </p:txBody>
      </p:sp>
      <p:sp>
        <p:nvSpPr>
          <p:cNvPr id="493" name="Google Shape;493;p23"/>
          <p:cNvSpPr txBox="1"/>
          <p:nvPr/>
        </p:nvSpPr>
        <p:spPr>
          <a:xfrm>
            <a:off x="411479" y="2688336"/>
            <a:ext cx="4498848" cy="3584448"/>
          </a:xfrm>
          <a:prstGeom prst="rect">
            <a:avLst/>
          </a:prstGeom>
          <a:noFill/>
          <a:ln>
            <a:noFill/>
          </a:ln>
        </p:spPr>
        <p:txBody>
          <a:bodyPr spcFirstLastPara="1" wrap="square" lIns="91425" tIns="45700" rIns="91425" bIns="45700" anchor="t" anchorCtr="0">
            <a:normAutofit/>
          </a:bodyPr>
          <a:lstStyle/>
          <a:p>
            <a:pPr marL="457200" marR="0" lvl="0" indent="0" algn="l" rtl="0">
              <a:lnSpc>
                <a:spcPct val="90000"/>
              </a:lnSpc>
              <a:spcBef>
                <a:spcPts val="0"/>
              </a:spcBef>
              <a:spcAft>
                <a:spcPts val="0"/>
              </a:spcAft>
              <a:buNone/>
            </a:pPr>
            <a:r>
              <a:rPr lang="en-US" sz="1800" b="1" i="0" u="none" strike="noStrike" cap="none">
                <a:solidFill>
                  <a:schemeClr val="dk1"/>
                </a:solidFill>
                <a:latin typeface="Arial"/>
                <a:ea typeface="Arial"/>
                <a:cs typeface="Arial"/>
                <a:sym typeface="Arial"/>
              </a:rPr>
              <a:t>Types of impact</a:t>
            </a:r>
            <a:endParaRPr sz="1400" b="0" i="0" u="none" strike="noStrike" cap="none">
              <a:solidFill>
                <a:srgbClr val="000000"/>
              </a:solidFill>
              <a:latin typeface="Arial"/>
              <a:ea typeface="Arial"/>
              <a:cs typeface="Arial"/>
              <a:sym typeface="Arial"/>
            </a:endParaRPr>
          </a:p>
          <a:p>
            <a:pPr marL="283450" marR="0" lvl="0" indent="-137159" algn="l" rtl="0">
              <a:lnSpc>
                <a:spcPct val="90000"/>
              </a:lnSpc>
              <a:spcBef>
                <a:spcPts val="1000"/>
              </a:spcBef>
              <a:spcAft>
                <a:spcPts val="0"/>
              </a:spcAft>
              <a:buClr>
                <a:schemeClr val="dk1"/>
              </a:buClr>
              <a:buSzPts val="1440"/>
              <a:buFont typeface="Arial"/>
              <a:buNone/>
            </a:pPr>
            <a:endParaRPr sz="1800" b="1" i="0" u="none" strike="noStrike" cap="none">
              <a:solidFill>
                <a:schemeClr val="dk1"/>
              </a:solidFill>
              <a:latin typeface="Arial"/>
              <a:ea typeface="Arial"/>
              <a:cs typeface="Arial"/>
              <a:sym typeface="Arial"/>
            </a:endParaRPr>
          </a:p>
          <a:p>
            <a:pPr marL="740650" marR="0" lvl="2" indent="-228600" algn="l" rtl="0">
              <a:lnSpc>
                <a:spcPct val="90000"/>
              </a:lnSpc>
              <a:spcBef>
                <a:spcPts val="10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Deforestation</a:t>
            </a:r>
            <a:endParaRPr sz="1400" b="0" i="0" u="none" strike="noStrike" cap="none">
              <a:solidFill>
                <a:srgbClr val="000000"/>
              </a:solidFill>
              <a:latin typeface="Arial"/>
              <a:ea typeface="Arial"/>
              <a:cs typeface="Arial"/>
              <a:sym typeface="Arial"/>
            </a:endParaRPr>
          </a:p>
          <a:p>
            <a:pPr marL="740650" marR="0" lvl="2" indent="-137158" algn="l" rtl="0">
              <a:lnSpc>
                <a:spcPct val="90000"/>
              </a:lnSpc>
              <a:spcBef>
                <a:spcPts val="1000"/>
              </a:spcBef>
              <a:spcAft>
                <a:spcPts val="0"/>
              </a:spcAft>
              <a:buClr>
                <a:schemeClr val="dk1"/>
              </a:buClr>
              <a:buSzPts val="1440"/>
              <a:buFont typeface="Arial"/>
              <a:buNone/>
            </a:pPr>
            <a:endParaRPr sz="1800" b="1" i="0" u="none" strike="noStrike" cap="none">
              <a:solidFill>
                <a:schemeClr val="dk1"/>
              </a:solidFill>
              <a:latin typeface="Arial"/>
              <a:ea typeface="Arial"/>
              <a:cs typeface="Arial"/>
              <a:sym typeface="Arial"/>
            </a:endParaRPr>
          </a:p>
          <a:p>
            <a:pPr marL="740650" marR="0" lvl="2" indent="-228600" algn="l" rtl="0">
              <a:lnSpc>
                <a:spcPct val="90000"/>
              </a:lnSpc>
              <a:spcBef>
                <a:spcPts val="10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Erosion and sedimentation</a:t>
            </a:r>
            <a:endParaRPr sz="1400" b="0" i="0" u="none" strike="noStrike" cap="none">
              <a:solidFill>
                <a:srgbClr val="000000"/>
              </a:solidFill>
              <a:latin typeface="Arial"/>
              <a:ea typeface="Arial"/>
              <a:cs typeface="Arial"/>
              <a:sym typeface="Arial"/>
            </a:endParaRPr>
          </a:p>
          <a:p>
            <a:pPr marL="740650" marR="0" lvl="2" indent="-137158" algn="l" rtl="0">
              <a:lnSpc>
                <a:spcPct val="90000"/>
              </a:lnSpc>
              <a:spcBef>
                <a:spcPts val="1000"/>
              </a:spcBef>
              <a:spcAft>
                <a:spcPts val="0"/>
              </a:spcAft>
              <a:buClr>
                <a:schemeClr val="dk1"/>
              </a:buClr>
              <a:buSzPts val="1440"/>
              <a:buFont typeface="Arial"/>
              <a:buNone/>
            </a:pPr>
            <a:endParaRPr sz="1800" b="1" i="0" u="none" strike="noStrike" cap="none">
              <a:solidFill>
                <a:schemeClr val="dk1"/>
              </a:solidFill>
              <a:latin typeface="Arial"/>
              <a:ea typeface="Arial"/>
              <a:cs typeface="Arial"/>
              <a:sym typeface="Arial"/>
            </a:endParaRPr>
          </a:p>
          <a:p>
            <a:pPr marL="740650" marR="0" lvl="2" indent="-228600" algn="l" rtl="0">
              <a:lnSpc>
                <a:spcPct val="90000"/>
              </a:lnSpc>
              <a:spcBef>
                <a:spcPts val="10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Mercury contamination</a:t>
            </a:r>
            <a:endParaRPr sz="1400" b="0" i="0" u="none" strike="noStrike" cap="none">
              <a:solidFill>
                <a:srgbClr val="000000"/>
              </a:solidFill>
              <a:latin typeface="Arial"/>
              <a:ea typeface="Arial"/>
              <a:cs typeface="Arial"/>
              <a:sym typeface="Arial"/>
            </a:endParaRPr>
          </a:p>
        </p:txBody>
      </p:sp>
      <p:pic>
        <p:nvPicPr>
          <p:cNvPr id="494" name="Google Shape;494;p23" descr="Resultado de imagem para garimpo ouro"/>
          <p:cNvPicPr preferRelativeResize="0"/>
          <p:nvPr/>
        </p:nvPicPr>
        <p:blipFill rotWithShape="1">
          <a:blip r:embed="rId3">
            <a:alphaModFix/>
          </a:blip>
          <a:srcRect l="16930" r="18076" b="1"/>
          <a:stretch/>
        </p:blipFill>
        <p:spPr>
          <a:xfrm>
            <a:off x="5308052" y="10"/>
            <a:ext cx="6883948" cy="6857990"/>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solidFill>
            <a:srgbClr val="FFFFFF"/>
          </a:solidFill>
          <a:ln>
            <a:noFill/>
          </a:ln>
          <a:effectLst>
            <a:outerShdw blurRad="50800" dist="38100" dir="10800000" algn="r" rotWithShape="0">
              <a:srgbClr val="D8D8D8">
                <a:alpha val="29411"/>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4"/>
          <p:cNvSpPr txBox="1">
            <a:spLocks noGrp="1"/>
          </p:cNvSpPr>
          <p:nvPr>
            <p:ph type="title"/>
          </p:nvPr>
        </p:nvSpPr>
        <p:spPr>
          <a:xfrm>
            <a:off x="5015135" y="5932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Impact Components </a:t>
            </a:r>
            <a:endParaRPr/>
          </a:p>
        </p:txBody>
      </p:sp>
      <p:pic>
        <p:nvPicPr>
          <p:cNvPr id="500" name="Google Shape;500;p24" descr="Saberes Regionais Amazônicos: do Garimpo de Ouro no Rio Madeira (RO) às  Possibilidades de Inter-relação em Aulas de Química"/>
          <p:cNvPicPr preferRelativeResize="0"/>
          <p:nvPr/>
        </p:nvPicPr>
        <p:blipFill rotWithShape="1">
          <a:blip r:embed="rId3">
            <a:alphaModFix/>
          </a:blip>
          <a:srcRect/>
          <a:stretch/>
        </p:blipFill>
        <p:spPr>
          <a:xfrm>
            <a:off x="8768569" y="2886099"/>
            <a:ext cx="2424292" cy="1491872"/>
          </a:xfrm>
          <a:prstGeom prst="rect">
            <a:avLst/>
          </a:prstGeom>
          <a:noFill/>
          <a:ln>
            <a:noFill/>
          </a:ln>
        </p:spPr>
      </p:pic>
      <p:pic>
        <p:nvPicPr>
          <p:cNvPr id="501" name="Google Shape;501;p24" descr="Desmatamento na Amazônia avança 20% entre agosto de 2018 e abril de 2019 -  Jornal O Globo"/>
          <p:cNvPicPr preferRelativeResize="0"/>
          <p:nvPr/>
        </p:nvPicPr>
        <p:blipFill rotWithShape="1">
          <a:blip r:embed="rId4">
            <a:alphaModFix/>
          </a:blip>
          <a:srcRect/>
          <a:stretch/>
        </p:blipFill>
        <p:spPr>
          <a:xfrm>
            <a:off x="2757864" y="2886099"/>
            <a:ext cx="2350586" cy="1458297"/>
          </a:xfrm>
          <a:prstGeom prst="rect">
            <a:avLst/>
          </a:prstGeom>
          <a:noFill/>
          <a:ln>
            <a:noFill/>
          </a:ln>
        </p:spPr>
      </p:pic>
      <p:pic>
        <p:nvPicPr>
          <p:cNvPr id="502" name="Google Shape;502;p24"/>
          <p:cNvPicPr preferRelativeResize="0"/>
          <p:nvPr/>
        </p:nvPicPr>
        <p:blipFill rotWithShape="1">
          <a:blip r:embed="rId5">
            <a:alphaModFix/>
          </a:blip>
          <a:srcRect/>
          <a:stretch/>
        </p:blipFill>
        <p:spPr>
          <a:xfrm>
            <a:off x="5842125" y="2907493"/>
            <a:ext cx="2222361" cy="1481575"/>
          </a:xfrm>
          <a:prstGeom prst="rect">
            <a:avLst/>
          </a:prstGeom>
          <a:noFill/>
          <a:ln>
            <a:noFill/>
          </a:ln>
        </p:spPr>
      </p:pic>
      <p:sp>
        <p:nvSpPr>
          <p:cNvPr id="503" name="Google Shape;503;p24"/>
          <p:cNvSpPr/>
          <p:nvPr/>
        </p:nvSpPr>
        <p:spPr>
          <a:xfrm>
            <a:off x="2998485" y="1961965"/>
            <a:ext cx="1784412" cy="68713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Deforestation</a:t>
            </a:r>
            <a:endParaRPr sz="1400" b="0" i="0" u="none" strike="noStrike" cap="none">
              <a:solidFill>
                <a:srgbClr val="000000"/>
              </a:solidFill>
              <a:latin typeface="Arial"/>
              <a:ea typeface="Arial"/>
              <a:cs typeface="Arial"/>
              <a:sym typeface="Arial"/>
            </a:endParaRPr>
          </a:p>
        </p:txBody>
      </p:sp>
      <p:sp>
        <p:nvSpPr>
          <p:cNvPr id="504" name="Google Shape;504;p24"/>
          <p:cNvSpPr/>
          <p:nvPr/>
        </p:nvSpPr>
        <p:spPr>
          <a:xfrm>
            <a:off x="6044823" y="1973061"/>
            <a:ext cx="1784412" cy="676039"/>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Erosion</a:t>
            </a:r>
            <a:endParaRPr sz="1400" b="0" i="0" u="none" strike="noStrike" cap="none">
              <a:solidFill>
                <a:srgbClr val="000000"/>
              </a:solidFill>
              <a:latin typeface="Arial"/>
              <a:ea typeface="Arial"/>
              <a:cs typeface="Arial"/>
              <a:sym typeface="Arial"/>
            </a:endParaRPr>
          </a:p>
        </p:txBody>
      </p:sp>
      <p:sp>
        <p:nvSpPr>
          <p:cNvPr id="505" name="Google Shape;505;p24"/>
          <p:cNvSpPr/>
          <p:nvPr/>
        </p:nvSpPr>
        <p:spPr>
          <a:xfrm>
            <a:off x="9051899" y="1954445"/>
            <a:ext cx="1784412" cy="69465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Mercury contamination</a:t>
            </a:r>
            <a:endParaRPr sz="1400" b="0" i="0" u="none" strike="noStrike" cap="none">
              <a:solidFill>
                <a:srgbClr val="000000"/>
              </a:solidFill>
              <a:latin typeface="Arial"/>
              <a:ea typeface="Arial"/>
              <a:cs typeface="Arial"/>
              <a:sym typeface="Arial"/>
            </a:endParaRPr>
          </a:p>
        </p:txBody>
      </p:sp>
      <p:sp>
        <p:nvSpPr>
          <p:cNvPr id="506" name="Google Shape;506;p24"/>
          <p:cNvSpPr/>
          <p:nvPr/>
        </p:nvSpPr>
        <p:spPr>
          <a:xfrm>
            <a:off x="269370" y="3277338"/>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Biophysical Impacts</a:t>
            </a:r>
            <a:endParaRPr sz="1800" b="0" i="0" u="none" strike="noStrike" cap="none">
              <a:solidFill>
                <a:schemeClr val="dk1"/>
              </a:solidFill>
              <a:latin typeface="Arial"/>
              <a:ea typeface="Arial"/>
              <a:cs typeface="Arial"/>
              <a:sym typeface="Arial"/>
            </a:endParaRPr>
          </a:p>
        </p:txBody>
      </p:sp>
      <p:sp>
        <p:nvSpPr>
          <p:cNvPr id="507" name="Google Shape;507;p24"/>
          <p:cNvSpPr/>
          <p:nvPr/>
        </p:nvSpPr>
        <p:spPr>
          <a:xfrm rot="-5400000">
            <a:off x="2188320" y="351333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25" descr="Saberes Regionais Amazônicos: do Garimpo de Ouro no Rio Madeira (RO) às  Possibilidades de Inter-relação em Aulas de Química"/>
          <p:cNvPicPr preferRelativeResize="0"/>
          <p:nvPr/>
        </p:nvPicPr>
        <p:blipFill rotWithShape="1">
          <a:blip r:embed="rId3">
            <a:alphaModFix/>
          </a:blip>
          <a:srcRect/>
          <a:stretch/>
        </p:blipFill>
        <p:spPr>
          <a:xfrm>
            <a:off x="8768569" y="2886099"/>
            <a:ext cx="2424292" cy="1491872"/>
          </a:xfrm>
          <a:prstGeom prst="rect">
            <a:avLst/>
          </a:prstGeom>
          <a:noFill/>
          <a:ln>
            <a:noFill/>
          </a:ln>
        </p:spPr>
      </p:pic>
      <p:pic>
        <p:nvPicPr>
          <p:cNvPr id="513" name="Google Shape;513;p25" descr="Desmatamento na Amazônia avança 20% entre agosto de 2018 e abril de 2019 -  Jornal O Globo"/>
          <p:cNvPicPr preferRelativeResize="0"/>
          <p:nvPr/>
        </p:nvPicPr>
        <p:blipFill rotWithShape="1">
          <a:blip r:embed="rId4">
            <a:alphaModFix/>
          </a:blip>
          <a:srcRect/>
          <a:stretch/>
        </p:blipFill>
        <p:spPr>
          <a:xfrm>
            <a:off x="2757864" y="2886099"/>
            <a:ext cx="2350586" cy="1458297"/>
          </a:xfrm>
          <a:prstGeom prst="rect">
            <a:avLst/>
          </a:prstGeom>
          <a:noFill/>
          <a:ln>
            <a:noFill/>
          </a:ln>
        </p:spPr>
      </p:pic>
      <p:pic>
        <p:nvPicPr>
          <p:cNvPr id="514" name="Google Shape;514;p25"/>
          <p:cNvPicPr preferRelativeResize="0"/>
          <p:nvPr/>
        </p:nvPicPr>
        <p:blipFill rotWithShape="1">
          <a:blip r:embed="rId5">
            <a:alphaModFix/>
          </a:blip>
          <a:srcRect/>
          <a:stretch/>
        </p:blipFill>
        <p:spPr>
          <a:xfrm>
            <a:off x="5842125" y="2907493"/>
            <a:ext cx="2222361" cy="1481575"/>
          </a:xfrm>
          <a:prstGeom prst="rect">
            <a:avLst/>
          </a:prstGeom>
          <a:noFill/>
          <a:ln>
            <a:noFill/>
          </a:ln>
        </p:spPr>
      </p:pic>
      <p:sp>
        <p:nvSpPr>
          <p:cNvPr id="515" name="Google Shape;515;p25"/>
          <p:cNvSpPr/>
          <p:nvPr/>
        </p:nvSpPr>
        <p:spPr>
          <a:xfrm>
            <a:off x="2998485" y="1961965"/>
            <a:ext cx="1784412" cy="68713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Deforestation</a:t>
            </a:r>
            <a:endParaRPr sz="1400" b="0" i="0" u="none" strike="noStrike" cap="none">
              <a:solidFill>
                <a:srgbClr val="000000"/>
              </a:solidFill>
              <a:latin typeface="Arial"/>
              <a:ea typeface="Arial"/>
              <a:cs typeface="Arial"/>
              <a:sym typeface="Arial"/>
            </a:endParaRPr>
          </a:p>
        </p:txBody>
      </p:sp>
      <p:sp>
        <p:nvSpPr>
          <p:cNvPr id="516" name="Google Shape;516;p25"/>
          <p:cNvSpPr/>
          <p:nvPr/>
        </p:nvSpPr>
        <p:spPr>
          <a:xfrm>
            <a:off x="6044823" y="1973061"/>
            <a:ext cx="1784412" cy="676039"/>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Erosion</a:t>
            </a:r>
            <a:endParaRPr sz="1400" b="0" i="0" u="none" strike="noStrike" cap="none">
              <a:solidFill>
                <a:srgbClr val="000000"/>
              </a:solidFill>
              <a:latin typeface="Arial"/>
              <a:ea typeface="Arial"/>
              <a:cs typeface="Arial"/>
              <a:sym typeface="Arial"/>
            </a:endParaRPr>
          </a:p>
        </p:txBody>
      </p:sp>
      <p:sp>
        <p:nvSpPr>
          <p:cNvPr id="517" name="Google Shape;517;p25"/>
          <p:cNvSpPr/>
          <p:nvPr/>
        </p:nvSpPr>
        <p:spPr>
          <a:xfrm>
            <a:off x="9051899" y="1954445"/>
            <a:ext cx="1784412" cy="69465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Mercury Contamination</a:t>
            </a:r>
            <a:endParaRPr sz="1400" b="0" i="0" u="none" strike="noStrike" cap="none">
              <a:solidFill>
                <a:srgbClr val="000000"/>
              </a:solidFill>
              <a:latin typeface="Arial"/>
              <a:ea typeface="Arial"/>
              <a:cs typeface="Arial"/>
              <a:sym typeface="Arial"/>
            </a:endParaRPr>
          </a:p>
        </p:txBody>
      </p:sp>
      <p:sp>
        <p:nvSpPr>
          <p:cNvPr id="518" name="Google Shape;518;p25"/>
          <p:cNvSpPr/>
          <p:nvPr/>
        </p:nvSpPr>
        <p:spPr>
          <a:xfrm>
            <a:off x="269370" y="3277338"/>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Biophysical Impacts</a:t>
            </a:r>
            <a:endParaRPr sz="1800" b="0" i="0" u="none" strike="noStrike" cap="none">
              <a:solidFill>
                <a:schemeClr val="dk1"/>
              </a:solidFill>
              <a:latin typeface="Arial"/>
              <a:ea typeface="Arial"/>
              <a:cs typeface="Arial"/>
              <a:sym typeface="Arial"/>
            </a:endParaRPr>
          </a:p>
        </p:txBody>
      </p:sp>
      <p:sp>
        <p:nvSpPr>
          <p:cNvPr id="519" name="Google Shape;519;p25"/>
          <p:cNvSpPr/>
          <p:nvPr/>
        </p:nvSpPr>
        <p:spPr>
          <a:xfrm>
            <a:off x="3728621" y="458087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0" name="Google Shape;520;p25"/>
          <p:cNvSpPr/>
          <p:nvPr/>
        </p:nvSpPr>
        <p:spPr>
          <a:xfrm>
            <a:off x="6787192" y="4647461"/>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1" name="Google Shape;521;p25"/>
          <p:cNvSpPr/>
          <p:nvPr/>
        </p:nvSpPr>
        <p:spPr>
          <a:xfrm>
            <a:off x="9845763" y="4647461"/>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2" name="Google Shape;522;p25"/>
          <p:cNvSpPr/>
          <p:nvPr/>
        </p:nvSpPr>
        <p:spPr>
          <a:xfrm>
            <a:off x="269370" y="5505156"/>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Social Consequences</a:t>
            </a:r>
            <a:endParaRPr sz="1800" b="0" i="0" u="none" strike="noStrike" cap="none">
              <a:solidFill>
                <a:schemeClr val="dk1"/>
              </a:solidFill>
              <a:latin typeface="Arial"/>
              <a:ea typeface="Arial"/>
              <a:cs typeface="Arial"/>
              <a:sym typeface="Arial"/>
            </a:endParaRPr>
          </a:p>
        </p:txBody>
      </p:sp>
      <p:sp>
        <p:nvSpPr>
          <p:cNvPr id="523" name="Google Shape;523;p25"/>
          <p:cNvSpPr/>
          <p:nvPr/>
        </p:nvSpPr>
        <p:spPr>
          <a:xfrm rot="-5400000">
            <a:off x="2188320" y="351333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4" name="Google Shape;524;p25"/>
          <p:cNvSpPr/>
          <p:nvPr/>
        </p:nvSpPr>
        <p:spPr>
          <a:xfrm rot="-5400000">
            <a:off x="2210922" y="5748553"/>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25" name="Google Shape;525;p25" descr="AP: Rio Araguari registra mais uma grande mortandade de peixes - Correio da  Amazônia"/>
          <p:cNvPicPr preferRelativeResize="0"/>
          <p:nvPr/>
        </p:nvPicPr>
        <p:blipFill rotWithShape="1">
          <a:blip r:embed="rId6">
            <a:alphaModFix/>
          </a:blip>
          <a:srcRect/>
          <a:stretch/>
        </p:blipFill>
        <p:spPr>
          <a:xfrm>
            <a:off x="5842125" y="5029201"/>
            <a:ext cx="2222361" cy="1458297"/>
          </a:xfrm>
          <a:prstGeom prst="rect">
            <a:avLst/>
          </a:prstGeom>
          <a:noFill/>
          <a:ln>
            <a:noFill/>
          </a:ln>
        </p:spPr>
      </p:pic>
      <p:sp>
        <p:nvSpPr>
          <p:cNvPr id="526" name="Google Shape;526;p25" descr="Globo Amazônia - Veja as últimas notícias e proteste contra queimadas e  desmatamento - NOTÍCIAS - Especialistas preveem seca prolongada no norte da  Amazônia"/>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7" name="Google Shape;527;p25" descr="AMAZONAS ATUAL - Cai produção de açaí e aumenta a de erva-mate em 2014,  mostra IBGE"/>
          <p:cNvPicPr preferRelativeResize="0"/>
          <p:nvPr/>
        </p:nvPicPr>
        <p:blipFill rotWithShape="1">
          <a:blip r:embed="rId7">
            <a:alphaModFix/>
          </a:blip>
          <a:srcRect/>
          <a:stretch/>
        </p:blipFill>
        <p:spPr>
          <a:xfrm>
            <a:off x="2757864" y="5005924"/>
            <a:ext cx="2350586" cy="1481574"/>
          </a:xfrm>
          <a:prstGeom prst="rect">
            <a:avLst/>
          </a:prstGeom>
          <a:noFill/>
          <a:ln>
            <a:noFill/>
          </a:ln>
        </p:spPr>
      </p:pic>
      <p:pic>
        <p:nvPicPr>
          <p:cNvPr id="528" name="Google Shape;528;p25" descr="Kamimura Tomoko (16) in 1973. Born on June 13, 1956, she was officially diagnosed with congenital Minamata disease in November 1962. "/>
          <p:cNvPicPr preferRelativeResize="0"/>
          <p:nvPr/>
        </p:nvPicPr>
        <p:blipFill rotWithShape="1">
          <a:blip r:embed="rId8">
            <a:alphaModFix/>
          </a:blip>
          <a:srcRect/>
          <a:stretch/>
        </p:blipFill>
        <p:spPr>
          <a:xfrm>
            <a:off x="8768569" y="5026908"/>
            <a:ext cx="2424292" cy="1491872"/>
          </a:xfrm>
          <a:prstGeom prst="rect">
            <a:avLst/>
          </a:prstGeom>
          <a:noFill/>
          <a:ln>
            <a:noFill/>
          </a:ln>
        </p:spPr>
      </p:pic>
      <p:sp>
        <p:nvSpPr>
          <p:cNvPr id="529" name="Google Shape;529;p25"/>
          <p:cNvSpPr txBox="1">
            <a:spLocks noGrp="1"/>
          </p:cNvSpPr>
          <p:nvPr>
            <p:ph type="title"/>
          </p:nvPr>
        </p:nvSpPr>
        <p:spPr>
          <a:xfrm>
            <a:off x="5015135" y="5932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Impact Components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a:lnSpc>
                <a:spcPct val="114284"/>
              </a:lnSpc>
            </a:pPr>
            <a:r>
              <a:rPr lang="en-US" dirty="0"/>
              <a:t>Bienvenue à la </a:t>
            </a:r>
            <a:r>
              <a:rPr lang="en-US" dirty="0" err="1"/>
              <a:t>série</a:t>
            </a:r>
            <a:r>
              <a:rPr lang="en-US" dirty="0"/>
              <a:t> de </a:t>
            </a:r>
            <a:r>
              <a:rPr lang="en-US" dirty="0" err="1"/>
              <a:t>webinaires</a:t>
            </a:r>
            <a:r>
              <a:rPr lang="en-US"/>
              <a:t> de la phase 2 – Règles</a:t>
            </a:r>
            <a:endParaRPr lang="en-US" dirty="0"/>
          </a:p>
        </p:txBody>
      </p:sp>
      <p:sp>
        <p:nvSpPr>
          <p:cNvPr id="226" name="Google Shape;226;p4"/>
          <p:cNvSpPr txBox="1">
            <a:spLocks noGrp="1"/>
          </p:cNvSpPr>
          <p:nvPr>
            <p:ph type="body" idx="1"/>
          </p:nvPr>
        </p:nvSpPr>
        <p:spPr>
          <a:xfrm>
            <a:off x="1167245" y="2162651"/>
            <a:ext cx="9857509" cy="3474720"/>
          </a:xfrm>
          <a:prstGeom prst="rect">
            <a:avLst/>
          </a:prstGeom>
          <a:noFill/>
          <a:ln>
            <a:noFill/>
          </a:ln>
        </p:spPr>
        <p:txBody>
          <a:bodyPr spcFirstLastPara="1" wrap="square" lIns="91425" tIns="45700" rIns="91425" bIns="45700" anchor="t" anchorCtr="0">
            <a:noAutofit/>
          </a:bodyPr>
          <a:lstStyle/>
          <a:p>
            <a:r>
              <a:rPr lang="en-US" b="1" dirty="0"/>
              <a:t>Bien </a:t>
            </a:r>
            <a:r>
              <a:rPr lang="en-US" b="1" dirty="0" err="1"/>
              <a:t>que</a:t>
            </a:r>
            <a:r>
              <a:rPr lang="en-US" b="1" dirty="0"/>
              <a:t> nous </a:t>
            </a:r>
            <a:r>
              <a:rPr lang="en-US" b="1" dirty="0" err="1"/>
              <a:t>ayons</a:t>
            </a:r>
            <a:r>
              <a:rPr lang="en-US" b="1" dirty="0"/>
              <a:t> </a:t>
            </a:r>
            <a:r>
              <a:rPr lang="en-US" b="1" dirty="0" err="1"/>
              <a:t>quelques</a:t>
            </a:r>
            <a:r>
              <a:rPr lang="en-US" b="1" dirty="0"/>
              <a:t> </a:t>
            </a:r>
            <a:r>
              <a:rPr lang="en-US" b="1" dirty="0" err="1"/>
              <a:t>présentations</a:t>
            </a:r>
            <a:r>
              <a:rPr lang="en-US" b="1" dirty="0"/>
              <a:t>, </a:t>
            </a:r>
            <a:r>
              <a:rPr lang="en-US" b="1" dirty="0" err="1"/>
              <a:t>cette</a:t>
            </a:r>
            <a:r>
              <a:rPr lang="en-US" b="1" dirty="0"/>
              <a:t> session est </a:t>
            </a:r>
            <a:r>
              <a:rPr lang="en-US" b="1" dirty="0" err="1"/>
              <a:t>conçue</a:t>
            </a:r>
            <a:r>
              <a:rPr lang="en-US" b="1" dirty="0"/>
              <a:t> pour </a:t>
            </a:r>
            <a:r>
              <a:rPr lang="en-US" b="1" dirty="0" err="1"/>
              <a:t>être</a:t>
            </a:r>
            <a:r>
              <a:rPr lang="en-US" b="1" dirty="0"/>
              <a:t> interactive et </a:t>
            </a:r>
            <a:r>
              <a:rPr lang="en-US" b="1" dirty="0" err="1"/>
              <a:t>engageante</a:t>
            </a:r>
            <a:r>
              <a:rPr lang="en-US" b="1" dirty="0"/>
              <a:t>.</a:t>
            </a:r>
          </a:p>
          <a:p>
            <a:endParaRPr lang="en-US" b="1" dirty="0"/>
          </a:p>
          <a:p>
            <a:pPr marL="137160" indent="0">
              <a:buNone/>
            </a:pPr>
            <a:r>
              <a:rPr lang="en-US" dirty="0"/>
              <a:t> Nous </a:t>
            </a:r>
            <a:r>
              <a:rPr lang="en-US" dirty="0" err="1"/>
              <a:t>utiliserons</a:t>
            </a:r>
            <a:r>
              <a:rPr lang="en-US" dirty="0"/>
              <a:t> </a:t>
            </a:r>
            <a:r>
              <a:rPr lang="en-US" dirty="0" err="1"/>
              <a:t>une</a:t>
            </a:r>
            <a:r>
              <a:rPr lang="en-US" dirty="0"/>
              <a:t> </a:t>
            </a:r>
            <a:r>
              <a:rPr lang="en-US" dirty="0" err="1"/>
              <a:t>variété</a:t>
            </a:r>
            <a:r>
              <a:rPr lang="en-US" dirty="0"/>
              <a:t> </a:t>
            </a:r>
            <a:r>
              <a:rPr lang="en-US" dirty="0" err="1"/>
              <a:t>d’approches</a:t>
            </a:r>
            <a:r>
              <a:rPr lang="en-US" dirty="0"/>
              <a:t>, </a:t>
            </a:r>
            <a:r>
              <a:rPr lang="en-US" dirty="0" err="1"/>
              <a:t>notamment</a:t>
            </a:r>
            <a:r>
              <a:rPr lang="en-US" dirty="0"/>
              <a:t> :</a:t>
            </a:r>
          </a:p>
          <a:p>
            <a:pPr lvl="1" indent="-320040">
              <a:buClr>
                <a:srgbClr val="B58500"/>
              </a:buClr>
              <a:buSzPts val="1440"/>
              <a:buFont typeface="Courier New"/>
              <a:buChar char="o"/>
            </a:pPr>
            <a:r>
              <a:rPr lang="en-US" b="1" dirty="0"/>
              <a:t>Des </a:t>
            </a:r>
            <a:r>
              <a:rPr lang="en-US" b="1" dirty="0" err="1"/>
              <a:t>dynamiques</a:t>
            </a:r>
            <a:r>
              <a:rPr lang="en-US" b="1" dirty="0"/>
              <a:t> de </a:t>
            </a:r>
            <a:r>
              <a:rPr lang="en-US" b="1" dirty="0" err="1"/>
              <a:t>groupe</a:t>
            </a:r>
            <a:r>
              <a:rPr lang="en-US" dirty="0"/>
              <a:t> pour encourager la participation et </a:t>
            </a:r>
            <a:r>
              <a:rPr lang="en-US" dirty="0" err="1"/>
              <a:t>l’échange</a:t>
            </a:r>
            <a:endParaRPr lang="en-US" dirty="0"/>
          </a:p>
          <a:p>
            <a:pPr lvl="1" indent="-320040">
              <a:buClr>
                <a:srgbClr val="B58500"/>
              </a:buClr>
              <a:buSzPts val="1440"/>
              <a:buFont typeface="Courier New"/>
              <a:buChar char="o"/>
            </a:pPr>
            <a:r>
              <a:rPr lang="en-US" b="1" dirty="0"/>
              <a:t>Des </a:t>
            </a:r>
            <a:r>
              <a:rPr lang="en-US" b="1" dirty="0" err="1"/>
              <a:t>exercices</a:t>
            </a:r>
            <a:r>
              <a:rPr lang="en-US" b="1" dirty="0"/>
              <a:t> pratiques</a:t>
            </a:r>
            <a:r>
              <a:rPr lang="en-US" dirty="0"/>
              <a:t> pour explorer les concepts </a:t>
            </a:r>
            <a:r>
              <a:rPr lang="en-US" dirty="0" err="1"/>
              <a:t>clés</a:t>
            </a:r>
            <a:r>
              <a:rPr lang="en-US" dirty="0"/>
              <a:t> et les </a:t>
            </a:r>
            <a:r>
              <a:rPr lang="en-US" dirty="0" err="1"/>
              <a:t>outils</a:t>
            </a:r>
            <a:endParaRPr lang="en-US" dirty="0"/>
          </a:p>
          <a:p>
            <a:pPr lvl="1">
              <a:buClr>
                <a:srgbClr val="B58500"/>
              </a:buClr>
              <a:buFont typeface="Courier New"/>
              <a:buChar char="o"/>
            </a:pPr>
            <a:r>
              <a:rPr lang="en-US" b="1" dirty="0"/>
              <a:t>Des discussions ouvertes</a:t>
            </a:r>
            <a:r>
              <a:rPr lang="en-US" dirty="0"/>
              <a:t> pour </a:t>
            </a:r>
            <a:r>
              <a:rPr lang="en-US" dirty="0" err="1"/>
              <a:t>partager</a:t>
            </a:r>
            <a:r>
              <a:rPr lang="en-US" dirty="0"/>
              <a:t> des </a:t>
            </a:r>
            <a:r>
              <a:rPr lang="en-US" dirty="0" err="1"/>
              <a:t>expériences</a:t>
            </a:r>
            <a:r>
              <a:rPr lang="en-US" dirty="0"/>
              <a:t> et </a:t>
            </a:r>
            <a:r>
              <a:rPr lang="en-US" dirty="0" err="1"/>
              <a:t>réfléchir</a:t>
            </a:r>
            <a:r>
              <a:rPr lang="en-US" dirty="0"/>
              <a:t> ensemble</a:t>
            </a:r>
          </a:p>
          <a:p>
            <a:pPr lvl="1" indent="-320040">
              <a:buClr>
                <a:srgbClr val="B58500"/>
              </a:buClr>
              <a:buSzPts val="1440"/>
              <a:buFont typeface="Courier New"/>
              <a:buChar char="o"/>
            </a:pPr>
            <a:r>
              <a:rPr lang="en-US" b="1" dirty="0" err="1"/>
              <a:t>Mentimeter</a:t>
            </a:r>
            <a:r>
              <a:rPr lang="en-US" dirty="0"/>
              <a:t> pour </a:t>
            </a:r>
            <a:r>
              <a:rPr lang="en-US" dirty="0" err="1"/>
              <a:t>recueillir</a:t>
            </a:r>
            <a:r>
              <a:rPr lang="en-US" dirty="0"/>
              <a:t> </a:t>
            </a:r>
            <a:r>
              <a:rPr lang="en-US" dirty="0" err="1"/>
              <a:t>vos</a:t>
            </a:r>
            <a:r>
              <a:rPr lang="en-US" dirty="0"/>
              <a:t> impressions et contributions </a:t>
            </a:r>
            <a:r>
              <a:rPr lang="en-US" dirty="0" err="1"/>
              <a:t>en</a:t>
            </a:r>
            <a:r>
              <a:rPr lang="en-US" dirty="0"/>
              <a:t> temps </a:t>
            </a:r>
            <a:r>
              <a:rPr lang="en-US" dirty="0" err="1"/>
              <a:t>réel</a:t>
            </a:r>
            <a:endParaRPr lang="en-US" dirty="0"/>
          </a:p>
          <a:p>
            <a:pPr marL="283210" indent="-283210">
              <a:buClr>
                <a:srgbClr val="5B6770"/>
              </a:buClr>
            </a:pPr>
            <a:endParaRPr lang="en-US" dirty="0"/>
          </a:p>
          <a:p>
            <a:pPr marL="685165" lvl="1" indent="-181610" algn="l" rtl="0">
              <a:lnSpc>
                <a:spcPct val="137500"/>
              </a:lnSpc>
              <a:spcBef>
                <a:spcPts val="1000"/>
              </a:spcBef>
              <a:spcAft>
                <a:spcPts val="0"/>
              </a:spcAft>
              <a:buSzPts val="1600"/>
              <a:buNone/>
            </a:pPr>
            <a:endParaRPr/>
          </a:p>
          <a:p>
            <a:pPr marL="0" lvl="0" indent="0" algn="l" rtl="0">
              <a:lnSpc>
                <a:spcPct val="122222"/>
              </a:lnSpc>
              <a:spcBef>
                <a:spcPts val="1000"/>
              </a:spcBef>
              <a:spcAft>
                <a:spcPts val="0"/>
              </a:spcAft>
              <a:buClr>
                <a:schemeClr val="dk1"/>
              </a:buClr>
              <a:buSzPts val="1440"/>
              <a:buFont typeface="Arial"/>
              <a:buNone/>
            </a:pPr>
            <a:endParaRPr/>
          </a:p>
        </p:txBody>
      </p:sp>
      <p:pic>
        <p:nvPicPr>
          <p:cNvPr id="227" name="Google Shape;227;p4"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6"/>
          <p:cNvSpPr txBox="1">
            <a:spLocks noGrp="1"/>
          </p:cNvSpPr>
          <p:nvPr>
            <p:ph type="title"/>
          </p:nvPr>
        </p:nvSpPr>
        <p:spPr>
          <a:xfrm>
            <a:off x="1755641" y="710968"/>
            <a:ext cx="91353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t>Methodology: Gold Extraction Productivity</a:t>
            </a:r>
            <a:endParaRPr b="1"/>
          </a:p>
        </p:txBody>
      </p:sp>
      <p:sp>
        <p:nvSpPr>
          <p:cNvPr id="535" name="Google Shape;535;p26"/>
          <p:cNvSpPr txBox="1"/>
          <p:nvPr/>
        </p:nvSpPr>
        <p:spPr>
          <a:xfrm>
            <a:off x="1057151" y="2218048"/>
            <a:ext cx="4782458" cy="412008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chemeClr val="dk1"/>
              </a:buClr>
              <a:buSzPts val="1760"/>
              <a:buFont typeface="Arial"/>
              <a:buNone/>
            </a:pPr>
            <a:r>
              <a:rPr lang="en-US" sz="2200" b="0" i="0" u="none" strike="noStrike" cap="none">
                <a:solidFill>
                  <a:schemeClr val="dk1"/>
                </a:solidFill>
                <a:latin typeface="Arial"/>
                <a:ea typeface="Arial"/>
                <a:cs typeface="Arial"/>
                <a:sym typeface="Arial"/>
              </a:rPr>
              <a:t>	Methodology: Productivity</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Literature and interviews with miners.</a:t>
            </a:r>
            <a:endParaRPr sz="1800" b="0" i="0" u="none" strike="noStrike" cap="none">
              <a:solidFill>
                <a:schemeClr val="dk1"/>
              </a:solidFill>
              <a:latin typeface="Arial"/>
              <a:ea typeface="Arial"/>
              <a:cs typeface="Arial"/>
              <a:sym typeface="Arial"/>
            </a:endParaRPr>
          </a:p>
        </p:txBody>
      </p:sp>
      <p:sp>
        <p:nvSpPr>
          <p:cNvPr id="536" name="Google Shape;536;p26"/>
          <p:cNvSpPr/>
          <p:nvPr/>
        </p:nvSpPr>
        <p:spPr>
          <a:xfrm>
            <a:off x="1575317" y="311899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Mining Area (ha)</a:t>
            </a:r>
            <a:endParaRPr sz="1200" b="0" i="0" u="none" strike="noStrike" cap="none">
              <a:solidFill>
                <a:schemeClr val="lt1"/>
              </a:solidFill>
              <a:latin typeface="Arial"/>
              <a:ea typeface="Arial"/>
              <a:cs typeface="Arial"/>
              <a:sym typeface="Arial"/>
            </a:endParaRPr>
          </a:p>
        </p:txBody>
      </p:sp>
      <p:sp>
        <p:nvSpPr>
          <p:cNvPr id="537" name="Google Shape;537;p26"/>
          <p:cNvSpPr/>
          <p:nvPr/>
        </p:nvSpPr>
        <p:spPr>
          <a:xfrm>
            <a:off x="3842500" y="3118996"/>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Gold Production (kg)</a:t>
            </a:r>
            <a:endParaRPr sz="1400" b="0" i="0" u="none" strike="noStrike" cap="none">
              <a:solidFill>
                <a:srgbClr val="000000"/>
              </a:solidFill>
              <a:latin typeface="Arial"/>
              <a:ea typeface="Arial"/>
              <a:cs typeface="Arial"/>
              <a:sym typeface="Arial"/>
            </a:endParaRPr>
          </a:p>
        </p:txBody>
      </p:sp>
      <p:sp>
        <p:nvSpPr>
          <p:cNvPr id="538" name="Google Shape;538;p26"/>
          <p:cNvSpPr/>
          <p:nvPr/>
        </p:nvSpPr>
        <p:spPr>
          <a:xfrm>
            <a:off x="2785178" y="3265479"/>
            <a:ext cx="1028191" cy="177554"/>
          </a:xfrm>
          <a:prstGeom prst="leftRightArrow">
            <a:avLst>
              <a:gd name="adj1" fmla="val 50000"/>
              <a:gd name="adj2" fmla="val 50000"/>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9" name="Google Shape;539;p26"/>
          <p:cNvSpPr/>
          <p:nvPr/>
        </p:nvSpPr>
        <p:spPr>
          <a:xfrm>
            <a:off x="1575317" y="4508990"/>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Deforestation, soil loss</a:t>
            </a:r>
            <a:endParaRPr sz="1200" b="0" i="0" u="none" strike="noStrike" cap="none">
              <a:solidFill>
                <a:schemeClr val="lt1"/>
              </a:solidFill>
              <a:latin typeface="Arial"/>
              <a:ea typeface="Arial"/>
              <a:cs typeface="Arial"/>
              <a:sym typeface="Arial"/>
            </a:endParaRPr>
          </a:p>
        </p:txBody>
      </p:sp>
      <p:sp>
        <p:nvSpPr>
          <p:cNvPr id="540" name="Google Shape;540;p26"/>
          <p:cNvSpPr/>
          <p:nvPr/>
        </p:nvSpPr>
        <p:spPr>
          <a:xfrm>
            <a:off x="3842500" y="4508990"/>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Mercury Contamination</a:t>
            </a:r>
            <a:endParaRPr sz="1200" b="0" i="0" u="none" strike="noStrike" cap="none">
              <a:solidFill>
                <a:schemeClr val="lt1"/>
              </a:solidFill>
              <a:latin typeface="Arial"/>
              <a:ea typeface="Arial"/>
              <a:cs typeface="Arial"/>
              <a:sym typeface="Arial"/>
            </a:endParaRPr>
          </a:p>
        </p:txBody>
      </p:sp>
      <p:sp>
        <p:nvSpPr>
          <p:cNvPr id="541" name="Google Shape;541;p26"/>
          <p:cNvSpPr/>
          <p:nvPr/>
        </p:nvSpPr>
        <p:spPr>
          <a:xfrm>
            <a:off x="1575317" y="3813993"/>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Pit Depth</a:t>
            </a:r>
            <a:endParaRPr sz="1200" b="0" i="0" u="none" strike="noStrike" cap="none">
              <a:solidFill>
                <a:schemeClr val="lt1"/>
              </a:solidFill>
              <a:latin typeface="Arial"/>
              <a:ea typeface="Arial"/>
              <a:cs typeface="Arial"/>
              <a:sym typeface="Arial"/>
            </a:endParaRPr>
          </a:p>
        </p:txBody>
      </p:sp>
      <p:sp>
        <p:nvSpPr>
          <p:cNvPr id="542" name="Google Shape;542;p26"/>
          <p:cNvSpPr/>
          <p:nvPr/>
        </p:nvSpPr>
        <p:spPr>
          <a:xfrm>
            <a:off x="3842500" y="3807652"/>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Mercury Use (kg)</a:t>
            </a:r>
            <a:endParaRPr sz="1200" b="0" i="0" u="none" strike="noStrike" cap="none">
              <a:solidFill>
                <a:schemeClr val="lt1"/>
              </a:solidFill>
              <a:latin typeface="Arial"/>
              <a:ea typeface="Arial"/>
              <a:cs typeface="Arial"/>
              <a:sym typeface="Arial"/>
            </a:endParaRPr>
          </a:p>
        </p:txBody>
      </p:sp>
      <p:cxnSp>
        <p:nvCxnSpPr>
          <p:cNvPr id="543" name="Google Shape;543;p26"/>
          <p:cNvCxnSpPr>
            <a:stCxn id="536" idx="2"/>
            <a:endCxn id="541" idx="0"/>
          </p:cNvCxnSpPr>
          <p:nvPr/>
        </p:nvCxnSpPr>
        <p:spPr>
          <a:xfrm>
            <a:off x="2165682" y="3642779"/>
            <a:ext cx="0" cy="171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4" name="Google Shape;544;p26"/>
          <p:cNvCxnSpPr>
            <a:stCxn id="541" idx="2"/>
            <a:endCxn id="539" idx="0"/>
          </p:cNvCxnSpPr>
          <p:nvPr/>
        </p:nvCxnSpPr>
        <p:spPr>
          <a:xfrm>
            <a:off x="2165682" y="4337776"/>
            <a:ext cx="0" cy="171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5" name="Google Shape;545;p26"/>
          <p:cNvCxnSpPr>
            <a:stCxn id="537" idx="2"/>
            <a:endCxn id="542" idx="0"/>
          </p:cNvCxnSpPr>
          <p:nvPr/>
        </p:nvCxnSpPr>
        <p:spPr>
          <a:xfrm>
            <a:off x="4484341" y="3642779"/>
            <a:ext cx="0" cy="165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6" name="Google Shape;546;p26"/>
          <p:cNvCxnSpPr>
            <a:stCxn id="542" idx="2"/>
            <a:endCxn id="540" idx="0"/>
          </p:cNvCxnSpPr>
          <p:nvPr/>
        </p:nvCxnSpPr>
        <p:spPr>
          <a:xfrm>
            <a:off x="4484341" y="4331435"/>
            <a:ext cx="0" cy="177600"/>
          </a:xfrm>
          <a:prstGeom prst="straightConnector1">
            <a:avLst/>
          </a:prstGeom>
          <a:noFill/>
          <a:ln w="9525" cap="flat" cmpd="sng">
            <a:solidFill>
              <a:schemeClr val="accent1"/>
            </a:solidFill>
            <a:prstDash val="solid"/>
            <a:miter lim="800000"/>
            <a:headEnd type="none" w="sm" len="sm"/>
            <a:tailEnd type="triangle" w="med" len="med"/>
          </a:ln>
        </p:spPr>
      </p:cxnSp>
      <p:pic>
        <p:nvPicPr>
          <p:cNvPr id="547" name="Google Shape;547;p26" descr="Resultado de imagem para garimpo ouro"/>
          <p:cNvPicPr preferRelativeResize="0"/>
          <p:nvPr/>
        </p:nvPicPr>
        <p:blipFill rotWithShape="1">
          <a:blip r:embed="rId3">
            <a:alphaModFix/>
          </a:blip>
          <a:srcRect l="28906" r="13342"/>
          <a:stretch/>
        </p:blipFill>
        <p:spPr>
          <a:xfrm>
            <a:off x="6227788" y="1747611"/>
            <a:ext cx="4211342" cy="41200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48" name="Google Shape;548;p26"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27" descr="Retoño que crece en el tronco de un árbol"/>
          <p:cNvPicPr preferRelativeResize="0"/>
          <p:nvPr/>
        </p:nvPicPr>
        <p:blipFill rotWithShape="1">
          <a:blip r:embed="rId3">
            <a:alphaModFix amt="50000"/>
          </a:blip>
          <a:srcRect t="4706" b="12268"/>
          <a:stretch/>
        </p:blipFill>
        <p:spPr>
          <a:xfrm>
            <a:off x="2724895" y="610850"/>
            <a:ext cx="9347184" cy="5257799"/>
          </a:xfrm>
          <a:prstGeom prst="rect">
            <a:avLst/>
          </a:prstGeom>
          <a:noFill/>
          <a:ln>
            <a:noFill/>
          </a:ln>
        </p:spPr>
      </p:pic>
      <p:sp>
        <p:nvSpPr>
          <p:cNvPr id="554" name="Google Shape;554;p27"/>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110526"/>
              </a:lnSpc>
              <a:spcBef>
                <a:spcPts val="0"/>
              </a:spcBef>
              <a:spcAft>
                <a:spcPts val="0"/>
              </a:spcAft>
              <a:buClr>
                <a:schemeClr val="lt2"/>
              </a:buClr>
              <a:buSzPts val="3800"/>
              <a:buFont typeface="Arial"/>
              <a:buNone/>
            </a:pPr>
            <a:r>
              <a:rPr lang="en-US"/>
              <a:t>Deforestation Assessment</a:t>
            </a:r>
            <a:endParaRPr>
              <a:solidFill>
                <a:srgbClr val="FFFFFF"/>
              </a:solidFill>
            </a:endParaRPr>
          </a:p>
        </p:txBody>
      </p:sp>
      <p:sp>
        <p:nvSpPr>
          <p:cNvPr id="555" name="Google Shape;555;p27"/>
          <p:cNvSpPr txBox="1">
            <a:spLocks noGrp="1"/>
          </p:cNvSpPr>
          <p:nvPr>
            <p:ph type="body" idx="1"/>
          </p:nvPr>
        </p:nvSpPr>
        <p:spPr>
          <a:xfrm>
            <a:off x="1524000" y="4159404"/>
            <a:ext cx="9144000" cy="1098395"/>
          </a:xfrm>
          <a:prstGeom prst="rect">
            <a:avLst/>
          </a:prstGeom>
          <a:noFill/>
          <a:ln>
            <a:noFill/>
          </a:ln>
        </p:spPr>
        <p:txBody>
          <a:bodyPr spcFirstLastPara="1" wrap="square" lIns="91425" tIns="45700" rIns="91425" bIns="45700" anchor="t" anchorCtr="0">
            <a:normAutofit/>
          </a:bodyPr>
          <a:lstStyle/>
          <a:p>
            <a:pPr marL="0" lvl="0" indent="0" algn="ctr" rtl="0">
              <a:lnSpc>
                <a:spcPct val="125000"/>
              </a:lnSpc>
              <a:spcBef>
                <a:spcPts val="0"/>
              </a:spcBef>
              <a:spcAft>
                <a:spcPts val="0"/>
              </a:spcAft>
              <a:buClr>
                <a:schemeClr val="lt2"/>
              </a:buClr>
              <a:buSzPts val="1920"/>
              <a:buFont typeface="Arial"/>
              <a:buNone/>
            </a:pPr>
            <a:endParaRPr>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8"/>
          <p:cNvSpPr txBox="1">
            <a:spLocks noGrp="1"/>
          </p:cNvSpPr>
          <p:nvPr>
            <p:ph type="title"/>
          </p:nvPr>
        </p:nvSpPr>
        <p:spPr>
          <a:xfrm>
            <a:off x="838200" y="1151731"/>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Methodology: Deforestation</a:t>
            </a:r>
            <a:endParaRPr>
              <a:solidFill>
                <a:srgbClr val="2D3338"/>
              </a:solidFill>
            </a:endParaRPr>
          </a:p>
        </p:txBody>
      </p:sp>
      <p:sp>
        <p:nvSpPr>
          <p:cNvPr id="561" name="Google Shape;561;p28"/>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p>
            <a:pPr marL="283450" lvl="0" indent="-192010" algn="l" rtl="0">
              <a:lnSpc>
                <a:spcPct val="122222"/>
              </a:lnSpc>
              <a:spcBef>
                <a:spcPts val="0"/>
              </a:spcBef>
              <a:spcAft>
                <a:spcPts val="0"/>
              </a:spcAft>
              <a:buClr>
                <a:schemeClr val="dk1"/>
              </a:buClr>
              <a:buSzPts val="1440"/>
              <a:buFont typeface="Arial"/>
              <a:buNone/>
            </a:pPr>
            <a:endParaRPr/>
          </a:p>
          <a:p>
            <a:pPr marL="283450" lvl="0" indent="-192010" algn="l" rtl="0">
              <a:lnSpc>
                <a:spcPct val="122222"/>
              </a:lnSpc>
              <a:spcBef>
                <a:spcPts val="1000"/>
              </a:spcBef>
              <a:spcAft>
                <a:spcPts val="0"/>
              </a:spcAft>
              <a:buClr>
                <a:schemeClr val="dk1"/>
              </a:buClr>
              <a:buSzPts val="1440"/>
              <a:buFont typeface="Arial"/>
              <a:buNone/>
            </a:pPr>
            <a:endParaRPr/>
          </a:p>
        </p:txBody>
      </p:sp>
      <p:sp>
        <p:nvSpPr>
          <p:cNvPr id="562" name="Google Shape;562;p28"/>
          <p:cNvSpPr txBox="1"/>
          <p:nvPr/>
        </p:nvSpPr>
        <p:spPr>
          <a:xfrm>
            <a:off x="1180275" y="2361150"/>
            <a:ext cx="7620600" cy="43512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2D3338"/>
              </a:buClr>
              <a:buSzPts val="2400"/>
              <a:buFont typeface="Arial"/>
              <a:buChar char="•"/>
            </a:pPr>
            <a:r>
              <a:rPr lang="en-US" sz="2400" b="0" i="0" u="none" strike="noStrike" cap="none">
                <a:solidFill>
                  <a:srgbClr val="2D3338"/>
                </a:solidFill>
                <a:latin typeface="Arial"/>
                <a:ea typeface="Arial"/>
                <a:cs typeface="Arial"/>
                <a:sym typeface="Arial"/>
              </a:rPr>
              <a:t>Restoration Costs</a:t>
            </a:r>
            <a:endParaRPr sz="2400" b="0" i="0" u="none" strike="noStrike" cap="none">
              <a:solidFill>
                <a:srgbClr val="2D3338"/>
              </a:solidFill>
              <a:latin typeface="Arial"/>
              <a:ea typeface="Arial"/>
              <a:cs typeface="Arial"/>
              <a:sym typeface="Arial"/>
            </a:endParaRPr>
          </a:p>
          <a:p>
            <a:pPr marL="1371600" marR="0" lvl="2" indent="-381000" algn="l" rtl="0">
              <a:lnSpc>
                <a:spcPct val="90000"/>
              </a:lnSpc>
              <a:spcBef>
                <a:spcPts val="0"/>
              </a:spcBef>
              <a:spcAft>
                <a:spcPts val="0"/>
              </a:spcAft>
              <a:buClr>
                <a:srgbClr val="2D3338"/>
              </a:buClr>
              <a:buSzPts val="2400"/>
              <a:buChar char="•"/>
            </a:pPr>
            <a:r>
              <a:rPr lang="en-US" sz="1800">
                <a:solidFill>
                  <a:srgbClr val="2D3338"/>
                </a:solidFill>
              </a:rPr>
              <a:t>Adjusted by distance to urban centers</a:t>
            </a:r>
            <a:endParaRPr sz="1800">
              <a:solidFill>
                <a:srgbClr val="2D3338"/>
              </a:solidFill>
            </a:endParaRPr>
          </a:p>
          <a:p>
            <a:pPr marL="1371600" marR="0" lvl="2" indent="-342900" algn="l" rtl="0">
              <a:lnSpc>
                <a:spcPct val="90000"/>
              </a:lnSpc>
              <a:spcBef>
                <a:spcPts val="0"/>
              </a:spcBef>
              <a:spcAft>
                <a:spcPts val="0"/>
              </a:spcAft>
              <a:buClr>
                <a:srgbClr val="2D3338"/>
              </a:buClr>
              <a:buSzPts val="1800"/>
              <a:buChar char="•"/>
            </a:pPr>
            <a:r>
              <a:rPr lang="en-US" sz="1800">
                <a:solidFill>
                  <a:srgbClr val="2D3338"/>
                </a:solidFill>
              </a:rPr>
              <a:t>80% of ES restored after 30 years</a:t>
            </a:r>
            <a:endParaRPr sz="1800">
              <a:solidFill>
                <a:srgbClr val="2D3338"/>
              </a:solidFill>
            </a:endParaRPr>
          </a:p>
          <a:p>
            <a:pPr marL="1371600" marR="0" lvl="0" indent="0" algn="l" rtl="0">
              <a:lnSpc>
                <a:spcPct val="90000"/>
              </a:lnSpc>
              <a:spcBef>
                <a:spcPts val="0"/>
              </a:spcBef>
              <a:spcAft>
                <a:spcPts val="0"/>
              </a:spcAft>
              <a:buNone/>
            </a:pPr>
            <a:endParaRPr sz="1800">
              <a:solidFill>
                <a:srgbClr val="2D3338"/>
              </a:solidFill>
            </a:endParaRPr>
          </a:p>
          <a:p>
            <a:pPr marL="228600" marR="0" lvl="0" indent="-228600" algn="l" rtl="0">
              <a:lnSpc>
                <a:spcPct val="90000"/>
              </a:lnSpc>
              <a:spcBef>
                <a:spcPts val="1000"/>
              </a:spcBef>
              <a:spcAft>
                <a:spcPts val="0"/>
              </a:spcAft>
              <a:buClr>
                <a:srgbClr val="2D3338"/>
              </a:buClr>
              <a:buSzPts val="2400"/>
              <a:buFont typeface="Arial"/>
              <a:buChar char="•"/>
            </a:pPr>
            <a:r>
              <a:rPr lang="en-US" sz="2400" b="0" i="0" u="none" strike="noStrike" cap="none">
                <a:solidFill>
                  <a:srgbClr val="2D3338"/>
                </a:solidFill>
                <a:latin typeface="Arial"/>
                <a:ea typeface="Arial"/>
                <a:cs typeface="Arial"/>
                <a:sym typeface="Arial"/>
              </a:rPr>
              <a:t>Opportunity Costs</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2D3338"/>
              </a:buClr>
              <a:buSzPts val="1600"/>
              <a:buFont typeface="Arial"/>
              <a:buChar char="•"/>
            </a:pPr>
            <a:r>
              <a:rPr lang="en-US" sz="1800">
                <a:solidFill>
                  <a:srgbClr val="2D3338"/>
                </a:solidFill>
              </a:rPr>
              <a:t>Meta-analysis (Siikamaki, 2015)</a:t>
            </a:r>
            <a:endParaRPr sz="1800">
              <a:solidFill>
                <a:srgbClr val="2D3338"/>
              </a:solidFill>
            </a:endParaRPr>
          </a:p>
          <a:p>
            <a:pPr marL="1143000" marR="0" lvl="2" indent="-228600" algn="l" rtl="0">
              <a:lnSpc>
                <a:spcPct val="90000"/>
              </a:lnSpc>
              <a:spcBef>
                <a:spcPts val="500"/>
              </a:spcBef>
              <a:spcAft>
                <a:spcPts val="0"/>
              </a:spcAft>
              <a:buClr>
                <a:srgbClr val="2D3338"/>
              </a:buClr>
              <a:buSzPts val="1800"/>
              <a:buFont typeface="Arial"/>
              <a:buChar char="•"/>
            </a:pPr>
            <a:r>
              <a:rPr lang="en-US" sz="1800">
                <a:solidFill>
                  <a:srgbClr val="2D3338"/>
                </a:solidFill>
              </a:rPr>
              <a:t>Provisioning services: timber and non-timber forest products</a:t>
            </a:r>
            <a:endParaRPr sz="1800">
              <a:solidFill>
                <a:srgbClr val="2D3338"/>
              </a:solidFill>
            </a:endParaRPr>
          </a:p>
          <a:p>
            <a:pPr marL="1143000" marR="0" lvl="2" indent="-228600" algn="l" rtl="0">
              <a:lnSpc>
                <a:spcPct val="90000"/>
              </a:lnSpc>
              <a:spcBef>
                <a:spcPts val="500"/>
              </a:spcBef>
              <a:spcAft>
                <a:spcPts val="0"/>
              </a:spcAft>
              <a:buClr>
                <a:srgbClr val="2D3338"/>
              </a:buClr>
              <a:buSzPts val="1800"/>
              <a:buFont typeface="Arial"/>
              <a:buChar char="•"/>
            </a:pPr>
            <a:r>
              <a:rPr lang="en-US" sz="1800">
                <a:solidFill>
                  <a:srgbClr val="2D3338"/>
                </a:solidFill>
              </a:rPr>
              <a:t>Climate regulation</a:t>
            </a:r>
            <a:endParaRPr sz="1800">
              <a:solidFill>
                <a:srgbClr val="2D3338"/>
              </a:solidFill>
            </a:endParaRPr>
          </a:p>
          <a:p>
            <a:pPr marL="1143000" marR="0" lvl="2" indent="-228600" algn="l" rtl="0">
              <a:lnSpc>
                <a:spcPct val="90000"/>
              </a:lnSpc>
              <a:spcBef>
                <a:spcPts val="500"/>
              </a:spcBef>
              <a:spcAft>
                <a:spcPts val="0"/>
              </a:spcAft>
              <a:buClr>
                <a:srgbClr val="2D3338"/>
              </a:buClr>
              <a:buSzPts val="1800"/>
              <a:buFont typeface="Arial"/>
              <a:buChar char="•"/>
            </a:pPr>
            <a:r>
              <a:rPr lang="en-US" sz="1800">
                <a:solidFill>
                  <a:srgbClr val="2D3338"/>
                </a:solidFill>
              </a:rPr>
              <a:t>Others: species habitats and water-related services</a:t>
            </a:r>
            <a:endParaRPr sz="1800">
              <a:solidFill>
                <a:srgbClr val="2D3338"/>
              </a:solidFill>
            </a:endParaRPr>
          </a:p>
        </p:txBody>
      </p:sp>
      <p:pic>
        <p:nvPicPr>
          <p:cNvPr id="563" name="Google Shape;563;p28"/>
          <p:cNvPicPr preferRelativeResize="0"/>
          <p:nvPr/>
        </p:nvPicPr>
        <p:blipFill rotWithShape="1">
          <a:blip r:embed="rId3">
            <a:alphaModFix/>
          </a:blip>
          <a:srcRect/>
          <a:stretch/>
        </p:blipFill>
        <p:spPr>
          <a:xfrm>
            <a:off x="9026156" y="0"/>
            <a:ext cx="3165844"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9"/>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Methodology: Deforestation</a:t>
            </a:r>
            <a:endParaRPr b="1">
              <a:solidFill>
                <a:srgbClr val="2D3338"/>
              </a:solidFill>
            </a:endParaRPr>
          </a:p>
        </p:txBody>
      </p:sp>
      <p:sp>
        <p:nvSpPr>
          <p:cNvPr id="569" name="Google Shape;569;p29"/>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p>
            <a:pPr marL="685766" lvl="1" indent="-283450" algn="l" rtl="0">
              <a:lnSpc>
                <a:spcPct val="122222"/>
              </a:lnSpc>
              <a:spcBef>
                <a:spcPts val="0"/>
              </a:spcBef>
              <a:spcAft>
                <a:spcPts val="0"/>
              </a:spcAft>
              <a:buSzPts val="1800"/>
              <a:buChar char="–"/>
            </a:pPr>
            <a:r>
              <a:rPr lang="en-US" sz="1800">
                <a:solidFill>
                  <a:srgbClr val="2D3338"/>
                </a:solidFill>
              </a:rPr>
              <a:t>Meta-analysis (value transfer function)</a:t>
            </a:r>
            <a:endParaRPr sz="2000">
              <a:solidFill>
                <a:srgbClr val="2D3338"/>
              </a:solidFill>
            </a:endParaRPr>
          </a:p>
          <a:p>
            <a:pPr marL="283450" lvl="0" indent="-181850" algn="l" rtl="0">
              <a:lnSpc>
                <a:spcPct val="110000"/>
              </a:lnSpc>
              <a:spcBef>
                <a:spcPts val="1000"/>
              </a:spcBef>
              <a:spcAft>
                <a:spcPts val="0"/>
              </a:spcAft>
              <a:buClr>
                <a:schemeClr val="dk1"/>
              </a:buClr>
              <a:buSzPts val="1600"/>
              <a:buFont typeface="Arial"/>
              <a:buNone/>
            </a:pPr>
            <a:endParaRPr sz="2000">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r>
              <a:rPr lang="en-US" sz="1600">
                <a:solidFill>
                  <a:srgbClr val="2D3338"/>
                </a:solidFill>
              </a:rPr>
              <a:t>	</a:t>
            </a:r>
            <a:endParaRPr sz="2000">
              <a:solidFill>
                <a:srgbClr val="2D3338"/>
              </a:solidFill>
            </a:endParaRPr>
          </a:p>
        </p:txBody>
      </p:sp>
      <p:sp>
        <p:nvSpPr>
          <p:cNvPr id="570" name="Google Shape;570;p29"/>
          <p:cNvSpPr/>
          <p:nvPr/>
        </p:nvSpPr>
        <p:spPr>
          <a:xfrm>
            <a:off x="2556768" y="3541450"/>
            <a:ext cx="1353567" cy="822731"/>
          </a:xfrm>
          <a:prstGeom prst="roundRect">
            <a:avLst>
              <a:gd name="adj" fmla="val 16667"/>
            </a:avLst>
          </a:prstGeom>
          <a:solidFill>
            <a:srgbClr val="444D54"/>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Ecosystem Service Values</a:t>
            </a:r>
            <a:endParaRPr sz="1200" b="0" i="0" u="none" strike="noStrike" cap="none">
              <a:solidFill>
                <a:schemeClr val="lt1"/>
              </a:solidFill>
              <a:latin typeface="Arial"/>
              <a:ea typeface="Arial"/>
              <a:cs typeface="Arial"/>
              <a:sym typeface="Arial"/>
            </a:endParaRPr>
          </a:p>
        </p:txBody>
      </p:sp>
      <p:sp>
        <p:nvSpPr>
          <p:cNvPr id="571" name="Google Shape;571;p29"/>
          <p:cNvSpPr/>
          <p:nvPr/>
        </p:nvSpPr>
        <p:spPr>
          <a:xfrm>
            <a:off x="5672461" y="355180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Per Capita Income</a:t>
            </a:r>
            <a:endParaRPr sz="1200" b="0" i="0" u="none" strike="noStrike" cap="none">
              <a:solidFill>
                <a:schemeClr val="lt1"/>
              </a:solidFill>
              <a:latin typeface="Arial"/>
              <a:ea typeface="Arial"/>
              <a:cs typeface="Arial"/>
              <a:sym typeface="Arial"/>
            </a:endParaRPr>
          </a:p>
        </p:txBody>
      </p:sp>
      <p:sp>
        <p:nvSpPr>
          <p:cNvPr id="572" name="Google Shape;572;p29"/>
          <p:cNvSpPr/>
          <p:nvPr/>
        </p:nvSpPr>
        <p:spPr>
          <a:xfrm>
            <a:off x="4205519" y="355180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Population Density</a:t>
            </a:r>
            <a:endParaRPr sz="1200" b="0" i="0" u="none" strike="noStrike" cap="none">
              <a:solidFill>
                <a:schemeClr val="lt1"/>
              </a:solidFill>
              <a:latin typeface="Arial"/>
              <a:ea typeface="Arial"/>
              <a:cs typeface="Arial"/>
              <a:sym typeface="Arial"/>
            </a:endParaRPr>
          </a:p>
        </p:txBody>
      </p:sp>
      <p:sp>
        <p:nvSpPr>
          <p:cNvPr id="573" name="Google Shape;573;p29"/>
          <p:cNvSpPr/>
          <p:nvPr/>
        </p:nvSpPr>
        <p:spPr>
          <a:xfrm>
            <a:off x="7148374" y="3562164"/>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Species Richness</a:t>
            </a:r>
            <a:endParaRPr sz="1200" b="0" i="0" u="none" strike="noStrike" cap="none">
              <a:solidFill>
                <a:schemeClr val="lt1"/>
              </a:solidFill>
              <a:latin typeface="Arial"/>
              <a:ea typeface="Arial"/>
              <a:cs typeface="Arial"/>
              <a:sym typeface="Arial"/>
            </a:endParaRPr>
          </a:p>
        </p:txBody>
      </p:sp>
      <p:cxnSp>
        <p:nvCxnSpPr>
          <p:cNvPr id="574" name="Google Shape;574;p29"/>
          <p:cNvCxnSpPr>
            <a:stCxn id="571" idx="0"/>
            <a:endCxn id="570" idx="0"/>
          </p:cNvCxnSpPr>
          <p:nvPr/>
        </p:nvCxnSpPr>
        <p:spPr>
          <a:xfrm rot="5400000" flipH="1">
            <a:off x="4742876" y="2031856"/>
            <a:ext cx="10500" cy="3029400"/>
          </a:xfrm>
          <a:prstGeom prst="bentConnector3">
            <a:avLst>
              <a:gd name="adj1" fmla="val 2275771"/>
            </a:avLst>
          </a:prstGeom>
          <a:noFill/>
          <a:ln w="9525" cap="flat" cmpd="sng">
            <a:solidFill>
              <a:schemeClr val="accent1"/>
            </a:solidFill>
            <a:prstDash val="solid"/>
            <a:miter lim="800000"/>
            <a:headEnd type="none" w="sm" len="sm"/>
            <a:tailEnd type="triangle" w="med" len="med"/>
          </a:ln>
        </p:spPr>
      </p:cxnSp>
      <p:cxnSp>
        <p:nvCxnSpPr>
          <p:cNvPr id="575" name="Google Shape;575;p29"/>
          <p:cNvCxnSpPr>
            <a:stCxn id="572" idx="0"/>
            <a:endCxn id="570" idx="0"/>
          </p:cNvCxnSpPr>
          <p:nvPr/>
        </p:nvCxnSpPr>
        <p:spPr>
          <a:xfrm rot="5400000" flipH="1">
            <a:off x="4009434" y="2765356"/>
            <a:ext cx="10500" cy="1562400"/>
          </a:xfrm>
          <a:prstGeom prst="bentConnector3">
            <a:avLst>
              <a:gd name="adj1" fmla="val 2275771"/>
            </a:avLst>
          </a:prstGeom>
          <a:noFill/>
          <a:ln w="9525" cap="flat" cmpd="sng">
            <a:solidFill>
              <a:schemeClr val="accent1"/>
            </a:solidFill>
            <a:prstDash val="solid"/>
            <a:miter lim="800000"/>
            <a:headEnd type="none" w="sm" len="sm"/>
            <a:tailEnd type="triangle" w="med" len="med"/>
          </a:ln>
        </p:spPr>
      </p:cxnSp>
      <p:cxnSp>
        <p:nvCxnSpPr>
          <p:cNvPr id="576" name="Google Shape;576;p29"/>
          <p:cNvCxnSpPr>
            <a:stCxn id="573" idx="0"/>
            <a:endCxn id="570" idx="0"/>
          </p:cNvCxnSpPr>
          <p:nvPr/>
        </p:nvCxnSpPr>
        <p:spPr>
          <a:xfrm rot="5400000" flipH="1">
            <a:off x="5475839" y="1299264"/>
            <a:ext cx="20700" cy="4505100"/>
          </a:xfrm>
          <a:prstGeom prst="bentConnector3">
            <a:avLst>
              <a:gd name="adj1" fmla="val 1204417"/>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30"/>
          <p:cNvPicPr preferRelativeResize="0"/>
          <p:nvPr/>
        </p:nvPicPr>
        <p:blipFill rotWithShape="1">
          <a:blip r:embed="rId3">
            <a:alphaModFix amt="50000"/>
          </a:blip>
          <a:srcRect t="4582" b="39168"/>
          <a:stretch/>
        </p:blipFill>
        <p:spPr>
          <a:xfrm>
            <a:off x="2713220" y="1"/>
            <a:ext cx="9478780" cy="6857999"/>
          </a:xfrm>
          <a:prstGeom prst="rect">
            <a:avLst/>
          </a:prstGeom>
          <a:noFill/>
          <a:ln>
            <a:noFill/>
          </a:ln>
        </p:spPr>
      </p:pic>
      <p:sp>
        <p:nvSpPr>
          <p:cNvPr id="582" name="Google Shape;582;p30"/>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110526"/>
              </a:lnSpc>
              <a:spcBef>
                <a:spcPts val="0"/>
              </a:spcBef>
              <a:spcAft>
                <a:spcPts val="0"/>
              </a:spcAft>
              <a:buClr>
                <a:schemeClr val="lt2"/>
              </a:buClr>
              <a:buSzPts val="3800"/>
              <a:buFont typeface="Arial"/>
              <a:buNone/>
            </a:pPr>
            <a:r>
              <a:rPr lang="en-US"/>
              <a:t>Erosion and Sedimentation Assessment</a:t>
            </a:r>
            <a:endParaRPr>
              <a:solidFill>
                <a:srgbClr val="FFFFFF"/>
              </a:solidFill>
            </a:endParaRPr>
          </a:p>
        </p:txBody>
      </p:sp>
      <p:sp>
        <p:nvSpPr>
          <p:cNvPr id="583" name="Google Shape;583;p30"/>
          <p:cNvSpPr txBox="1">
            <a:spLocks noGrp="1"/>
          </p:cNvSpPr>
          <p:nvPr>
            <p:ph type="body" idx="1"/>
          </p:nvPr>
        </p:nvSpPr>
        <p:spPr>
          <a:xfrm>
            <a:off x="1524000" y="4159404"/>
            <a:ext cx="9144000" cy="1098395"/>
          </a:xfrm>
          <a:prstGeom prst="rect">
            <a:avLst/>
          </a:prstGeom>
          <a:noFill/>
          <a:ln>
            <a:noFill/>
          </a:ln>
        </p:spPr>
        <p:txBody>
          <a:bodyPr spcFirstLastPara="1" wrap="square" lIns="91425" tIns="45700" rIns="91425" bIns="45700" anchor="t" anchorCtr="0">
            <a:normAutofit/>
          </a:bodyPr>
          <a:lstStyle/>
          <a:p>
            <a:pPr marL="0" lvl="0" indent="0" algn="ctr" rtl="0">
              <a:lnSpc>
                <a:spcPct val="125000"/>
              </a:lnSpc>
              <a:spcBef>
                <a:spcPts val="0"/>
              </a:spcBef>
              <a:spcAft>
                <a:spcPts val="0"/>
              </a:spcAft>
              <a:buClr>
                <a:schemeClr val="lt2"/>
              </a:buClr>
              <a:buSzPts val="1920"/>
              <a:buFont typeface="Arial"/>
              <a:buNone/>
            </a:pPr>
            <a:endParaRPr>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1"/>
          <p:cNvSpPr txBox="1">
            <a:spLocks noGrp="1"/>
          </p:cNvSpPr>
          <p:nvPr>
            <p:ph type="title"/>
          </p:nvPr>
        </p:nvSpPr>
        <p:spPr>
          <a:xfrm>
            <a:off x="838199" y="1242644"/>
            <a:ext cx="7106587"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t>Erosion and Sedimentation Assessment</a:t>
            </a:r>
            <a:endParaRPr/>
          </a:p>
        </p:txBody>
      </p:sp>
      <p:pic>
        <p:nvPicPr>
          <p:cNvPr id="589" name="Google Shape;589;p31"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590" name="Google Shape;590;p31"/>
          <p:cNvPicPr preferRelativeResize="0"/>
          <p:nvPr/>
        </p:nvPicPr>
        <p:blipFill rotWithShape="1">
          <a:blip r:embed="rId4">
            <a:alphaModFix/>
          </a:blip>
          <a:srcRect/>
          <a:stretch/>
        </p:blipFill>
        <p:spPr>
          <a:xfrm>
            <a:off x="8450955" y="0"/>
            <a:ext cx="3497205" cy="6858000"/>
          </a:xfrm>
          <a:prstGeom prst="rect">
            <a:avLst/>
          </a:prstGeom>
          <a:noFill/>
          <a:ln>
            <a:noFill/>
          </a:ln>
        </p:spPr>
      </p:pic>
      <p:graphicFrame>
        <p:nvGraphicFramePr>
          <p:cNvPr id="591" name="Google Shape;591;p31"/>
          <p:cNvGraphicFramePr/>
          <p:nvPr/>
        </p:nvGraphicFramePr>
        <p:xfrm>
          <a:off x="1003316" y="2878666"/>
          <a:ext cx="6179900" cy="2196425"/>
        </p:xfrm>
        <a:graphic>
          <a:graphicData uri="http://schemas.openxmlformats.org/drawingml/2006/table">
            <a:tbl>
              <a:tblPr firstRow="1" bandRow="1">
                <a:noFill/>
                <a:tableStyleId>{DA5396B6-3A93-4773-9904-329793F2DB1C}</a:tableStyleId>
              </a:tblPr>
              <a:tblGrid>
                <a:gridCol w="1635325">
                  <a:extLst>
                    <a:ext uri="{9D8B030D-6E8A-4147-A177-3AD203B41FA5}">
                      <a16:colId xmlns:a16="http://schemas.microsoft.com/office/drawing/2014/main" val="20000"/>
                    </a:ext>
                  </a:extLst>
                </a:gridCol>
                <a:gridCol w="1624050">
                  <a:extLst>
                    <a:ext uri="{9D8B030D-6E8A-4147-A177-3AD203B41FA5}">
                      <a16:colId xmlns:a16="http://schemas.microsoft.com/office/drawing/2014/main" val="20001"/>
                    </a:ext>
                  </a:extLst>
                </a:gridCol>
                <a:gridCol w="2920525">
                  <a:extLst>
                    <a:ext uri="{9D8B030D-6E8A-4147-A177-3AD203B41FA5}">
                      <a16:colId xmlns:a16="http://schemas.microsoft.com/office/drawing/2014/main" val="20002"/>
                    </a:ext>
                  </a:extLst>
                </a:gridCol>
              </a:tblGrid>
              <a:tr h="409350">
                <a:tc>
                  <a:txBody>
                    <a:bodyPr/>
                    <a:lstStyle/>
                    <a:p>
                      <a:pPr marL="0" marR="0" lvl="0" indent="0" algn="l" rtl="0">
                        <a:lnSpc>
                          <a:spcPct val="157142"/>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Impact</a:t>
                      </a:r>
                      <a:endParaRPr sz="1400" u="none" strike="noStrike" cap="none"/>
                    </a:p>
                  </a:txBody>
                  <a:tcPr marL="91450" marR="91450" marT="45725" marB="45725"/>
                </a:tc>
                <a:tc>
                  <a:txBody>
                    <a:bodyPr/>
                    <a:lstStyle/>
                    <a:p>
                      <a:pPr marL="0" marR="0" lvl="0" indent="0" algn="l" rtl="0">
                        <a:lnSpc>
                          <a:spcPct val="157142"/>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Enfoque</a:t>
                      </a:r>
                      <a:endParaRPr sz="140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57142"/>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Specific impact</a:t>
                      </a:r>
                      <a:endParaRPr sz="1400" u="none" strike="noStrike" cap="none"/>
                    </a:p>
                  </a:txBody>
                  <a:tcPr marL="91450" marR="91450" marT="45725" marB="45725"/>
                </a:tc>
                <a:extLst>
                  <a:ext uri="{0D108BD9-81ED-4DB2-BD59-A6C34878D82A}">
                    <a16:rowId xmlns:a16="http://schemas.microsoft.com/office/drawing/2014/main" val="10000"/>
                  </a:ext>
                </a:extLst>
              </a:tr>
              <a:tr h="530825">
                <a:tc rowSpan="3">
                  <a:txBody>
                    <a:bodyPr/>
                    <a:lstStyle/>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Erosion / Sedimentation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Opportunity cost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Ecosystem Services: Erosion Control</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28125">
                <a:tc vMerge="1">
                  <a:txBody>
                    <a:bodyPr/>
                    <a:lstStyle/>
                    <a:p>
                      <a:endParaRPr lang="en-US"/>
                    </a:p>
                  </a:txBody>
                  <a:tcPr/>
                </a:tc>
                <a:tc rowSpan="2">
                  <a:txBody>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Restoration cost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Soil Stabilization</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628125">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Sediments / Dredging / Channel Straightening</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2"/>
          <p:cNvPicPr preferRelativeResize="0"/>
          <p:nvPr/>
        </p:nvPicPr>
        <p:blipFill rotWithShape="1">
          <a:blip r:embed="rId3">
            <a:alphaModFix/>
          </a:blip>
          <a:srcRect t="23875" b="1123"/>
          <a:stretch/>
        </p:blipFill>
        <p:spPr>
          <a:xfrm>
            <a:off x="2503357" y="0"/>
            <a:ext cx="9838546" cy="6858000"/>
          </a:xfrm>
          <a:prstGeom prst="rect">
            <a:avLst/>
          </a:prstGeom>
          <a:noFill/>
          <a:ln>
            <a:noFill/>
          </a:ln>
        </p:spPr>
      </p:pic>
      <p:sp>
        <p:nvSpPr>
          <p:cNvPr id="597" name="Google Shape;597;p32"/>
          <p:cNvSpPr txBox="1">
            <a:spLocks noGrp="1"/>
          </p:cNvSpPr>
          <p:nvPr>
            <p:ph type="title"/>
          </p:nvPr>
        </p:nvSpPr>
        <p:spPr>
          <a:xfrm>
            <a:off x="2728210" y="1124262"/>
            <a:ext cx="5411450" cy="2469630"/>
          </a:xfrm>
          <a:prstGeom prst="rect">
            <a:avLst/>
          </a:prstGeom>
          <a:noFill/>
          <a:ln>
            <a:noFill/>
          </a:ln>
        </p:spPr>
        <p:txBody>
          <a:bodyPr spcFirstLastPara="1" wrap="square" lIns="91425" tIns="45700" rIns="91425" bIns="45700" anchor="b" anchorCtr="0">
            <a:normAutofit/>
          </a:bodyPr>
          <a:lstStyle/>
          <a:p>
            <a:pPr marL="0" lvl="0" indent="0" algn="l" rtl="0">
              <a:lnSpc>
                <a:spcPct val="87500"/>
              </a:lnSpc>
              <a:spcBef>
                <a:spcPts val="0"/>
              </a:spcBef>
              <a:spcAft>
                <a:spcPts val="0"/>
              </a:spcAft>
              <a:buClr>
                <a:schemeClr val="dk1"/>
              </a:buClr>
              <a:buSzPts val="4800"/>
              <a:buFont typeface="Arial"/>
              <a:buNone/>
            </a:pPr>
            <a:r>
              <a:rPr lang="en-US" sz="4800">
                <a:solidFill>
                  <a:schemeClr val="dk1"/>
                </a:solidFill>
              </a:rPr>
              <a:t>Assessment of the impacts of mercury</a:t>
            </a:r>
            <a:endParaRPr sz="48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3"/>
          <p:cNvSpPr txBox="1">
            <a:spLocks noGrp="1"/>
          </p:cNvSpPr>
          <p:nvPr>
            <p:ph type="title"/>
          </p:nvPr>
        </p:nvSpPr>
        <p:spPr>
          <a:xfrm>
            <a:off x="805543" y="1183225"/>
            <a:ext cx="5006336" cy="1325563"/>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rgbClr val="2D3338"/>
              </a:buClr>
              <a:buSzPts val="2800"/>
              <a:buFont typeface="Arial"/>
              <a:buNone/>
            </a:pPr>
            <a:r>
              <a:rPr lang="en-US" b="1">
                <a:solidFill>
                  <a:srgbClr val="2D3338"/>
                </a:solidFill>
              </a:rPr>
              <a:t>Methodology: Mercury contamination</a:t>
            </a:r>
            <a:endParaRPr b="1">
              <a:solidFill>
                <a:srgbClr val="2D3338"/>
              </a:solidFill>
            </a:endParaRPr>
          </a:p>
        </p:txBody>
      </p:sp>
      <p:sp>
        <p:nvSpPr>
          <p:cNvPr id="603" name="Google Shape;603;p33"/>
          <p:cNvSpPr txBox="1">
            <a:spLocks noGrp="1"/>
          </p:cNvSpPr>
          <p:nvPr>
            <p:ph type="body" idx="1"/>
          </p:nvPr>
        </p:nvSpPr>
        <p:spPr>
          <a:xfrm>
            <a:off x="805543" y="2996269"/>
            <a:ext cx="5006336" cy="3181684"/>
          </a:xfrm>
          <a:prstGeom prst="rect">
            <a:avLst/>
          </a:prstGeom>
          <a:noFill/>
          <a:ln>
            <a:noFill/>
          </a:ln>
        </p:spPr>
        <p:txBody>
          <a:bodyPr spcFirstLastPara="1" wrap="square" lIns="91425" tIns="45700" rIns="91425" bIns="45700" anchor="t" anchorCtr="0">
            <a:normAutofit/>
          </a:bodyPr>
          <a:lstStyle/>
          <a:p>
            <a:pPr marL="283450" lvl="0" indent="-283450" algn="l" rtl="0">
              <a:lnSpc>
                <a:spcPct val="122222"/>
              </a:lnSpc>
              <a:spcBef>
                <a:spcPts val="0"/>
              </a:spcBef>
              <a:spcAft>
                <a:spcPts val="0"/>
              </a:spcAft>
              <a:buClr>
                <a:srgbClr val="2D3338"/>
              </a:buClr>
              <a:buSzPts val="1440"/>
              <a:buFont typeface="Arial"/>
              <a:buChar char="•"/>
            </a:pPr>
            <a:r>
              <a:rPr lang="en-US" sz="1800">
                <a:solidFill>
                  <a:srgbClr val="2D3338"/>
                </a:solidFill>
              </a:rPr>
              <a:t>Mercury is naturally present in the environment.</a:t>
            </a:r>
            <a:endParaRPr/>
          </a:p>
          <a:p>
            <a:pPr marL="283450" lvl="0" indent="-283450" algn="l" rtl="0">
              <a:lnSpc>
                <a:spcPct val="122222"/>
              </a:lnSpc>
              <a:spcBef>
                <a:spcPts val="1000"/>
              </a:spcBef>
              <a:spcAft>
                <a:spcPts val="0"/>
              </a:spcAft>
              <a:buClr>
                <a:srgbClr val="2D3338"/>
              </a:buClr>
              <a:buSzPts val="1440"/>
              <a:buFont typeface="Arial"/>
              <a:buChar char="•"/>
            </a:pPr>
            <a:r>
              <a:rPr lang="en-US" sz="1800">
                <a:solidFill>
                  <a:srgbClr val="2D3338"/>
                </a:solidFill>
              </a:rPr>
              <a:t>Deforestation also contributes to mercury dispersion.</a:t>
            </a:r>
            <a:endParaRPr/>
          </a:p>
          <a:p>
            <a:pPr marL="283450" lvl="0" indent="-283450" algn="l" rtl="0">
              <a:lnSpc>
                <a:spcPct val="122222"/>
              </a:lnSpc>
              <a:spcBef>
                <a:spcPts val="1000"/>
              </a:spcBef>
              <a:spcAft>
                <a:spcPts val="0"/>
              </a:spcAft>
              <a:buClr>
                <a:srgbClr val="2D3338"/>
              </a:buClr>
              <a:buSzPts val="1440"/>
              <a:buFont typeface="Arial"/>
              <a:buChar char="•"/>
            </a:pPr>
            <a:r>
              <a:rPr lang="en-US" sz="1800">
                <a:solidFill>
                  <a:srgbClr val="2D3338"/>
                </a:solidFill>
              </a:rPr>
              <a:t>How can we differentiate the sources?</a:t>
            </a:r>
            <a:endParaRPr/>
          </a:p>
          <a:p>
            <a:pPr marL="283450" lvl="0" indent="-283450" algn="l" rtl="0">
              <a:lnSpc>
                <a:spcPct val="122222"/>
              </a:lnSpc>
              <a:spcBef>
                <a:spcPts val="1000"/>
              </a:spcBef>
              <a:spcAft>
                <a:spcPts val="0"/>
              </a:spcAft>
              <a:buClr>
                <a:srgbClr val="2D3338"/>
              </a:buClr>
              <a:buSzPts val="1440"/>
              <a:buFont typeface="Arial"/>
              <a:buChar char="•"/>
            </a:pPr>
            <a:r>
              <a:rPr lang="en-US" sz="1800">
                <a:solidFill>
                  <a:srgbClr val="2D3338"/>
                </a:solidFill>
              </a:rPr>
              <a:t>How can responsibility be attributed for illegal artisanal gold mining?</a:t>
            </a:r>
            <a:endParaRPr sz="1800">
              <a:solidFill>
                <a:srgbClr val="2D3338"/>
              </a:solidFill>
            </a:endParaRPr>
          </a:p>
        </p:txBody>
      </p:sp>
      <p:pic>
        <p:nvPicPr>
          <p:cNvPr id="604" name="Google Shape;604;p33" descr="Floresta com árvores e montanhas&#10;&#10;Descrição gerada automaticamente"/>
          <p:cNvPicPr preferRelativeResize="0"/>
          <p:nvPr/>
        </p:nvPicPr>
        <p:blipFill rotWithShape="1">
          <a:blip r:embed="rId3">
            <a:alphaModFix/>
          </a:blip>
          <a:srcRect l="24199" r="17386"/>
          <a:stretch/>
        </p:blipFill>
        <p:spPr>
          <a:xfrm>
            <a:off x="6167846" y="10"/>
            <a:ext cx="6024154" cy="685799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4"/>
          <p:cNvSpPr txBox="1">
            <a:spLocks noGrp="1"/>
          </p:cNvSpPr>
          <p:nvPr>
            <p:ph type="title"/>
          </p:nvPr>
        </p:nvSpPr>
        <p:spPr>
          <a:xfrm>
            <a:off x="838199" y="1242644"/>
            <a:ext cx="10749197" cy="914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t>How can responsibility be attributed for illegal artisanal gold mining?</a:t>
            </a:r>
            <a:endParaRPr b="1">
              <a:latin typeface="Arial"/>
              <a:ea typeface="Arial"/>
              <a:cs typeface="Arial"/>
              <a:sym typeface="Arial"/>
            </a:endParaRPr>
          </a:p>
        </p:txBody>
      </p:sp>
      <p:sp>
        <p:nvSpPr>
          <p:cNvPr id="610" name="Google Shape;610;p34"/>
          <p:cNvSpPr txBox="1"/>
          <p:nvPr/>
        </p:nvSpPr>
        <p:spPr>
          <a:xfrm>
            <a:off x="838200" y="2540728"/>
            <a:ext cx="5120640" cy="3474720"/>
          </a:xfrm>
          <a:prstGeom prst="rect">
            <a:avLst/>
          </a:prstGeom>
          <a:noFill/>
          <a:ln>
            <a:noFill/>
          </a:ln>
        </p:spPr>
        <p:txBody>
          <a:bodyPr spcFirstLastPara="1" wrap="square" lIns="91425" tIns="45700" rIns="91425" bIns="45700" anchor="t" anchorCtr="0">
            <a:norm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Ideal (but with no clear results)</a:t>
            </a:r>
            <a:br>
              <a:rPr lang="en-US" sz="1800" b="0" i="0" u="none" strike="noStrike" cap="none">
                <a:solidFill>
                  <a:schemeClr val="dk1"/>
                </a:solidFill>
                <a:latin typeface="Arial"/>
                <a:ea typeface="Arial"/>
                <a:cs typeface="Arial"/>
                <a:sym typeface="Arial"/>
              </a:rPr>
            </a:br>
            <a:r>
              <a:rPr lang="en-US" sz="1800" b="1" i="0" u="none" strike="noStrike" cap="none">
                <a:solidFill>
                  <a:schemeClr val="dk1"/>
                </a:solidFill>
                <a:latin typeface="Arial"/>
                <a:ea typeface="Arial"/>
                <a:cs typeface="Arial"/>
                <a:sym typeface="Arial"/>
              </a:rPr>
              <a:t>Distance-decay function</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The closer to the mining site, the higher the level of contamination.</a:t>
            </a:r>
            <a:endParaRPr sz="1400" b="0" i="0" u="none" strike="noStrike" cap="none">
              <a:solidFill>
                <a:srgbClr val="000000"/>
              </a:solidFill>
              <a:latin typeface="Arial"/>
              <a:ea typeface="Arial"/>
              <a:cs typeface="Arial"/>
              <a:sym typeface="Arial"/>
            </a:endParaRPr>
          </a:p>
          <a:p>
            <a:pPr marL="0" marR="0" lvl="0" indent="0" algn="l" rtl="0">
              <a:lnSpc>
                <a:spcPct val="122222"/>
              </a:lnSpc>
              <a:spcBef>
                <a:spcPts val="5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5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Confounding factor: no statistical evidence</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Fish can carry mercury up to 2,000 km.</a:t>
            </a:r>
            <a:endParaRPr sz="1400" b="0" i="0" u="none" strike="noStrike" cap="none">
              <a:solidFill>
                <a:srgbClr val="000000"/>
              </a:solidFill>
              <a:latin typeface="Arial"/>
              <a:ea typeface="Arial"/>
              <a:cs typeface="Arial"/>
              <a:sym typeface="Arial"/>
            </a:endParaRPr>
          </a:p>
          <a:p>
            <a:pPr marL="0" marR="0" lvl="0" indent="0" algn="l" rtl="0">
              <a:lnSpc>
                <a:spcPct val="122222"/>
              </a:lnSpc>
              <a:spcBef>
                <a:spcPts val="5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p:txBody>
      </p:sp>
      <p:pic>
        <p:nvPicPr>
          <p:cNvPr id="611" name="Google Shape;611;p34" descr="Gráfico, Gráfico de linhas&#10;&#10;Descrição gerada automaticamente"/>
          <p:cNvPicPr preferRelativeResize="0"/>
          <p:nvPr/>
        </p:nvPicPr>
        <p:blipFill rotWithShape="1">
          <a:blip r:embed="rId3">
            <a:alphaModFix/>
          </a:blip>
          <a:srcRect/>
          <a:stretch/>
        </p:blipFill>
        <p:spPr>
          <a:xfrm>
            <a:off x="6172200" y="2985126"/>
            <a:ext cx="5120640" cy="25859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5"/>
          <p:cNvSpPr txBox="1">
            <a:spLocks noGrp="1"/>
          </p:cNvSpPr>
          <p:nvPr>
            <p:ph type="title"/>
          </p:nvPr>
        </p:nvSpPr>
        <p:spPr>
          <a:xfrm>
            <a:off x="718562" y="633938"/>
            <a:ext cx="9073085"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t>Methodology Mercury Release in the Water</a:t>
            </a:r>
            <a:endParaRPr b="1">
              <a:solidFill>
                <a:srgbClr val="2D3338"/>
              </a:solidFill>
            </a:endParaRPr>
          </a:p>
        </p:txBody>
      </p:sp>
      <p:sp>
        <p:nvSpPr>
          <p:cNvPr id="617" name="Google Shape;617;p35"/>
          <p:cNvSpPr/>
          <p:nvPr/>
        </p:nvSpPr>
        <p:spPr>
          <a:xfrm>
            <a:off x="968478" y="3674644"/>
            <a:ext cx="14400835" cy="7304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18" name="Google Shape;618;p35"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619" name="Google Shape;619;p35"/>
          <p:cNvPicPr preferRelativeResize="0"/>
          <p:nvPr/>
        </p:nvPicPr>
        <p:blipFill rotWithShape="1">
          <a:blip r:embed="rId4">
            <a:alphaModFix/>
          </a:blip>
          <a:srcRect/>
          <a:stretch/>
        </p:blipFill>
        <p:spPr>
          <a:xfrm>
            <a:off x="8826399" y="0"/>
            <a:ext cx="3365601" cy="6858000"/>
          </a:xfrm>
          <a:prstGeom prst="rect">
            <a:avLst/>
          </a:prstGeom>
          <a:noFill/>
          <a:ln>
            <a:noFill/>
          </a:ln>
        </p:spPr>
      </p:pic>
      <p:pic>
        <p:nvPicPr>
          <p:cNvPr id="620" name="Google Shape;620;p35"/>
          <p:cNvPicPr preferRelativeResize="0"/>
          <p:nvPr/>
        </p:nvPicPr>
        <p:blipFill rotWithShape="1">
          <a:blip r:embed="rId5">
            <a:alphaModFix/>
          </a:blip>
          <a:srcRect/>
          <a:stretch/>
        </p:blipFill>
        <p:spPr>
          <a:xfrm>
            <a:off x="441855" y="2090060"/>
            <a:ext cx="7724775" cy="4048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g388ecc7a14f_0_11" descr="Picture 6"/>
          <p:cNvPicPr preferRelativeResize="0"/>
          <p:nvPr/>
        </p:nvPicPr>
        <p:blipFill rotWithShape="1">
          <a:blip r:embed="rId3">
            <a:alphaModFix amt="30230"/>
          </a:blip>
          <a:srcRect/>
          <a:stretch/>
        </p:blipFill>
        <p:spPr>
          <a:xfrm>
            <a:off x="10748594" y="5487470"/>
            <a:ext cx="1117438" cy="1117444"/>
          </a:xfrm>
          <a:prstGeom prst="rect">
            <a:avLst/>
          </a:prstGeom>
          <a:noFill/>
          <a:ln>
            <a:noFill/>
          </a:ln>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7A316D33-56FD-AACC-B282-58326903FE9B}"/>
                  </a:ext>
                </a:extLst>
              </p:cNvPr>
              <p:cNvGraphicFramePr>
                <a:graphicFrameLocks noGrp="1"/>
              </p:cNvGraphicFramePr>
              <p:nvPr>
                <p:extLst>
                  <p:ext uri="{D42A27DB-BD31-4B8C-83A1-F6EECF244321}">
                    <p14:modId xmlns:p14="http://schemas.microsoft.com/office/powerpoint/2010/main" val="1385830912"/>
                  </p:ext>
                </p:extLst>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2" name="Suplemento 1">
                <a:extLst>
                  <a:ext uri="{FF2B5EF4-FFF2-40B4-BE49-F238E27FC236}">
                    <a16:creationId xmlns:a16="http://schemas.microsoft.com/office/drawing/2014/main" id="{7A316D33-56FD-AACC-B282-58326903FE9B}"/>
                  </a:ext>
                </a:extLst>
              </p:cNvPr>
              <p:cNvPicPr>
                <a:picLocks noGrp="1" noRot="1" noChangeAspect="1" noMove="1" noResize="1" noEditPoints="1" noAdjustHandles="1" noChangeArrowheads="1" noChangeShapeType="1"/>
              </p:cNvPicPr>
              <p:nvPr/>
            </p:nvPicPr>
            <p:blipFill>
              <a:blip r:embed="rId5"/>
              <a:stretch>
                <a:fillRect/>
              </a:stretch>
            </p:blipFill>
            <p:spPr>
              <a:xfrm>
                <a:off x="1809750" y="1019174"/>
                <a:ext cx="8572500" cy="4819650"/>
              </a:xfrm>
              <a:prstGeom prst="rect">
                <a:avLst/>
              </a:prstGeom>
            </p:spPr>
          </p:pic>
        </mc:Fallback>
      </mc:AlternateContent>
      <p:sp>
        <p:nvSpPr>
          <p:cNvPr id="3" name="CaixaDeTexto 2">
            <a:extLst>
              <a:ext uri="{FF2B5EF4-FFF2-40B4-BE49-F238E27FC236}">
                <a16:creationId xmlns:a16="http://schemas.microsoft.com/office/drawing/2014/main" id="{E524D6CA-1683-91D3-FD24-997F50748E9E}"/>
              </a:ext>
            </a:extLst>
          </p:cNvPr>
          <p:cNvSpPr txBox="1"/>
          <p:nvPr/>
        </p:nvSpPr>
        <p:spPr>
          <a:xfrm>
            <a:off x="1978702" y="6340839"/>
            <a:ext cx="6775554" cy="307777"/>
          </a:xfrm>
          <a:prstGeom prst="rect">
            <a:avLst/>
          </a:prstGeom>
          <a:noFill/>
        </p:spPr>
        <p:txBody>
          <a:bodyPr wrap="square" rtlCol="0">
            <a:spAutoFit/>
          </a:bodyPr>
          <a:lstStyle/>
          <a:p>
            <a:r>
              <a:rPr lang="pt-BR" dirty="0"/>
              <a:t>Do </a:t>
            </a:r>
            <a:r>
              <a:rPr lang="pt-BR" dirty="0" err="1"/>
              <a:t>you</a:t>
            </a:r>
            <a:r>
              <a:rPr lang="pt-BR" dirty="0"/>
              <a:t> </a:t>
            </a:r>
            <a:r>
              <a:rPr lang="pt-BR" dirty="0" err="1"/>
              <a:t>already</a:t>
            </a:r>
            <a:r>
              <a:rPr lang="pt-BR" dirty="0"/>
              <a:t> </a:t>
            </a:r>
            <a:r>
              <a:rPr lang="pt-BR" dirty="0" err="1"/>
              <a:t>know</a:t>
            </a:r>
            <a:r>
              <a:rPr lang="pt-BR" dirty="0"/>
              <a:t> the Gold Mining </a:t>
            </a:r>
            <a:r>
              <a:rPr lang="pt-BR" dirty="0" err="1"/>
              <a:t>Impact</a:t>
            </a:r>
            <a:r>
              <a:rPr lang="pt-BR" dirty="0"/>
              <a:t> </a:t>
            </a:r>
            <a:r>
              <a:rPr lang="pt-BR" dirty="0" err="1"/>
              <a:t>Calculator</a:t>
            </a:r>
            <a:r>
              <a:rPr lang="pt-BR"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6"/>
          <p:cNvSpPr txBox="1">
            <a:spLocks noGrp="1"/>
          </p:cNvSpPr>
          <p:nvPr>
            <p:ph type="title"/>
          </p:nvPr>
        </p:nvSpPr>
        <p:spPr>
          <a:xfrm>
            <a:off x="732736" y="1072066"/>
            <a:ext cx="64008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b="1"/>
              <a:t>Mercury impacts</a:t>
            </a:r>
            <a:endParaRPr/>
          </a:p>
        </p:txBody>
      </p:sp>
      <p:sp>
        <p:nvSpPr>
          <p:cNvPr id="626" name="Google Shape;626;p36"/>
          <p:cNvSpPr/>
          <p:nvPr/>
        </p:nvSpPr>
        <p:spPr>
          <a:xfrm>
            <a:off x="968478" y="3674644"/>
            <a:ext cx="14400835" cy="7304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7" name="Google Shape;627;p36"/>
          <p:cNvSpPr txBox="1"/>
          <p:nvPr/>
        </p:nvSpPr>
        <p:spPr>
          <a:xfrm>
            <a:off x="486551" y="2468551"/>
            <a:ext cx="6233295" cy="2690480"/>
          </a:xfrm>
          <a:prstGeom prst="rect">
            <a:avLst/>
          </a:prstGeom>
          <a:noFill/>
          <a:ln>
            <a:noFill/>
          </a:ln>
        </p:spPr>
        <p:txBody>
          <a:bodyPr spcFirstLastPara="1" wrap="square" lIns="91425" tIns="45700" rIns="91425" bIns="45700" anchor="t" anchorCtr="0">
            <a:spAutoFit/>
          </a:bodyPr>
          <a:lstStyle/>
          <a:p>
            <a:pPr marL="282561" marR="0" lvl="1" indent="-282561" algn="l" rtl="0">
              <a:lnSpc>
                <a:spcPct val="122222"/>
              </a:lnSpc>
              <a:spcBef>
                <a:spcPts val="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Health Effects: </a:t>
            </a:r>
            <a:endParaRPr sz="1400" b="0" i="0" u="none" strike="noStrike" cap="none">
              <a:solidFill>
                <a:srgbClr val="000000"/>
              </a:solidFill>
              <a:latin typeface="Arial"/>
              <a:ea typeface="Arial"/>
              <a:cs typeface="Arial"/>
              <a:sym typeface="Arial"/>
            </a:endParaRPr>
          </a:p>
          <a:p>
            <a:pPr marL="282561" marR="0" lvl="1"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Inhalation of airborne metallic mercury</a:t>
            </a:r>
            <a:endParaRPr sz="1800" b="0" i="0" u="none" strike="noStrike" cap="none">
              <a:solidFill>
                <a:schemeClr val="dk1"/>
              </a:solidFill>
              <a:latin typeface="Arial"/>
              <a:ea typeface="Arial"/>
              <a:cs typeface="Arial"/>
              <a:sym typeface="Arial"/>
            </a:endParaRPr>
          </a:p>
          <a:p>
            <a:pPr marL="739761" marR="0" lvl="2"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Neuropsychological problems in gold miners</a:t>
            </a:r>
            <a:endParaRPr sz="1800" b="0" i="0" u="none" strike="noStrike" cap="none">
              <a:solidFill>
                <a:schemeClr val="dk1"/>
              </a:solidFill>
              <a:latin typeface="Arial"/>
              <a:ea typeface="Arial"/>
              <a:cs typeface="Arial"/>
              <a:sym typeface="Arial"/>
            </a:endParaRPr>
          </a:p>
          <a:p>
            <a:pPr marL="282561" marR="0" lvl="1"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Health Effects: Ingestion of contaminated fish (methylmercury)</a:t>
            </a:r>
            <a:endParaRPr sz="1400" b="0" i="0" u="none" strike="noStrike" cap="none">
              <a:solidFill>
                <a:srgbClr val="000000"/>
              </a:solidFill>
              <a:latin typeface="Arial"/>
              <a:ea typeface="Arial"/>
              <a:cs typeface="Arial"/>
              <a:sym typeface="Arial"/>
            </a:endParaRPr>
          </a:p>
          <a:p>
            <a:pPr marL="739761" marR="0" lvl="2"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IQ loss in fetuses</a:t>
            </a:r>
            <a:endParaRPr sz="1800" b="0" i="0" u="none" strike="noStrike" cap="none">
              <a:solidFill>
                <a:schemeClr val="dk1"/>
              </a:solidFill>
              <a:latin typeface="Arial"/>
              <a:ea typeface="Arial"/>
              <a:cs typeface="Arial"/>
              <a:sym typeface="Arial"/>
            </a:endParaRPr>
          </a:p>
          <a:p>
            <a:pPr marL="739761" marR="0" lvl="2"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Heart diseaseHypertension</a:t>
            </a:r>
            <a:endParaRPr sz="1800" b="0" i="0" u="none" strike="noStrike" cap="none">
              <a:solidFill>
                <a:schemeClr val="dk1"/>
              </a:solidFill>
              <a:latin typeface="Arial"/>
              <a:ea typeface="Arial"/>
              <a:cs typeface="Arial"/>
              <a:sym typeface="Arial"/>
            </a:endParaRPr>
          </a:p>
        </p:txBody>
      </p:sp>
      <p:pic>
        <p:nvPicPr>
          <p:cNvPr id="628" name="Google Shape;628;p36"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629" name="Google Shape;629;p36"/>
          <p:cNvPicPr preferRelativeResize="0"/>
          <p:nvPr/>
        </p:nvPicPr>
        <p:blipFill rotWithShape="1">
          <a:blip r:embed="rId4">
            <a:alphaModFix/>
          </a:blip>
          <a:srcRect/>
          <a:stretch/>
        </p:blipFill>
        <p:spPr>
          <a:xfrm>
            <a:off x="7081619" y="2068396"/>
            <a:ext cx="4225695" cy="319070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37"/>
          <p:cNvSpPr txBox="1">
            <a:spLocks noGrp="1"/>
          </p:cNvSpPr>
          <p:nvPr>
            <p:ph type="title"/>
          </p:nvPr>
        </p:nvSpPr>
        <p:spPr>
          <a:xfrm>
            <a:off x="838199" y="1242644"/>
            <a:ext cx="8660137"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rgbClr val="2D3338"/>
              </a:buClr>
              <a:buSzPts val="2800"/>
              <a:buFont typeface="Arial"/>
              <a:buNone/>
            </a:pPr>
            <a:r>
              <a:rPr lang="en-US">
                <a:solidFill>
                  <a:srgbClr val="2D3338"/>
                </a:solidFill>
              </a:rPr>
              <a:t>Methodology: Mercury contamination</a:t>
            </a:r>
            <a:endParaRPr>
              <a:solidFill>
                <a:srgbClr val="2D3338"/>
              </a:solidFill>
            </a:endParaRPr>
          </a:p>
        </p:txBody>
      </p:sp>
      <p:sp>
        <p:nvSpPr>
          <p:cNvPr id="636" name="Google Shape;636;p37"/>
          <p:cNvSpPr txBox="1">
            <a:spLocks noGrp="1"/>
          </p:cNvSpPr>
          <p:nvPr>
            <p:ph type="body" idx="1"/>
          </p:nvPr>
        </p:nvSpPr>
        <p:spPr>
          <a:xfrm>
            <a:off x="1267881" y="2490983"/>
            <a:ext cx="10515600" cy="4351338"/>
          </a:xfrm>
          <a:prstGeom prst="rect">
            <a:avLst/>
          </a:prstGeom>
          <a:noFill/>
          <a:ln>
            <a:noFill/>
          </a:ln>
        </p:spPr>
        <p:txBody>
          <a:bodyPr spcFirstLastPara="1" wrap="square" lIns="91425" tIns="45700" rIns="91425" bIns="45700" anchor="t" anchorCtr="0">
            <a:noAutofit/>
          </a:bodyPr>
          <a:lstStyle/>
          <a:p>
            <a:pPr marL="283450" lvl="0" indent="-283450" algn="l" rtl="0">
              <a:lnSpc>
                <a:spcPct val="110000"/>
              </a:lnSpc>
              <a:spcBef>
                <a:spcPts val="0"/>
              </a:spcBef>
              <a:spcAft>
                <a:spcPts val="0"/>
              </a:spcAft>
              <a:buClr>
                <a:schemeClr val="dk1"/>
              </a:buClr>
              <a:buSzPts val="1600"/>
              <a:buFont typeface="Arial"/>
              <a:buChar char="•"/>
            </a:pPr>
            <a:r>
              <a:rPr lang="en-US" sz="2000"/>
              <a:t>Value Transfer Function</a:t>
            </a:r>
            <a:endParaRPr sz="2000">
              <a:solidFill>
                <a:srgbClr val="2D3338"/>
              </a:solidFill>
            </a:endParaRPr>
          </a:p>
          <a:p>
            <a:pPr marL="283450" lvl="0" indent="-181850" algn="l" rtl="0">
              <a:lnSpc>
                <a:spcPct val="110000"/>
              </a:lnSpc>
              <a:spcBef>
                <a:spcPts val="1000"/>
              </a:spcBef>
              <a:spcAft>
                <a:spcPts val="0"/>
              </a:spcAft>
              <a:buClr>
                <a:schemeClr val="dk1"/>
              </a:buClr>
              <a:buSzPts val="1600"/>
              <a:buFont typeface="Arial"/>
              <a:buNone/>
            </a:pPr>
            <a:endParaRPr sz="2000">
              <a:solidFill>
                <a:srgbClr val="2D3338"/>
              </a:solidFill>
            </a:endParaRPr>
          </a:p>
          <a:p>
            <a:pPr marL="283450" lvl="0" indent="-181850" algn="l" rtl="0">
              <a:lnSpc>
                <a:spcPct val="110000"/>
              </a:lnSpc>
              <a:spcBef>
                <a:spcPts val="1000"/>
              </a:spcBef>
              <a:spcAft>
                <a:spcPts val="0"/>
              </a:spcAft>
              <a:buClr>
                <a:schemeClr val="dk1"/>
              </a:buClr>
              <a:buSzPts val="1600"/>
              <a:buFont typeface="Arial"/>
              <a:buNone/>
            </a:pPr>
            <a:endParaRPr sz="2000">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r>
              <a:rPr lang="en-US" sz="1600">
                <a:solidFill>
                  <a:srgbClr val="2D3338"/>
                </a:solidFill>
              </a:rPr>
              <a:t>	</a:t>
            </a:r>
            <a:endParaRPr sz="2000">
              <a:solidFill>
                <a:srgbClr val="2D3338"/>
              </a:solidFill>
            </a:endParaRPr>
          </a:p>
        </p:txBody>
      </p:sp>
      <p:sp>
        <p:nvSpPr>
          <p:cNvPr id="637" name="Google Shape;637;p37"/>
          <p:cNvSpPr/>
          <p:nvPr/>
        </p:nvSpPr>
        <p:spPr>
          <a:xfrm>
            <a:off x="2556769" y="3541451"/>
            <a:ext cx="1180730" cy="523783"/>
          </a:xfrm>
          <a:prstGeom prst="roundRect">
            <a:avLst>
              <a:gd name="adj" fmla="val 16667"/>
            </a:avLst>
          </a:prstGeom>
          <a:solidFill>
            <a:srgbClr val="444D54"/>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Health impacts</a:t>
            </a:r>
            <a:endParaRPr sz="1200" b="0" i="0" u="none" strike="noStrike" cap="none">
              <a:solidFill>
                <a:schemeClr val="lt1"/>
              </a:solidFill>
              <a:latin typeface="Arial"/>
              <a:ea typeface="Arial"/>
              <a:cs typeface="Arial"/>
              <a:sym typeface="Arial"/>
            </a:endParaRPr>
          </a:p>
        </p:txBody>
      </p:sp>
      <p:sp>
        <p:nvSpPr>
          <p:cNvPr id="638" name="Google Shape;638;p37"/>
          <p:cNvSpPr/>
          <p:nvPr/>
        </p:nvSpPr>
        <p:spPr>
          <a:xfrm>
            <a:off x="8317607" y="3619086"/>
            <a:ext cx="1180730" cy="576871"/>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Average Fish Consumption</a:t>
            </a:r>
            <a:endParaRPr sz="1200" b="0" i="0" u="none" strike="noStrike" cap="none">
              <a:solidFill>
                <a:schemeClr val="lt1"/>
              </a:solidFill>
              <a:latin typeface="Arial"/>
              <a:ea typeface="Arial"/>
              <a:cs typeface="Arial"/>
              <a:sym typeface="Arial"/>
            </a:endParaRPr>
          </a:p>
        </p:txBody>
      </p:sp>
      <p:sp>
        <p:nvSpPr>
          <p:cNvPr id="639" name="Google Shape;639;p37"/>
          <p:cNvSpPr/>
          <p:nvPr/>
        </p:nvSpPr>
        <p:spPr>
          <a:xfrm>
            <a:off x="6905733" y="3619087"/>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Amount of Mercury</a:t>
            </a:r>
            <a:endParaRPr sz="1400" b="0" i="0" u="none" strike="noStrike" cap="none">
              <a:solidFill>
                <a:srgbClr val="000000"/>
              </a:solidFill>
              <a:latin typeface="Arial"/>
              <a:ea typeface="Arial"/>
              <a:cs typeface="Arial"/>
              <a:sym typeface="Arial"/>
            </a:endParaRPr>
          </a:p>
        </p:txBody>
      </p:sp>
      <p:sp>
        <p:nvSpPr>
          <p:cNvPr id="640" name="Google Shape;640;p37"/>
          <p:cNvSpPr/>
          <p:nvPr/>
        </p:nvSpPr>
        <p:spPr>
          <a:xfrm>
            <a:off x="9743389" y="3619087"/>
            <a:ext cx="1180730" cy="776174"/>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Average Body Weight of the Population</a:t>
            </a:r>
            <a:endParaRPr sz="1200" b="0" i="0" u="none" strike="noStrike" cap="none">
              <a:solidFill>
                <a:schemeClr val="lt1"/>
              </a:solidFill>
              <a:latin typeface="Arial"/>
              <a:ea typeface="Arial"/>
              <a:cs typeface="Arial"/>
              <a:sym typeface="Arial"/>
            </a:endParaRPr>
          </a:p>
        </p:txBody>
      </p:sp>
      <p:cxnSp>
        <p:nvCxnSpPr>
          <p:cNvPr id="641" name="Google Shape;641;p37"/>
          <p:cNvCxnSpPr>
            <a:stCxn id="638" idx="0"/>
            <a:endCxn id="637" idx="0"/>
          </p:cNvCxnSpPr>
          <p:nvPr/>
        </p:nvCxnSpPr>
        <p:spPr>
          <a:xfrm rot="5400000" flipH="1">
            <a:off x="5988672" y="699786"/>
            <a:ext cx="77700" cy="5760900"/>
          </a:xfrm>
          <a:prstGeom prst="bentConnector3">
            <a:avLst>
              <a:gd name="adj1" fmla="val 394124"/>
            </a:avLst>
          </a:prstGeom>
          <a:noFill/>
          <a:ln w="9525" cap="flat" cmpd="sng">
            <a:solidFill>
              <a:schemeClr val="accent1"/>
            </a:solidFill>
            <a:prstDash val="solid"/>
            <a:miter lim="800000"/>
            <a:headEnd type="none" w="sm" len="sm"/>
            <a:tailEnd type="triangle" w="med" len="med"/>
          </a:ln>
        </p:spPr>
      </p:cxnSp>
      <p:cxnSp>
        <p:nvCxnSpPr>
          <p:cNvPr id="642" name="Google Shape;642;p37"/>
          <p:cNvCxnSpPr>
            <a:stCxn id="639" idx="0"/>
            <a:endCxn id="637" idx="0"/>
          </p:cNvCxnSpPr>
          <p:nvPr/>
        </p:nvCxnSpPr>
        <p:spPr>
          <a:xfrm rot="5400000" flipH="1">
            <a:off x="5282698" y="1405687"/>
            <a:ext cx="77700" cy="4349100"/>
          </a:xfrm>
          <a:prstGeom prst="bentConnector3">
            <a:avLst>
              <a:gd name="adj1" fmla="val 394126"/>
            </a:avLst>
          </a:prstGeom>
          <a:noFill/>
          <a:ln w="9525" cap="flat" cmpd="sng">
            <a:solidFill>
              <a:schemeClr val="accent1"/>
            </a:solidFill>
            <a:prstDash val="solid"/>
            <a:miter lim="800000"/>
            <a:headEnd type="none" w="sm" len="sm"/>
            <a:tailEnd type="triangle" w="med" len="med"/>
          </a:ln>
        </p:spPr>
      </p:cxnSp>
      <p:cxnSp>
        <p:nvCxnSpPr>
          <p:cNvPr id="643" name="Google Shape;643;p37"/>
          <p:cNvCxnSpPr>
            <a:stCxn id="640" idx="0"/>
            <a:endCxn id="637" idx="0"/>
          </p:cNvCxnSpPr>
          <p:nvPr/>
        </p:nvCxnSpPr>
        <p:spPr>
          <a:xfrm rot="5400000" flipH="1">
            <a:off x="6701654" y="-13013"/>
            <a:ext cx="77700" cy="7186500"/>
          </a:xfrm>
          <a:prstGeom prst="bentConnector3">
            <a:avLst>
              <a:gd name="adj1" fmla="val 394126"/>
            </a:avLst>
          </a:prstGeom>
          <a:noFill/>
          <a:ln w="9525" cap="flat" cmpd="sng">
            <a:solidFill>
              <a:schemeClr val="accent1"/>
            </a:solidFill>
            <a:prstDash val="solid"/>
            <a:miter lim="800000"/>
            <a:headEnd type="none" w="sm" len="sm"/>
            <a:tailEnd type="triangle" w="med" len="med"/>
          </a:ln>
        </p:spPr>
      </p:cxnSp>
      <p:sp>
        <p:nvSpPr>
          <p:cNvPr id="644" name="Google Shape;644;p37"/>
          <p:cNvSpPr/>
          <p:nvPr/>
        </p:nvSpPr>
        <p:spPr>
          <a:xfrm>
            <a:off x="4143892" y="3316550"/>
            <a:ext cx="1312114" cy="826319"/>
          </a:xfrm>
          <a:prstGeom prst="roundRect">
            <a:avLst>
              <a:gd name="adj" fmla="val 16667"/>
            </a:avLst>
          </a:prstGeom>
          <a:solidFill>
            <a:srgbClr val="7F7F7F"/>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 People Potentially Exposed</a:t>
            </a:r>
            <a:endParaRPr sz="1200" b="0" i="0" u="none" strike="noStrike" cap="none">
              <a:solidFill>
                <a:schemeClr val="lt1"/>
              </a:solidFill>
              <a:latin typeface="Arial"/>
              <a:ea typeface="Arial"/>
              <a:cs typeface="Arial"/>
              <a:sym typeface="Arial"/>
            </a:endParaRPr>
          </a:p>
        </p:txBody>
      </p:sp>
      <p:sp>
        <p:nvSpPr>
          <p:cNvPr id="645" name="Google Shape;645;p37"/>
          <p:cNvSpPr/>
          <p:nvPr/>
        </p:nvSpPr>
        <p:spPr>
          <a:xfrm>
            <a:off x="4143891" y="4195957"/>
            <a:ext cx="1361743" cy="723087"/>
          </a:xfrm>
          <a:prstGeom prst="roundRect">
            <a:avLst>
              <a:gd name="adj" fmla="val 16667"/>
            </a:avLst>
          </a:prstGeom>
          <a:solidFill>
            <a:srgbClr val="7F7F7F"/>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Severity of Health Impacts</a:t>
            </a:r>
            <a:endParaRPr sz="1200" b="0" i="0" u="none" strike="noStrike" cap="none">
              <a:solidFill>
                <a:schemeClr val="lt1"/>
              </a:solidFill>
              <a:latin typeface="Arial"/>
              <a:ea typeface="Arial"/>
              <a:cs typeface="Arial"/>
              <a:sym typeface="Arial"/>
            </a:endParaRPr>
          </a:p>
        </p:txBody>
      </p:sp>
      <p:sp>
        <p:nvSpPr>
          <p:cNvPr id="646" name="Google Shape;646;p37"/>
          <p:cNvSpPr/>
          <p:nvPr/>
        </p:nvSpPr>
        <p:spPr>
          <a:xfrm>
            <a:off x="5505635" y="3619087"/>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Population within a 100 km radius</a:t>
            </a:r>
            <a:endParaRPr sz="1200" b="0" i="0" u="none" strike="noStrike" cap="none">
              <a:solidFill>
                <a:schemeClr val="lt1"/>
              </a:solidFill>
              <a:latin typeface="Arial"/>
              <a:ea typeface="Arial"/>
              <a:cs typeface="Arial"/>
              <a:sym typeface="Arial"/>
            </a:endParaRPr>
          </a:p>
        </p:txBody>
      </p:sp>
      <p:cxnSp>
        <p:nvCxnSpPr>
          <p:cNvPr id="647" name="Google Shape;647;p37"/>
          <p:cNvCxnSpPr>
            <a:stCxn id="646" idx="0"/>
          </p:cNvCxnSpPr>
          <p:nvPr/>
        </p:nvCxnSpPr>
        <p:spPr>
          <a:xfrm rot="5400000" flipH="1">
            <a:off x="4585800" y="2108887"/>
            <a:ext cx="312900" cy="2707500"/>
          </a:xfrm>
          <a:prstGeom prst="bentConnector2">
            <a:avLst/>
          </a:prstGeom>
          <a:noFill/>
          <a:ln w="9525" cap="flat" cmpd="sng">
            <a:solidFill>
              <a:schemeClr val="accent1"/>
            </a:solidFill>
            <a:prstDash val="solid"/>
            <a:miter lim="800000"/>
            <a:headEnd type="none" w="sm" len="sm"/>
            <a:tailEnd type="triangle" w="med" len="med"/>
          </a:ln>
        </p:spPr>
      </p:cxnSp>
      <p:sp>
        <p:nvSpPr>
          <p:cNvPr id="648" name="Google Shape;648;p37"/>
          <p:cNvSpPr/>
          <p:nvPr/>
        </p:nvSpPr>
        <p:spPr>
          <a:xfrm>
            <a:off x="8227101" y="4395261"/>
            <a:ext cx="136174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Level of Fish Contamination</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8"/>
          <p:cNvSpPr txBox="1">
            <a:spLocks noGrp="1"/>
          </p:cNvSpPr>
          <p:nvPr>
            <p:ph type="title"/>
          </p:nvPr>
        </p:nvSpPr>
        <p:spPr>
          <a:xfrm>
            <a:off x="863836" y="824667"/>
            <a:ext cx="10870963" cy="10561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dk1"/>
              </a:buClr>
              <a:buSzPct val="100000"/>
              <a:buFont typeface="Arial"/>
              <a:buNone/>
            </a:pPr>
            <a:r>
              <a:rPr lang="en-US" sz="4400"/>
              <a:t>Methodology: Valuation of Health Effects</a:t>
            </a:r>
            <a:endParaRPr b="1">
              <a:solidFill>
                <a:srgbClr val="2D3338"/>
              </a:solidFill>
            </a:endParaRPr>
          </a:p>
        </p:txBody>
      </p:sp>
      <p:sp>
        <p:nvSpPr>
          <p:cNvPr id="654" name="Google Shape;654;p38"/>
          <p:cNvSpPr txBox="1">
            <a:spLocks noGrp="1"/>
          </p:cNvSpPr>
          <p:nvPr>
            <p:ph type="body" idx="1"/>
          </p:nvPr>
        </p:nvSpPr>
        <p:spPr>
          <a:xfrm>
            <a:off x="3877563" y="1984703"/>
            <a:ext cx="4843508" cy="2604333"/>
          </a:xfrm>
          <a:prstGeom prst="rect">
            <a:avLst/>
          </a:prstGeom>
          <a:noFill/>
          <a:ln>
            <a:noFill/>
          </a:ln>
        </p:spPr>
        <p:txBody>
          <a:bodyPr spcFirstLastPara="1" wrap="square" lIns="91425" tIns="45700" rIns="91425" bIns="45700" anchor="t" anchorCtr="0">
            <a:normAutofit/>
          </a:bodyPr>
          <a:lstStyle/>
          <a:p>
            <a:pPr marL="0" lvl="0" indent="0" algn="l" rtl="0">
              <a:lnSpc>
                <a:spcPct val="91666"/>
              </a:lnSpc>
              <a:spcBef>
                <a:spcPts val="0"/>
              </a:spcBef>
              <a:spcAft>
                <a:spcPts val="0"/>
              </a:spcAft>
              <a:buClr>
                <a:schemeClr val="dk1"/>
              </a:buClr>
              <a:buSzPts val="1600"/>
              <a:buFont typeface="Arial"/>
              <a:buNone/>
            </a:pPr>
            <a:r>
              <a:rPr lang="en-US" sz="2000"/>
              <a:t>Equivalence Between DALY and VSL ($)</a:t>
            </a:r>
            <a:r>
              <a:rPr lang="en-US" sz="2400" b="1">
                <a:solidFill>
                  <a:srgbClr val="2D3338"/>
                </a:solidFill>
              </a:rPr>
              <a:t> </a:t>
            </a:r>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0" lvl="0" indent="0" algn="ctr" rtl="0">
              <a:lnSpc>
                <a:spcPct val="91666"/>
              </a:lnSpc>
              <a:spcBef>
                <a:spcPts val="1000"/>
              </a:spcBef>
              <a:spcAft>
                <a:spcPts val="0"/>
              </a:spcAft>
              <a:buClr>
                <a:srgbClr val="2D3338"/>
              </a:buClr>
              <a:buSzPts val="1920"/>
              <a:buFont typeface="Arial"/>
              <a:buNone/>
            </a:pPr>
            <a:r>
              <a:rPr lang="en-US" sz="2400" b="1">
                <a:solidFill>
                  <a:srgbClr val="2D3338"/>
                </a:solidFill>
              </a:rPr>
              <a:t>  	</a:t>
            </a:r>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685766" lvl="1" indent="-181850" algn="l" rtl="0">
              <a:lnSpc>
                <a:spcPct val="137500"/>
              </a:lnSpc>
              <a:spcBef>
                <a:spcPts val="1000"/>
              </a:spcBef>
              <a:spcAft>
                <a:spcPts val="0"/>
              </a:spcAft>
              <a:buSzPts val="1600"/>
              <a:buNone/>
            </a:pPr>
            <a:endParaRPr>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p:txBody>
      </p:sp>
      <p:sp>
        <p:nvSpPr>
          <p:cNvPr id="655" name="Google Shape;655;p38"/>
          <p:cNvSpPr/>
          <p:nvPr/>
        </p:nvSpPr>
        <p:spPr>
          <a:xfrm>
            <a:off x="3717179" y="2516053"/>
            <a:ext cx="1733005" cy="801188"/>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Disability-Adjusted Life Years (DALYs)</a:t>
            </a:r>
            <a:endParaRPr sz="1400" b="0" i="0" u="none" strike="noStrike" cap="none">
              <a:solidFill>
                <a:srgbClr val="000000"/>
              </a:solidFill>
              <a:latin typeface="Arial"/>
              <a:ea typeface="Arial"/>
              <a:cs typeface="Arial"/>
              <a:sym typeface="Arial"/>
            </a:endParaRPr>
          </a:p>
        </p:txBody>
      </p:sp>
      <p:sp>
        <p:nvSpPr>
          <p:cNvPr id="656" name="Google Shape;656;p38"/>
          <p:cNvSpPr/>
          <p:nvPr/>
        </p:nvSpPr>
        <p:spPr>
          <a:xfrm>
            <a:off x="6000916" y="2496248"/>
            <a:ext cx="1733005" cy="809896"/>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Value of a Statistical Life (VSL)</a:t>
            </a:r>
            <a:endParaRPr sz="1400" b="0" i="0" u="none" strike="noStrike" cap="none">
              <a:solidFill>
                <a:schemeClr val="lt1"/>
              </a:solidFill>
              <a:latin typeface="Arial"/>
              <a:ea typeface="Arial"/>
              <a:cs typeface="Arial"/>
              <a:sym typeface="Arial"/>
            </a:endParaRPr>
          </a:p>
        </p:txBody>
      </p:sp>
      <p:pic>
        <p:nvPicPr>
          <p:cNvPr id="657" name="Google Shape;657;p38" descr="SciELO - Saúde Pública - O conceito de saúde: ponto-cego da epidemiologia?  O conceito de saúde: ponto-cego da epidemiologia?"/>
          <p:cNvPicPr preferRelativeResize="0"/>
          <p:nvPr/>
        </p:nvPicPr>
        <p:blipFill rotWithShape="1">
          <a:blip r:embed="rId3">
            <a:alphaModFix/>
          </a:blip>
          <a:srcRect/>
          <a:stretch/>
        </p:blipFill>
        <p:spPr>
          <a:xfrm>
            <a:off x="2928005" y="3749183"/>
            <a:ext cx="5879632" cy="274240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388ecc7a14f_0_58"/>
          <p:cNvSpPr txBox="1">
            <a:spLocks noGrp="1"/>
          </p:cNvSpPr>
          <p:nvPr>
            <p:ph type="body" idx="1"/>
          </p:nvPr>
        </p:nvSpPr>
        <p:spPr>
          <a:xfrm>
            <a:off x="849425" y="1921325"/>
            <a:ext cx="62565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b="1" dirty="0">
                <a:solidFill>
                  <a:srgbClr val="000000"/>
                </a:solidFill>
              </a:rPr>
              <a:t>Scenario</a:t>
            </a:r>
            <a:endParaRPr sz="1600" b="1"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Currently, the government invests R$50 million annually to prevent barges from operating on the Madeira River in </a:t>
            </a:r>
            <a:r>
              <a:rPr lang="en-US" sz="1600" dirty="0" err="1">
                <a:solidFill>
                  <a:srgbClr val="000000"/>
                </a:solidFill>
              </a:rPr>
              <a:t>Humaitá</a:t>
            </a:r>
            <a:r>
              <a:rPr lang="en-US" sz="1600" dirty="0">
                <a:solidFill>
                  <a:srgbClr val="000000"/>
                </a:solidFill>
              </a:rPr>
              <a:t>, Amazonas. The environmental protection agency considers this insufficient and wants to demonstrate to the government that it would be worthwhile to increase investments to prevent socio-environmental damage.</a:t>
            </a:r>
            <a:endParaRPr sz="1600"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Currently, there are still 40 dredges causing damage in the region. The environmental agency estimates that, with additional measures at an additional annual cost of R$80 million, the number of barges could be reduced from 40 to 10.</a:t>
            </a:r>
            <a:endParaRPr sz="1600"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The dredges have an average power of 100 hp and do not use retorts.</a:t>
            </a:r>
            <a:endParaRPr sz="1600"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For the calculations, use the "conservative value assumption" and a cumulative inflation rate of 10% since 2022.</a:t>
            </a:r>
            <a:endParaRPr sz="1600" dirty="0">
              <a:solidFill>
                <a:srgbClr val="000000"/>
              </a:solidFill>
            </a:endParaRPr>
          </a:p>
          <a:p>
            <a:pPr marL="0" lvl="0" indent="0" algn="l" rtl="0">
              <a:spcBef>
                <a:spcPts val="0"/>
              </a:spcBef>
              <a:spcAft>
                <a:spcPts val="0"/>
              </a:spcAft>
              <a:buNone/>
            </a:pPr>
            <a:endParaRPr sz="1600" dirty="0">
              <a:solidFill>
                <a:srgbClr val="000000"/>
              </a:solidFill>
            </a:endParaRPr>
          </a:p>
        </p:txBody>
      </p:sp>
      <p:sp>
        <p:nvSpPr>
          <p:cNvPr id="664" name="Google Shape;664;g388ecc7a14f_0_58"/>
          <p:cNvSpPr txBox="1">
            <a:spLocks noGrp="1"/>
          </p:cNvSpPr>
          <p:nvPr>
            <p:ph type="title"/>
          </p:nvPr>
        </p:nvSpPr>
        <p:spPr>
          <a:xfrm>
            <a:off x="894325" y="1006919"/>
            <a:ext cx="7315200" cy="9144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a:solidFill>
                  <a:srgbClr val="222222"/>
                </a:solidFill>
              </a:rPr>
              <a:t>Exercise 2 Estimate investment values ​​to prevent impacts</a:t>
            </a:r>
            <a:endParaRPr>
              <a:solidFill>
                <a:srgbClr val="222222"/>
              </a:solidFill>
            </a:endParaRPr>
          </a:p>
        </p:txBody>
      </p:sp>
      <p:sp>
        <p:nvSpPr>
          <p:cNvPr id="665" name="Google Shape;665;g388ecc7a14f_0_58"/>
          <p:cNvSpPr txBox="1"/>
          <p:nvPr/>
        </p:nvSpPr>
        <p:spPr>
          <a:xfrm>
            <a:off x="7558525" y="1921325"/>
            <a:ext cx="4374000" cy="481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t>Questions:</a:t>
            </a:r>
            <a:endParaRPr sz="1600" b="1"/>
          </a:p>
          <a:p>
            <a:pPr marL="457200" lvl="0" indent="-330200" algn="l" rtl="0">
              <a:lnSpc>
                <a:spcPct val="115000"/>
              </a:lnSpc>
              <a:spcBef>
                <a:spcPts val="0"/>
              </a:spcBef>
              <a:spcAft>
                <a:spcPts val="0"/>
              </a:spcAft>
              <a:buSzPts val="1600"/>
              <a:buChar char="●"/>
            </a:pPr>
            <a:r>
              <a:rPr lang="en-US" sz="1600"/>
              <a:t>What is the annual socio-environmental damage caused by 40 dredges? (Ignore the value of gold)</a:t>
            </a:r>
            <a:endParaRPr sz="1600"/>
          </a:p>
          <a:p>
            <a:pPr marL="457200" lvl="0" indent="-330200" algn="l" rtl="0">
              <a:lnSpc>
                <a:spcPct val="115000"/>
              </a:lnSpc>
              <a:spcBef>
                <a:spcPts val="0"/>
              </a:spcBef>
              <a:spcAft>
                <a:spcPts val="0"/>
              </a:spcAft>
              <a:buSzPts val="1600"/>
              <a:buChar char="●"/>
            </a:pPr>
            <a:r>
              <a:rPr lang="en-US" sz="1600"/>
              <a:t>What is the annual socio-environmental damage caused by 10 dredges?</a:t>
            </a:r>
            <a:endParaRPr sz="1600"/>
          </a:p>
          <a:p>
            <a:pPr marL="457200" lvl="0" indent="-330200" algn="l" rtl="0">
              <a:lnSpc>
                <a:spcPct val="115000"/>
              </a:lnSpc>
              <a:spcBef>
                <a:spcPts val="0"/>
              </a:spcBef>
              <a:spcAft>
                <a:spcPts val="0"/>
              </a:spcAft>
              <a:buSzPts val="1600"/>
              <a:buChar char="●"/>
            </a:pPr>
            <a:r>
              <a:rPr lang="en-US" sz="1600"/>
              <a:t>What would be the reduction in socio-environmental impact of the most effective control action requested by IBAMA?</a:t>
            </a:r>
            <a:endParaRPr sz="1600"/>
          </a:p>
          <a:p>
            <a:pPr marL="457200" lvl="0" indent="-330200" algn="l" rtl="0">
              <a:lnSpc>
                <a:spcPct val="115000"/>
              </a:lnSpc>
              <a:spcBef>
                <a:spcPts val="0"/>
              </a:spcBef>
              <a:spcAft>
                <a:spcPts val="0"/>
              </a:spcAft>
              <a:buSzPts val="1600"/>
              <a:buChar char="●"/>
            </a:pPr>
            <a:r>
              <a:rPr lang="en-US" sz="1600"/>
              <a:t>Is it socially efficient to increase annual government investments in prevention?</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calculators.conservation-strategy.org</a:t>
            </a:r>
            <a:endParaRPr sz="1600"/>
          </a:p>
        </p:txBody>
      </p:sp>
      <p:pic>
        <p:nvPicPr>
          <p:cNvPr id="666" name="Google Shape;666;g388ecc7a14f_0_58"/>
          <p:cNvPicPr preferRelativeResize="0"/>
          <p:nvPr/>
        </p:nvPicPr>
        <p:blipFill>
          <a:blip r:embed="rId3">
            <a:alphaModFix/>
          </a:blip>
          <a:stretch>
            <a:fillRect/>
          </a:stretch>
        </p:blipFill>
        <p:spPr>
          <a:xfrm>
            <a:off x="10460125" y="238024"/>
            <a:ext cx="1574725" cy="1569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388ecc7a14f_0_64" descr="Picture 6"/>
          <p:cNvPicPr preferRelativeResize="0"/>
          <p:nvPr/>
        </p:nvPicPr>
        <p:blipFill rotWithShape="1">
          <a:blip r:embed="rId3">
            <a:alphaModFix amt="30230"/>
          </a:blip>
          <a:srcRect/>
          <a:stretch/>
        </p:blipFill>
        <p:spPr>
          <a:xfrm>
            <a:off x="10748594" y="5487470"/>
            <a:ext cx="1117438" cy="1117444"/>
          </a:xfrm>
          <a:prstGeom prst="rect">
            <a:avLst/>
          </a:prstGeom>
          <a:noFill/>
          <a:ln>
            <a:noFill/>
          </a:ln>
        </p:spPr>
      </p:pic>
      <p:sp>
        <p:nvSpPr>
          <p:cNvPr id="672" name="Google Shape;672;g388ecc7a14f_0_64"/>
          <p:cNvSpPr txBox="1"/>
          <p:nvPr/>
        </p:nvSpPr>
        <p:spPr>
          <a:xfrm>
            <a:off x="1115878" y="5723024"/>
            <a:ext cx="7036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What would be the main uses you would make of the MIC tool?</a:t>
            </a:r>
            <a:endParaRPr sz="1800" b="0" i="0" u="none" strike="noStrike" cap="none">
              <a:solidFill>
                <a:schemeClr val="dk1"/>
              </a:solidFill>
              <a:latin typeface="Arial"/>
              <a:ea typeface="Arial"/>
              <a:cs typeface="Arial"/>
              <a:sym typeface="Aria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Suplemento 2">
                <a:extLst>
                  <a:ext uri="{FF2B5EF4-FFF2-40B4-BE49-F238E27FC236}">
                    <a16:creationId xmlns:a16="http://schemas.microsoft.com/office/drawing/2014/main" id="{38E6291E-3D67-1B41-3253-0BE45548AAFC}"/>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3" name="Suplemento 2">
                <a:extLst>
                  <a:ext uri="{FF2B5EF4-FFF2-40B4-BE49-F238E27FC236}">
                    <a16:creationId xmlns:a16="http://schemas.microsoft.com/office/drawing/2014/main" id="{38E6291E-3D67-1B41-3253-0BE45548AAFC}"/>
                  </a:ext>
                </a:extLst>
              </p:cNvPr>
              <p:cNvPicPr>
                <a:picLocks noGrp="1" noRot="1" noChangeAspect="1" noMove="1" noResize="1" noEditPoints="1" noAdjustHandles="1" noChangeArrowheads="1" noChangeShapeType="1"/>
              </p:cNvPicPr>
              <p:nvPr/>
            </p:nvPicPr>
            <p:blipFill>
              <a:blip r:embed="rId5"/>
              <a:stretch>
                <a:fillRect/>
              </a:stretch>
            </p:blipFill>
            <p:spPr>
              <a:xfrm>
                <a:off x="1809750" y="1019174"/>
                <a:ext cx="8572500" cy="4819650"/>
              </a:xfrm>
              <a:prstGeom prst="rect">
                <a:avLst/>
              </a:prstGeom>
            </p:spPr>
          </p:pic>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3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t>Mini break</a:t>
            </a:r>
            <a:endParaRPr/>
          </a:p>
        </p:txBody>
      </p:sp>
      <p:sp>
        <p:nvSpPr>
          <p:cNvPr id="679" name="Google Shape;679;p3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5 minutes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t>Case Study Presentation</a:t>
            </a:r>
            <a:endParaRPr/>
          </a:p>
        </p:txBody>
      </p:sp>
      <p:sp>
        <p:nvSpPr>
          <p:cNvPr id="685" name="Google Shape;685;p40"/>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1"/>
          <p:cNvSpPr txBox="1">
            <a:spLocks noGrp="1"/>
          </p:cNvSpPr>
          <p:nvPr>
            <p:ph type="title"/>
          </p:nvPr>
        </p:nvSpPr>
        <p:spPr>
          <a:xfrm>
            <a:off x="1013636" y="578592"/>
            <a:ext cx="10871100" cy="1056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2727"/>
              </a:lnSpc>
              <a:spcBef>
                <a:spcPts val="0"/>
              </a:spcBef>
              <a:spcAft>
                <a:spcPts val="0"/>
              </a:spcAft>
              <a:buClr>
                <a:schemeClr val="dk1"/>
              </a:buClr>
              <a:buSzPct val="111111"/>
              <a:buFont typeface="Arial"/>
              <a:buNone/>
            </a:pPr>
            <a:r>
              <a:rPr lang="en-US" sz="4400"/>
              <a:t>Considerations for Building a Case Study</a:t>
            </a:r>
            <a:endParaRPr/>
          </a:p>
        </p:txBody>
      </p:sp>
      <p:sp>
        <p:nvSpPr>
          <p:cNvPr id="691" name="Google Shape;691;p41"/>
          <p:cNvSpPr txBox="1">
            <a:spLocks noGrp="1"/>
          </p:cNvSpPr>
          <p:nvPr>
            <p:ph type="body" idx="1"/>
          </p:nvPr>
        </p:nvSpPr>
        <p:spPr>
          <a:xfrm>
            <a:off x="1113893" y="1752487"/>
            <a:ext cx="9964200" cy="366210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t>1. Identify the input variables required for the tool based on the specifics of the case study.</a:t>
            </a:r>
            <a:endParaRPr/>
          </a:p>
          <a:p>
            <a:pPr marL="1142942" lvl="2" indent="-283448" algn="l" rtl="0">
              <a:lnSpc>
                <a:spcPct val="157142"/>
              </a:lnSpc>
              <a:spcBef>
                <a:spcPts val="1000"/>
              </a:spcBef>
              <a:spcAft>
                <a:spcPts val="0"/>
              </a:spcAft>
              <a:buSzPts val="1400"/>
              <a:buChar char="•"/>
            </a:pPr>
            <a:r>
              <a:rPr lang="en-US"/>
              <a:t>Extraction type (alluvial / dredge boats / underground hard rock mining)</a:t>
            </a:r>
            <a:endParaRPr/>
          </a:p>
          <a:p>
            <a:pPr marL="1142942" lvl="2" indent="-283448" algn="l" rtl="0">
              <a:lnSpc>
                <a:spcPct val="157142"/>
              </a:lnSpc>
              <a:spcBef>
                <a:spcPts val="1000"/>
              </a:spcBef>
              <a:spcAft>
                <a:spcPts val="0"/>
              </a:spcAft>
              <a:buSzPts val="1400"/>
              <a:buChar char="•"/>
            </a:pPr>
            <a:r>
              <a:rPr lang="en-US"/>
              <a:t>Units of measurement </a:t>
            </a:r>
            <a:endParaRPr/>
          </a:p>
          <a:p>
            <a:pPr marL="1600120" lvl="3" indent="-283448" algn="l" rtl="0">
              <a:lnSpc>
                <a:spcPct val="183333"/>
              </a:lnSpc>
              <a:spcBef>
                <a:spcPts val="1000"/>
              </a:spcBef>
              <a:spcAft>
                <a:spcPts val="0"/>
              </a:spcAft>
              <a:buSzPts val="1200"/>
              <a:buChar char="•"/>
            </a:pPr>
            <a:r>
              <a:rPr lang="en-US"/>
              <a:t>Amount of gold (gr)</a:t>
            </a:r>
            <a:endParaRPr/>
          </a:p>
          <a:p>
            <a:pPr marL="1600120" lvl="3" indent="-283448" algn="l" rtl="0">
              <a:lnSpc>
                <a:spcPct val="183333"/>
              </a:lnSpc>
              <a:spcBef>
                <a:spcPts val="1000"/>
              </a:spcBef>
              <a:spcAft>
                <a:spcPts val="0"/>
              </a:spcAft>
              <a:buSzPts val="1200"/>
              <a:buChar char="•"/>
            </a:pPr>
            <a:r>
              <a:rPr lang="en-US"/>
              <a:t>Mining size (ha)</a:t>
            </a:r>
            <a:endParaRPr/>
          </a:p>
          <a:p>
            <a:pPr marL="1600120" lvl="3" indent="-283448" algn="l" rtl="0">
              <a:lnSpc>
                <a:spcPct val="183333"/>
              </a:lnSpc>
              <a:spcBef>
                <a:spcPts val="1000"/>
              </a:spcBef>
              <a:spcAft>
                <a:spcPts val="0"/>
              </a:spcAft>
              <a:buSzPts val="1200"/>
              <a:buChar char="•"/>
            </a:pPr>
            <a:r>
              <a:rPr lang="en-US"/>
              <a:t>Number of ferries in 1 year</a:t>
            </a:r>
            <a:endParaRPr/>
          </a:p>
          <a:p>
            <a:pPr marL="1600120" lvl="3" indent="-283448" algn="l" rtl="0">
              <a:lnSpc>
                <a:spcPct val="183333"/>
              </a:lnSpc>
              <a:spcBef>
                <a:spcPts val="1000"/>
              </a:spcBef>
              <a:spcAft>
                <a:spcPts val="0"/>
              </a:spcAft>
              <a:buSzPts val="1200"/>
              <a:buChar char="•"/>
            </a:pPr>
            <a:r>
              <a:rPr lang="en-US"/>
              <a:t>Years of mining exploration</a:t>
            </a:r>
            <a:endParaRPr/>
          </a:p>
          <a:p>
            <a:pPr marL="1600120" lvl="3" indent="-283448" algn="l" rtl="0">
              <a:lnSpc>
                <a:spcPct val="183333"/>
              </a:lnSpc>
              <a:spcBef>
                <a:spcPts val="1000"/>
              </a:spcBef>
              <a:spcAft>
                <a:spcPts val="0"/>
              </a:spcAft>
              <a:buSzPts val="1200"/>
              <a:buChar char="•"/>
            </a:pPr>
            <a:r>
              <a:rPr lang="en-US"/>
              <a:t>Units of measurement </a:t>
            </a:r>
            <a:endParaRPr/>
          </a:p>
          <a:p>
            <a:pPr marL="1142942" lvl="2" indent="-283448" algn="l" rtl="0">
              <a:lnSpc>
                <a:spcPct val="157142"/>
              </a:lnSpc>
              <a:spcBef>
                <a:spcPts val="1000"/>
              </a:spcBef>
              <a:spcAft>
                <a:spcPts val="0"/>
              </a:spcAft>
              <a:buSzPts val="1400"/>
              <a:buChar char="•"/>
            </a:pPr>
            <a:r>
              <a:rPr lang="en-US"/>
              <a:t>Use of retort</a:t>
            </a:r>
            <a:endParaRPr/>
          </a:p>
          <a:p>
            <a:pPr marL="1142942" lvl="2" indent="-283448" algn="l" rtl="0">
              <a:lnSpc>
                <a:spcPct val="157142"/>
              </a:lnSpc>
              <a:spcBef>
                <a:spcPts val="1000"/>
              </a:spcBef>
              <a:spcAft>
                <a:spcPts val="0"/>
              </a:spcAft>
              <a:buSzPts val="1400"/>
              <a:buChar char="•"/>
            </a:pPr>
            <a:r>
              <a:rPr lang="en-US"/>
              <a:t>Pit depth (alluvial and underground gard rock mining)</a:t>
            </a:r>
            <a:endParaRPr/>
          </a:p>
          <a:p>
            <a:pPr marL="1142942" lvl="2" indent="-283448" algn="l" rtl="0">
              <a:lnSpc>
                <a:spcPct val="157142"/>
              </a:lnSpc>
              <a:spcBef>
                <a:spcPts val="1000"/>
              </a:spcBef>
              <a:spcAft>
                <a:spcPts val="0"/>
              </a:spcAft>
              <a:buSzPts val="1400"/>
              <a:buChar char="•"/>
            </a:pPr>
            <a:r>
              <a:rPr lang="en-US"/>
              <a:t>Motor power (dredge boats mining)</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42"/>
          <p:cNvSpPr txBox="1">
            <a:spLocks noGrp="1"/>
          </p:cNvSpPr>
          <p:nvPr>
            <p:ph type="title"/>
          </p:nvPr>
        </p:nvSpPr>
        <p:spPr>
          <a:xfrm>
            <a:off x="220345" y="869638"/>
            <a:ext cx="11751310" cy="1056175"/>
          </a:xfrm>
          <a:prstGeom prst="rect">
            <a:avLst/>
          </a:prstGeom>
          <a:noFill/>
          <a:ln>
            <a:noFill/>
          </a:ln>
        </p:spPr>
        <p:txBody>
          <a:bodyPr spcFirstLastPara="1" wrap="square" lIns="91425" tIns="45700" rIns="91425" bIns="45700" anchor="b" anchorCtr="0">
            <a:normAutofit/>
          </a:bodyPr>
          <a:lstStyle/>
          <a:p>
            <a:pPr marL="0" lvl="0" indent="0" algn="l" rtl="0">
              <a:lnSpc>
                <a:spcPct val="72727"/>
              </a:lnSpc>
              <a:spcBef>
                <a:spcPts val="0"/>
              </a:spcBef>
              <a:spcAft>
                <a:spcPts val="0"/>
              </a:spcAft>
              <a:buClr>
                <a:schemeClr val="dk1"/>
              </a:buClr>
              <a:buSzPts val="4400"/>
              <a:buFont typeface="Arial"/>
              <a:buNone/>
            </a:pPr>
            <a:r>
              <a:rPr lang="en-US" sz="4400"/>
              <a:t>Considerations for Building a Case Study</a:t>
            </a:r>
            <a:endParaRPr/>
          </a:p>
        </p:txBody>
      </p:sp>
      <p:sp>
        <p:nvSpPr>
          <p:cNvPr id="697" name="Google Shape;697;p42"/>
          <p:cNvSpPr txBox="1">
            <a:spLocks noGrp="1"/>
          </p:cNvSpPr>
          <p:nvPr>
            <p:ph type="body" idx="1"/>
          </p:nvPr>
        </p:nvSpPr>
        <p:spPr>
          <a:xfrm>
            <a:off x="863836" y="2165974"/>
            <a:ext cx="9624934" cy="347472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t>2. Review the internal variables of the tool that may need to be adapted to the national context.</a:t>
            </a:r>
            <a:endParaRPr/>
          </a:p>
          <a:p>
            <a:pPr marL="685766" lvl="1" indent="-283450" algn="l" rtl="0">
              <a:lnSpc>
                <a:spcPct val="137500"/>
              </a:lnSpc>
              <a:spcBef>
                <a:spcPts val="1000"/>
              </a:spcBef>
              <a:spcAft>
                <a:spcPts val="0"/>
              </a:spcAft>
              <a:buSzPts val="1600"/>
              <a:buChar char="–"/>
            </a:pPr>
            <a:r>
              <a:rPr lang="en-US"/>
              <a:t>Gold productivity (grams of gold per ton of ore)</a:t>
            </a:r>
            <a:endParaRPr/>
          </a:p>
          <a:p>
            <a:pPr marL="685766" lvl="1" indent="-283450" algn="l" rtl="0">
              <a:lnSpc>
                <a:spcPct val="137500"/>
              </a:lnSpc>
              <a:spcBef>
                <a:spcPts val="1000"/>
              </a:spcBef>
              <a:spcAft>
                <a:spcPts val="0"/>
              </a:spcAft>
              <a:buSzPts val="1600"/>
              <a:buChar char="–"/>
            </a:pPr>
            <a:r>
              <a:rPr lang="en-US"/>
              <a:t>Carbon Stock per Hectare (tCO2/ha)</a:t>
            </a:r>
            <a:endParaRPr/>
          </a:p>
          <a:p>
            <a:pPr marL="685766" lvl="1" indent="-283450" algn="l" rtl="0">
              <a:lnSpc>
                <a:spcPct val="137500"/>
              </a:lnSpc>
              <a:spcBef>
                <a:spcPts val="1000"/>
              </a:spcBef>
              <a:spcAft>
                <a:spcPts val="0"/>
              </a:spcAft>
              <a:buSzPts val="1600"/>
              <a:buChar char="–"/>
            </a:pPr>
            <a:r>
              <a:rPr lang="en-US"/>
              <a:t>Value of Timber and Non-Timber Products per Hectare</a:t>
            </a:r>
            <a:endParaRPr/>
          </a:p>
          <a:p>
            <a:pPr marL="685766" lvl="1" indent="-283450" algn="l" rtl="0">
              <a:lnSpc>
                <a:spcPct val="137500"/>
              </a:lnSpc>
              <a:spcBef>
                <a:spcPts val="1000"/>
              </a:spcBef>
              <a:spcAft>
                <a:spcPts val="0"/>
              </a:spcAft>
              <a:buSzPts val="1600"/>
              <a:buChar char="–"/>
            </a:pPr>
            <a:r>
              <a:rPr lang="en-US"/>
              <a:t>GDP per capita, population density, species richness by region (GBIF)</a:t>
            </a:r>
            <a:endParaRPr/>
          </a:p>
          <a:p>
            <a:pPr marL="685766" lvl="1" indent="-283450" algn="l" rtl="0">
              <a:lnSpc>
                <a:spcPct val="137500"/>
              </a:lnSpc>
              <a:spcBef>
                <a:spcPts val="1000"/>
              </a:spcBef>
              <a:spcAft>
                <a:spcPts val="0"/>
              </a:spcAft>
              <a:buSzPts val="1600"/>
              <a:buChar char="–"/>
            </a:pPr>
            <a:r>
              <a:rPr lang="en-US"/>
              <a:t>Cost of Forest Restoration (US$/ha)</a:t>
            </a:r>
            <a:endParaRPr/>
          </a:p>
          <a:p>
            <a:pPr marL="685766" lvl="1" indent="-283450" algn="l" rtl="0">
              <a:lnSpc>
                <a:spcPct val="137500"/>
              </a:lnSpc>
              <a:spcBef>
                <a:spcPts val="1000"/>
              </a:spcBef>
              <a:spcAft>
                <a:spcPts val="0"/>
              </a:spcAft>
              <a:buSzPts val="1600"/>
              <a:buChar char="–"/>
            </a:pPr>
            <a:r>
              <a:rPr lang="en-US"/>
              <a:t>Channel Straightening and River Dredging Cost (US$/m³)</a:t>
            </a:r>
            <a:endParaRPr/>
          </a:p>
          <a:p>
            <a:pPr marL="685766" lvl="1" indent="-181850" algn="l" rtl="0">
              <a:lnSpc>
                <a:spcPct val="137500"/>
              </a:lnSpc>
              <a:spcBef>
                <a:spcPts val="1000"/>
              </a:spcBef>
              <a:spcAft>
                <a:spcPts val="0"/>
              </a:spcAft>
              <a:buSzPts val="1600"/>
              <a:buNone/>
            </a:pPr>
            <a:endParaRPr/>
          </a:p>
          <a:p>
            <a:pPr marL="685766" lvl="1" indent="-181850" algn="l" rtl="0">
              <a:lnSpc>
                <a:spcPct val="137500"/>
              </a:lnSpc>
              <a:spcBef>
                <a:spcPts val="1000"/>
              </a:spcBef>
              <a:spcAft>
                <a:spcPts val="0"/>
              </a:spcAft>
              <a:buSzPts val="16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43"/>
          <p:cNvSpPr txBox="1">
            <a:spLocks noGrp="1"/>
          </p:cNvSpPr>
          <p:nvPr>
            <p:ph type="title"/>
          </p:nvPr>
        </p:nvSpPr>
        <p:spPr>
          <a:xfrm>
            <a:off x="414131" y="824667"/>
            <a:ext cx="11592990" cy="1056175"/>
          </a:xfrm>
          <a:prstGeom prst="rect">
            <a:avLst/>
          </a:prstGeom>
          <a:noFill/>
          <a:ln>
            <a:noFill/>
          </a:ln>
        </p:spPr>
        <p:txBody>
          <a:bodyPr spcFirstLastPara="1" wrap="square" lIns="91425" tIns="45700" rIns="91425" bIns="45700" anchor="b" anchorCtr="0">
            <a:normAutofit/>
          </a:bodyPr>
          <a:lstStyle/>
          <a:p>
            <a:pPr marL="0" lvl="0" indent="0" algn="l" rtl="0">
              <a:lnSpc>
                <a:spcPct val="72727"/>
              </a:lnSpc>
              <a:spcBef>
                <a:spcPts val="0"/>
              </a:spcBef>
              <a:spcAft>
                <a:spcPts val="0"/>
              </a:spcAft>
              <a:buClr>
                <a:schemeClr val="dk1"/>
              </a:buClr>
              <a:buSzPts val="4400"/>
              <a:buFont typeface="Arial"/>
              <a:buNone/>
            </a:pPr>
            <a:r>
              <a:rPr lang="en-US" sz="4400"/>
              <a:t>Considerations for Building a Case Study</a:t>
            </a:r>
            <a:endParaRPr/>
          </a:p>
        </p:txBody>
      </p:sp>
      <p:sp>
        <p:nvSpPr>
          <p:cNvPr id="703" name="Google Shape;703;p43"/>
          <p:cNvSpPr txBox="1">
            <a:spLocks noGrp="1"/>
          </p:cNvSpPr>
          <p:nvPr>
            <p:ph type="body" idx="1"/>
          </p:nvPr>
        </p:nvSpPr>
        <p:spPr>
          <a:xfrm>
            <a:off x="863836" y="2165974"/>
            <a:ext cx="9624934" cy="347472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t>2. Review the internal variables of the tool that may need to be adapted to the national context.</a:t>
            </a:r>
            <a:endParaRPr/>
          </a:p>
          <a:p>
            <a:pPr marL="685766" lvl="1" indent="-283450" algn="l" rtl="0">
              <a:lnSpc>
                <a:spcPct val="137500"/>
              </a:lnSpc>
              <a:spcBef>
                <a:spcPts val="1000"/>
              </a:spcBef>
              <a:spcAft>
                <a:spcPts val="0"/>
              </a:spcAft>
              <a:buSzPts val="1600"/>
              <a:buChar char="–"/>
            </a:pPr>
            <a:r>
              <a:rPr lang="en-US"/>
              <a:t>Mercury-to-Gold Ratio per Gram of Gold Extracted</a:t>
            </a:r>
            <a:endParaRPr/>
          </a:p>
          <a:p>
            <a:pPr marL="685766" lvl="1" indent="-283450" algn="l" rtl="0">
              <a:lnSpc>
                <a:spcPct val="137500"/>
              </a:lnSpc>
              <a:spcBef>
                <a:spcPts val="1000"/>
              </a:spcBef>
              <a:spcAft>
                <a:spcPts val="0"/>
              </a:spcAft>
              <a:buSzPts val="1600"/>
              <a:buChar char="–"/>
            </a:pPr>
            <a:r>
              <a:rPr lang="en-US"/>
              <a:t>Proportion of Mercury Released into Water and Sediments, and Emitted into the Atmosphere (%)</a:t>
            </a:r>
            <a:endParaRPr/>
          </a:p>
          <a:p>
            <a:pPr marL="685766" lvl="1" indent="-283450" algn="l" rtl="0">
              <a:lnSpc>
                <a:spcPct val="137500"/>
              </a:lnSpc>
              <a:spcBef>
                <a:spcPts val="1000"/>
              </a:spcBef>
              <a:spcAft>
                <a:spcPts val="0"/>
              </a:spcAft>
              <a:buSzPts val="1600"/>
              <a:buChar char="–"/>
            </a:pPr>
            <a:r>
              <a:rPr lang="en-US"/>
              <a:t>Methylation Rate (%)</a:t>
            </a:r>
            <a:endParaRPr/>
          </a:p>
          <a:p>
            <a:pPr marL="685766" lvl="1" indent="-283450" algn="l" rtl="0">
              <a:lnSpc>
                <a:spcPct val="137500"/>
              </a:lnSpc>
              <a:spcBef>
                <a:spcPts val="1000"/>
              </a:spcBef>
              <a:spcAft>
                <a:spcPts val="0"/>
              </a:spcAft>
              <a:buSzPts val="1600"/>
              <a:buChar char="–"/>
            </a:pPr>
            <a:r>
              <a:rPr lang="en-US"/>
              <a:t>Average Body Weight (kg/person) and Fish Consumption Level (kg per capita)</a:t>
            </a:r>
            <a:endParaRPr/>
          </a:p>
          <a:p>
            <a:pPr marL="685766" lvl="1" indent="-283450" algn="l" rtl="0">
              <a:lnSpc>
                <a:spcPct val="137500"/>
              </a:lnSpc>
              <a:spcBef>
                <a:spcPts val="1000"/>
              </a:spcBef>
              <a:spcAft>
                <a:spcPts val="0"/>
              </a:spcAft>
              <a:buSzPts val="1600"/>
              <a:buChar char="–"/>
            </a:pPr>
            <a:r>
              <a:rPr lang="en-US"/>
              <a:t>Level of Mercury Contamination in Fish (ug Hg/g peixe)</a:t>
            </a:r>
            <a:endParaRPr/>
          </a:p>
          <a:p>
            <a:pPr marL="685766" lvl="1" indent="-283450" algn="l" rtl="0">
              <a:lnSpc>
                <a:spcPct val="137500"/>
              </a:lnSpc>
              <a:spcBef>
                <a:spcPts val="1000"/>
              </a:spcBef>
              <a:spcAft>
                <a:spcPts val="0"/>
              </a:spcAft>
              <a:buSzPts val="1600"/>
              <a:buChar char="–"/>
            </a:pPr>
            <a:r>
              <a:rPr lang="en-US"/>
              <a:t>Life Expectancy (Men) / Life Expectancy (General Population)</a:t>
            </a:r>
            <a:endParaRPr/>
          </a:p>
          <a:p>
            <a:pPr marL="685766" lvl="1" indent="-283450" algn="l" rtl="0">
              <a:lnSpc>
                <a:spcPct val="137500"/>
              </a:lnSpc>
              <a:spcBef>
                <a:spcPts val="1000"/>
              </a:spcBef>
              <a:spcAft>
                <a:spcPts val="0"/>
              </a:spcAft>
              <a:buSzPts val="1600"/>
              <a:buChar char="–"/>
            </a:pPr>
            <a:r>
              <a:rPr lang="en-US"/>
              <a:t>Mercury Concentration in Soil (gr Hg/ tons of soil</a:t>
            </a:r>
            <a:endParaRPr/>
          </a:p>
          <a:p>
            <a:pPr marL="685766" lvl="1" indent="-181850" algn="l" rtl="0">
              <a:lnSpc>
                <a:spcPct val="137500"/>
              </a:lnSpc>
              <a:spcBef>
                <a:spcPts val="1000"/>
              </a:spcBef>
              <a:spcAft>
                <a:spcPts val="0"/>
              </a:spcAft>
              <a:buSzPts val="1600"/>
              <a:buNone/>
            </a:pPr>
            <a:endParaRPr/>
          </a:p>
          <a:p>
            <a:pPr marL="685766" lvl="1" indent="-181850" algn="l" rtl="0">
              <a:lnSpc>
                <a:spcPct val="137500"/>
              </a:lnSpc>
              <a:spcBef>
                <a:spcPts val="1000"/>
              </a:spcBef>
              <a:spcAft>
                <a:spcPts val="0"/>
              </a:spcAft>
              <a:buSzPts val="16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88ecc7a14f_0_6"/>
          <p:cNvSpPr txBox="1">
            <a:spLocks noGrp="1"/>
          </p:cNvSpPr>
          <p:nvPr>
            <p:ph type="title"/>
          </p:nvPr>
        </p:nvSpPr>
        <p:spPr>
          <a:xfrm>
            <a:off x="546696" y="3429000"/>
            <a:ext cx="10515600" cy="118860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dirty="0"/>
              <a:t>Mining Impact Calculator</a:t>
            </a:r>
            <a:endParaRPr dirty="0"/>
          </a:p>
        </p:txBody>
      </p:sp>
      <p:sp>
        <p:nvSpPr>
          <p:cNvPr id="239" name="Google Shape;239;g388ecc7a14f_0_6"/>
          <p:cNvSpPr txBox="1">
            <a:spLocks noGrp="1"/>
          </p:cNvSpPr>
          <p:nvPr>
            <p:ph type="body" idx="1"/>
          </p:nvPr>
        </p:nvSpPr>
        <p:spPr>
          <a:xfrm>
            <a:off x="801529" y="4857157"/>
            <a:ext cx="10515600" cy="1188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An overview</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8"/>
          <p:cNvSpPr txBox="1">
            <a:spLocks noGrp="1"/>
          </p:cNvSpPr>
          <p:nvPr>
            <p:ph type="title"/>
          </p:nvPr>
        </p:nvSpPr>
        <p:spPr>
          <a:xfrm>
            <a:off x="374754" y="1242644"/>
            <a:ext cx="12276944" cy="914400"/>
          </a:xfrm>
          <a:prstGeom prst="rect">
            <a:avLst/>
          </a:prstGeom>
          <a:noFill/>
          <a:ln>
            <a:noFill/>
          </a:ln>
        </p:spPr>
        <p:txBody>
          <a:bodyPr spcFirstLastPara="1" wrap="square" lIns="91425" tIns="45700" rIns="91425" bIns="45700" anchor="b" anchorCtr="0">
            <a:noAutofit/>
          </a:bodyPr>
          <a:lstStyle/>
          <a:p>
            <a:pPr marL="0" lvl="0" indent="0" algn="l" rtl="0">
              <a:lnSpc>
                <a:spcPct val="177777"/>
              </a:lnSpc>
              <a:spcBef>
                <a:spcPts val="0"/>
              </a:spcBef>
              <a:spcAft>
                <a:spcPts val="0"/>
              </a:spcAft>
              <a:buClr>
                <a:schemeClr val="dk1"/>
              </a:buClr>
              <a:buSzPts val="1800"/>
              <a:buNone/>
            </a:pPr>
            <a:r>
              <a:rPr lang="en-US"/>
              <a:t>Federal Prosecution Service (MPF) vs. Financial Institutions (DTVMs) - Brokerage and Securities Distribution Institutions</a:t>
            </a:r>
            <a:endParaRPr/>
          </a:p>
        </p:txBody>
      </p:sp>
      <p:sp>
        <p:nvSpPr>
          <p:cNvPr id="709" name="Google Shape;709;p88"/>
          <p:cNvSpPr txBox="1">
            <a:spLocks noGrp="1"/>
          </p:cNvSpPr>
          <p:nvPr>
            <p:ph type="body" idx="1"/>
          </p:nvPr>
        </p:nvSpPr>
        <p:spPr>
          <a:xfrm>
            <a:off x="838199" y="2540728"/>
            <a:ext cx="10374443" cy="3474720"/>
          </a:xfrm>
          <a:prstGeom prst="rect">
            <a:avLst/>
          </a:prstGeom>
          <a:noFill/>
          <a:ln>
            <a:noFill/>
          </a:ln>
        </p:spPr>
        <p:txBody>
          <a:bodyPr spcFirstLastPara="1" wrap="square" lIns="91425" tIns="45700" rIns="91425" bIns="45700" anchor="t" anchorCtr="0">
            <a:noAutofit/>
          </a:bodyPr>
          <a:lstStyle/>
          <a:p>
            <a:pPr marL="137160" lvl="0" indent="0" algn="l" rtl="0">
              <a:lnSpc>
                <a:spcPct val="122222"/>
              </a:lnSpc>
              <a:spcBef>
                <a:spcPts val="0"/>
              </a:spcBef>
              <a:spcAft>
                <a:spcPts val="0"/>
              </a:spcAft>
              <a:buSzPts val="1440"/>
              <a:buNone/>
            </a:pPr>
            <a:r>
              <a:rPr lang="en-US" b="1"/>
              <a:t>Focus of the Action</a:t>
            </a:r>
            <a:endParaRPr/>
          </a:p>
          <a:p>
            <a:pPr marL="457200" lvl="0" indent="-320040" algn="l" rtl="0">
              <a:lnSpc>
                <a:spcPct val="122222"/>
              </a:lnSpc>
              <a:spcBef>
                <a:spcPts val="0"/>
              </a:spcBef>
              <a:spcAft>
                <a:spcPts val="0"/>
              </a:spcAft>
              <a:buClr>
                <a:schemeClr val="dk1"/>
              </a:buClr>
              <a:buSzPts val="1440"/>
              <a:buChar char="•"/>
            </a:pPr>
            <a:r>
              <a:rPr lang="en-US"/>
              <a:t>Not directed at individual miners, but at financial intermediaries (DTVMs) in the supply chain</a:t>
            </a:r>
            <a:endParaRPr/>
          </a:p>
          <a:p>
            <a:pPr marL="457200" lvl="0" indent="-320040" algn="l" rtl="0">
              <a:lnSpc>
                <a:spcPct val="122222"/>
              </a:lnSpc>
              <a:spcBef>
                <a:spcPts val="0"/>
              </a:spcBef>
              <a:spcAft>
                <a:spcPts val="0"/>
              </a:spcAft>
              <a:buClr>
                <a:schemeClr val="dk1"/>
              </a:buClr>
              <a:buSzPts val="1440"/>
              <a:buChar char="•"/>
            </a:pPr>
            <a:r>
              <a:rPr lang="en-US"/>
              <a:t>Operated in Itaituba, Jacareacanga, and Novo Progresso, main hotspots of illegal mining</a:t>
            </a:r>
            <a:endParaRPr/>
          </a:p>
          <a:p>
            <a:pPr marL="457200" lvl="0" indent="-320040" algn="l" rtl="0">
              <a:lnSpc>
                <a:spcPct val="122222"/>
              </a:lnSpc>
              <a:spcBef>
                <a:spcPts val="0"/>
              </a:spcBef>
              <a:spcAft>
                <a:spcPts val="0"/>
              </a:spcAft>
              <a:buClr>
                <a:schemeClr val="dk1"/>
              </a:buClr>
              <a:buSzPts val="1440"/>
              <a:buChar char="•"/>
            </a:pPr>
            <a:r>
              <a:rPr lang="en-US"/>
              <a:t>Institutions could face fines of R$ 10.6 billion for social and environmental damages (using the MIC)</a:t>
            </a:r>
            <a:endParaRPr/>
          </a:p>
          <a:p>
            <a:pPr marL="457200" lvl="0" indent="-228600" algn="l" rtl="0">
              <a:lnSpc>
                <a:spcPct val="122222"/>
              </a:lnSpc>
              <a:spcBef>
                <a:spcPts val="0"/>
              </a:spcBef>
              <a:spcAft>
                <a:spcPts val="0"/>
              </a:spcAft>
              <a:buClr>
                <a:schemeClr val="dk1"/>
              </a:buClr>
              <a:buSzPts val="1440"/>
              <a:buNone/>
            </a:pPr>
            <a:endParaRPr/>
          </a:p>
          <a:p>
            <a:pPr marL="137160" lvl="0" indent="0" algn="l" rtl="0">
              <a:lnSpc>
                <a:spcPct val="122222"/>
              </a:lnSpc>
              <a:spcBef>
                <a:spcPts val="0"/>
              </a:spcBef>
              <a:spcAft>
                <a:spcPts val="0"/>
              </a:spcAft>
              <a:buSzPts val="1440"/>
              <a:buNone/>
            </a:pPr>
            <a:r>
              <a:rPr lang="en-US" b="1"/>
              <a:t>Strategic Legal Action</a:t>
            </a:r>
            <a:endParaRPr/>
          </a:p>
          <a:p>
            <a:pPr marL="457200" lvl="0" indent="-320040" algn="l" rtl="0">
              <a:lnSpc>
                <a:spcPct val="122222"/>
              </a:lnSpc>
              <a:spcBef>
                <a:spcPts val="0"/>
              </a:spcBef>
              <a:spcAft>
                <a:spcPts val="0"/>
              </a:spcAft>
              <a:buClr>
                <a:schemeClr val="dk1"/>
              </a:buClr>
              <a:buSzPts val="1440"/>
              <a:buChar char="•"/>
            </a:pPr>
            <a:r>
              <a:rPr lang="en-US"/>
              <a:t>In 2021, the Federal Prosecution Service (MPF) filed lawsuits to suspend the operations of three financial institutions (FD’Gold, Carol, OM)</a:t>
            </a:r>
            <a:endParaRPr/>
          </a:p>
          <a:p>
            <a:pPr marL="457200" lvl="0" indent="-320040" algn="l" rtl="0">
              <a:lnSpc>
                <a:spcPct val="122222"/>
              </a:lnSpc>
              <a:spcBef>
                <a:spcPts val="0"/>
              </a:spcBef>
              <a:spcAft>
                <a:spcPts val="0"/>
              </a:spcAft>
              <a:buClr>
                <a:schemeClr val="dk1"/>
              </a:buClr>
              <a:buSzPts val="1440"/>
              <a:buChar char="•"/>
            </a:pPr>
            <a:r>
              <a:rPr lang="en-US"/>
              <a:t>Accused of introducing 4.3 tons of illegal gold into national and international markets (2019–2020)</a:t>
            </a:r>
            <a:endParaRPr/>
          </a:p>
          <a:p>
            <a:pPr marL="457200" lvl="0" indent="-228600" algn="l" rtl="0">
              <a:lnSpc>
                <a:spcPct val="122222"/>
              </a:lnSpc>
              <a:spcBef>
                <a:spcPts val="0"/>
              </a:spcBef>
              <a:spcAft>
                <a:spcPts val="0"/>
              </a:spcAft>
              <a:buClr>
                <a:schemeClr val="dk1"/>
              </a:buClr>
              <a:buSzPts val="144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9"/>
          <p:cNvSpPr txBox="1">
            <a:spLocks noGrp="1"/>
          </p:cNvSpPr>
          <p:nvPr>
            <p:ph type="title"/>
          </p:nvPr>
        </p:nvSpPr>
        <p:spPr>
          <a:xfrm>
            <a:off x="374754" y="1242644"/>
            <a:ext cx="12276944" cy="914400"/>
          </a:xfrm>
          <a:prstGeom prst="rect">
            <a:avLst/>
          </a:prstGeom>
          <a:noFill/>
          <a:ln>
            <a:noFill/>
          </a:ln>
        </p:spPr>
        <p:txBody>
          <a:bodyPr spcFirstLastPara="1" wrap="square" lIns="91425" tIns="45700" rIns="91425" bIns="45700" anchor="b" anchorCtr="0">
            <a:noAutofit/>
          </a:bodyPr>
          <a:lstStyle/>
          <a:p>
            <a:pPr marL="0" lvl="0" indent="0" algn="l" rtl="0">
              <a:lnSpc>
                <a:spcPct val="177777"/>
              </a:lnSpc>
              <a:spcBef>
                <a:spcPts val="0"/>
              </a:spcBef>
              <a:spcAft>
                <a:spcPts val="0"/>
              </a:spcAft>
              <a:buClr>
                <a:schemeClr val="dk1"/>
              </a:buClr>
              <a:buSzPts val="1800"/>
              <a:buNone/>
            </a:pPr>
            <a:r>
              <a:rPr lang="en-US"/>
              <a:t>Federal Prosecution Service (MPF) vs. Financial Institutions (DTVMs) - Brokerage and Securities Distribution Institutions</a:t>
            </a:r>
            <a:endParaRPr/>
          </a:p>
        </p:txBody>
      </p:sp>
      <p:sp>
        <p:nvSpPr>
          <p:cNvPr id="715" name="Google Shape;715;p89"/>
          <p:cNvSpPr txBox="1">
            <a:spLocks noGrp="1"/>
          </p:cNvSpPr>
          <p:nvPr>
            <p:ph type="body" idx="1"/>
          </p:nvPr>
        </p:nvSpPr>
        <p:spPr>
          <a:xfrm>
            <a:off x="838199" y="2540728"/>
            <a:ext cx="10374443" cy="3474720"/>
          </a:xfrm>
          <a:prstGeom prst="rect">
            <a:avLst/>
          </a:prstGeom>
          <a:noFill/>
          <a:ln>
            <a:noFill/>
          </a:ln>
        </p:spPr>
        <p:txBody>
          <a:bodyPr spcFirstLastPara="1" wrap="square" lIns="91425" tIns="45700" rIns="91425" bIns="45700" anchor="t" anchorCtr="0">
            <a:noAutofit/>
          </a:bodyPr>
          <a:lstStyle/>
          <a:p>
            <a:pPr marL="137160" lvl="0" indent="0" algn="l" rtl="0">
              <a:lnSpc>
                <a:spcPct val="122222"/>
              </a:lnSpc>
              <a:spcBef>
                <a:spcPts val="0"/>
              </a:spcBef>
              <a:spcAft>
                <a:spcPts val="0"/>
              </a:spcAft>
              <a:buSzPts val="1440"/>
              <a:buNone/>
            </a:pPr>
            <a:r>
              <a:rPr lang="en-US" b="1"/>
              <a:t>Methodology and Evidence</a:t>
            </a:r>
            <a:endParaRPr/>
          </a:p>
          <a:p>
            <a:pPr marL="457200" lvl="0" indent="-320040" algn="l" rtl="0">
              <a:lnSpc>
                <a:spcPct val="122222"/>
              </a:lnSpc>
              <a:spcBef>
                <a:spcPts val="0"/>
              </a:spcBef>
              <a:spcAft>
                <a:spcPts val="0"/>
              </a:spcAft>
              <a:buClr>
                <a:schemeClr val="dk1"/>
              </a:buClr>
              <a:buSzPts val="1440"/>
              <a:buChar char="•"/>
            </a:pPr>
            <a:r>
              <a:rPr lang="en-US"/>
              <a:t>Based on satellite imagery, public mineral data (CFEM, ANM), and field studies</a:t>
            </a:r>
            <a:endParaRPr/>
          </a:p>
          <a:p>
            <a:pPr marL="457200" lvl="0" indent="-320040" algn="l" rtl="0">
              <a:lnSpc>
                <a:spcPct val="122222"/>
              </a:lnSpc>
              <a:spcBef>
                <a:spcPts val="0"/>
              </a:spcBef>
              <a:spcAft>
                <a:spcPts val="0"/>
              </a:spcAft>
              <a:buClr>
                <a:schemeClr val="dk1"/>
              </a:buClr>
              <a:buSzPts val="1440"/>
              <a:buChar char="•"/>
            </a:pPr>
            <a:r>
              <a:rPr lang="en-US"/>
              <a:t>Collaboration with the Federal University of Minas Gerais (UFMG)</a:t>
            </a:r>
            <a:endParaRPr/>
          </a:p>
          <a:p>
            <a:pPr marL="457200" lvl="0" indent="-320040" algn="l" rtl="0">
              <a:lnSpc>
                <a:spcPct val="122222"/>
              </a:lnSpc>
              <a:spcBef>
                <a:spcPts val="0"/>
              </a:spcBef>
              <a:spcAft>
                <a:spcPts val="0"/>
              </a:spcAft>
              <a:buClr>
                <a:schemeClr val="dk1"/>
              </a:buClr>
              <a:buSzPts val="1440"/>
              <a:buChar char="•"/>
            </a:pPr>
            <a:r>
              <a:rPr lang="en-US"/>
              <a:t>Found that 58.4% of the gold in Pará had false origins or came from intact forest areas without valid mining titles</a:t>
            </a:r>
            <a:endParaRPr/>
          </a:p>
          <a:p>
            <a:pPr marL="457200" lvl="0" indent="-228600" algn="l" rtl="0">
              <a:lnSpc>
                <a:spcPct val="122222"/>
              </a:lnSpc>
              <a:spcBef>
                <a:spcPts val="0"/>
              </a:spcBef>
              <a:spcAft>
                <a:spcPts val="0"/>
              </a:spcAft>
              <a:buClr>
                <a:schemeClr val="dk1"/>
              </a:buClr>
              <a:buSzPts val="1440"/>
              <a:buNone/>
            </a:pPr>
            <a:endParaRPr/>
          </a:p>
          <a:p>
            <a:pPr marL="137160" lvl="0" indent="0" algn="l" rtl="0">
              <a:lnSpc>
                <a:spcPct val="122222"/>
              </a:lnSpc>
              <a:spcBef>
                <a:spcPts val="0"/>
              </a:spcBef>
              <a:spcAft>
                <a:spcPts val="0"/>
              </a:spcAft>
              <a:buSzPts val="1440"/>
              <a:buNone/>
            </a:pPr>
            <a:r>
              <a:rPr lang="en-US" b="1"/>
              <a:t>Socio-environmental Impact</a:t>
            </a:r>
            <a:endParaRPr/>
          </a:p>
          <a:p>
            <a:pPr marL="457200" lvl="0" indent="-320040" algn="l" rtl="0">
              <a:lnSpc>
                <a:spcPct val="122222"/>
              </a:lnSpc>
              <a:spcBef>
                <a:spcPts val="0"/>
              </a:spcBef>
              <a:spcAft>
                <a:spcPts val="0"/>
              </a:spcAft>
              <a:buClr>
                <a:schemeClr val="dk1"/>
              </a:buClr>
              <a:buSzPts val="1440"/>
              <a:buChar char="•"/>
            </a:pPr>
            <a:r>
              <a:rPr lang="en-US"/>
              <a:t>Gold laundering facilitates the expansion of illegal mining in Indigenous Lands (Munduruku, Sai-Cinza)</a:t>
            </a:r>
            <a:endParaRPr/>
          </a:p>
          <a:p>
            <a:pPr marL="457200" lvl="0" indent="-320040" algn="l" rtl="0">
              <a:lnSpc>
                <a:spcPct val="122222"/>
              </a:lnSpc>
              <a:spcBef>
                <a:spcPts val="0"/>
              </a:spcBef>
              <a:spcAft>
                <a:spcPts val="0"/>
              </a:spcAft>
              <a:buClr>
                <a:schemeClr val="dk1"/>
              </a:buClr>
              <a:buSzPts val="1440"/>
              <a:buChar char="•"/>
            </a:pPr>
            <a:r>
              <a:rPr lang="en-US"/>
              <a:t>Fuels organized crime, violence, and human rights violations</a:t>
            </a:r>
            <a:endParaRPr/>
          </a:p>
          <a:p>
            <a:pPr marL="457200" lvl="0" indent="-320040" algn="l" rtl="0">
              <a:lnSpc>
                <a:spcPct val="122222"/>
              </a:lnSpc>
              <a:spcBef>
                <a:spcPts val="0"/>
              </a:spcBef>
              <a:spcAft>
                <a:spcPts val="0"/>
              </a:spcAft>
              <a:buClr>
                <a:schemeClr val="dk1"/>
              </a:buClr>
              <a:buSzPts val="1440"/>
              <a:buChar char="•"/>
            </a:pPr>
            <a:r>
              <a:rPr lang="en-US"/>
              <a:t>The MPF demands the “suffocation of the market” for illegal gold to break the supply chain</a:t>
            </a:r>
            <a:endParaRPr/>
          </a:p>
          <a:p>
            <a:pPr marL="457200" lvl="0" indent="-228600" algn="l" rtl="0">
              <a:lnSpc>
                <a:spcPct val="122222"/>
              </a:lnSpc>
              <a:spcBef>
                <a:spcPts val="0"/>
              </a:spcBef>
              <a:spcAft>
                <a:spcPts val="0"/>
              </a:spcAft>
              <a:buClr>
                <a:schemeClr val="dk1"/>
              </a:buClr>
              <a:buSzPts val="144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44" descr="Homem e fumaça&#10;&#10;Descrição gerada automaticamente com confiança baixa"/>
          <p:cNvPicPr preferRelativeResize="0"/>
          <p:nvPr/>
        </p:nvPicPr>
        <p:blipFill rotWithShape="1">
          <a:blip r:embed="rId3">
            <a:alphaModFix/>
          </a:blip>
          <a:srcRect t="12535" b="12494"/>
          <a:stretch/>
        </p:blipFill>
        <p:spPr>
          <a:xfrm>
            <a:off x="2563318" y="0"/>
            <a:ext cx="9628682" cy="6858000"/>
          </a:xfrm>
          <a:prstGeom prst="rect">
            <a:avLst/>
          </a:prstGeom>
          <a:noFill/>
          <a:ln>
            <a:noFill/>
          </a:ln>
        </p:spPr>
      </p:pic>
      <p:sp>
        <p:nvSpPr>
          <p:cNvPr id="721" name="Google Shape;721;p44"/>
          <p:cNvSpPr txBox="1"/>
          <p:nvPr/>
        </p:nvSpPr>
        <p:spPr>
          <a:xfrm>
            <a:off x="2704364" y="872999"/>
            <a:ext cx="5554077" cy="1564783"/>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chemeClr val="lt1"/>
              </a:buClr>
              <a:buSzPct val="100000"/>
              <a:buFont typeface="Arial"/>
              <a:buNone/>
            </a:pPr>
            <a:r>
              <a:rPr lang="en-US" sz="4800" b="0" i="0" u="none" strike="noStrike" cap="none">
                <a:solidFill>
                  <a:schemeClr val="lt1"/>
                </a:solidFill>
                <a:latin typeface="Arial"/>
                <a:ea typeface="Arial"/>
                <a:cs typeface="Arial"/>
                <a:sym typeface="Arial"/>
              </a:rPr>
              <a:t>Case study</a:t>
            </a:r>
            <a:endParaRPr sz="4800"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Arial"/>
              <a:buNone/>
            </a:pPr>
            <a:r>
              <a:rPr lang="en-US" sz="3600" b="0" i="0" u="none" strike="noStrike" cap="none">
                <a:solidFill>
                  <a:schemeClr val="lt1"/>
                </a:solidFill>
                <a:latin typeface="Arial"/>
                <a:ea typeface="Arial"/>
                <a:cs typeface="Arial"/>
                <a:sym typeface="Arial"/>
              </a:rPr>
              <a:t>Tri-Border Area between Brazil, Peru, and Colombia</a:t>
            </a:r>
            <a:endParaRPr sz="4800" b="0" i="0" u="none" strike="noStrike" cap="non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5"/>
          <p:cNvSpPr txBox="1">
            <a:spLocks noGrp="1"/>
          </p:cNvSpPr>
          <p:nvPr>
            <p:ph type="title"/>
          </p:nvPr>
        </p:nvSpPr>
        <p:spPr>
          <a:xfrm>
            <a:off x="8130278" y="1027906"/>
            <a:ext cx="3499567" cy="1325563"/>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Arial"/>
                <a:ea typeface="Arial"/>
                <a:cs typeface="Arial"/>
                <a:sym typeface="Arial"/>
              </a:rPr>
              <a:t>Study Area</a:t>
            </a:r>
            <a:endParaRPr/>
          </a:p>
        </p:txBody>
      </p:sp>
      <p:sp>
        <p:nvSpPr>
          <p:cNvPr id="727" name="Google Shape;727;p45"/>
          <p:cNvSpPr txBox="1"/>
          <p:nvPr/>
        </p:nvSpPr>
        <p:spPr>
          <a:xfrm>
            <a:off x="8130278" y="2651760"/>
            <a:ext cx="3499567" cy="406265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Tri-border area between Brazil (Santo Antônio do Içá and Tabatinga), Peru (Loreto), and Colombia (Amazonas)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Around four Indigenous ethnic groups inhabit the region</a:t>
            </a: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Extensive mining activity using dredges, near Amacayacu National Natural Park (PNN Amacayacu)</a:t>
            </a:r>
            <a:endParaRPr sz="1400" b="0" i="0" u="none" strike="noStrike" cap="none">
              <a:solidFill>
                <a:srgbClr val="000000"/>
              </a:solidFill>
              <a:latin typeface="Arial"/>
              <a:ea typeface="Arial"/>
              <a:cs typeface="Arial"/>
              <a:sym typeface="Arial"/>
            </a:endParaRPr>
          </a:p>
        </p:txBody>
      </p:sp>
      <p:pic>
        <p:nvPicPr>
          <p:cNvPr id="728" name="Google Shape;728;p45" descr="Mapa&#10;&#10;Descrição gerada automaticamente com confiança média"/>
          <p:cNvPicPr preferRelativeResize="0"/>
          <p:nvPr/>
        </p:nvPicPr>
        <p:blipFill rotWithShape="1">
          <a:blip r:embed="rId3">
            <a:alphaModFix/>
          </a:blip>
          <a:srcRect/>
          <a:stretch/>
        </p:blipFill>
        <p:spPr>
          <a:xfrm>
            <a:off x="562154" y="1267724"/>
            <a:ext cx="7221385" cy="510536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6"/>
          <p:cNvSpPr txBox="1">
            <a:spLocks noGrp="1"/>
          </p:cNvSpPr>
          <p:nvPr>
            <p:ph type="title"/>
          </p:nvPr>
        </p:nvSpPr>
        <p:spPr>
          <a:xfrm>
            <a:off x="4435839" y="0"/>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Expansion of Illegal Mining Activities</a:t>
            </a:r>
            <a:endParaRPr>
              <a:latin typeface="Arial"/>
              <a:ea typeface="Arial"/>
              <a:cs typeface="Arial"/>
              <a:sym typeface="Arial"/>
            </a:endParaRPr>
          </a:p>
        </p:txBody>
      </p:sp>
      <p:pic>
        <p:nvPicPr>
          <p:cNvPr id="734" name="Google Shape;734;p46" descr="Gráfico&#10;&#10;Descrição gerada automaticamente"/>
          <p:cNvPicPr preferRelativeResize="0"/>
          <p:nvPr/>
        </p:nvPicPr>
        <p:blipFill rotWithShape="1">
          <a:blip r:embed="rId3">
            <a:alphaModFix/>
          </a:blip>
          <a:srcRect/>
          <a:stretch/>
        </p:blipFill>
        <p:spPr>
          <a:xfrm>
            <a:off x="391100" y="1118396"/>
            <a:ext cx="7462157" cy="4435475"/>
          </a:xfrm>
          <a:prstGeom prst="rect">
            <a:avLst/>
          </a:prstGeom>
          <a:noFill/>
          <a:ln>
            <a:noFill/>
          </a:ln>
        </p:spPr>
      </p:pic>
      <p:sp>
        <p:nvSpPr>
          <p:cNvPr id="735" name="Google Shape;735;p46"/>
          <p:cNvSpPr txBox="1"/>
          <p:nvPr/>
        </p:nvSpPr>
        <p:spPr>
          <a:xfrm>
            <a:off x="658318" y="5443074"/>
            <a:ext cx="1126374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A more homogeneous distribution of illegal mining sites was observed across the three territories.</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To account for the two observed patterns, it was decided to conduct two separate analyses: one for 2021 and another for 2022.</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7"/>
          <p:cNvSpPr txBox="1"/>
          <p:nvPr/>
        </p:nvSpPr>
        <p:spPr>
          <a:xfrm>
            <a:off x="2923361" y="216600"/>
            <a:ext cx="6835236"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Scenario 1</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(2021)</a:t>
            </a:r>
            <a:endParaRPr sz="4800" b="0" i="0" u="none" strike="noStrike" cap="none">
              <a:solidFill>
                <a:schemeClr val="dk1"/>
              </a:solidFill>
              <a:latin typeface="Arial"/>
              <a:ea typeface="Arial"/>
              <a:cs typeface="Arial"/>
              <a:sym typeface="Arial"/>
            </a:endParaRPr>
          </a:p>
        </p:txBody>
      </p:sp>
      <p:pic>
        <p:nvPicPr>
          <p:cNvPr id="741" name="Google Shape;741;p47" descr="Mapa&#10;&#10;Descrição gerada automaticamente"/>
          <p:cNvPicPr preferRelativeResize="0"/>
          <p:nvPr/>
        </p:nvPicPr>
        <p:blipFill rotWithShape="1">
          <a:blip r:embed="rId3">
            <a:alphaModFix/>
          </a:blip>
          <a:srcRect l="16" r="13"/>
          <a:stretch/>
        </p:blipFill>
        <p:spPr>
          <a:xfrm>
            <a:off x="740224" y="2170293"/>
            <a:ext cx="5473700" cy="3688715"/>
          </a:xfrm>
          <a:prstGeom prst="rect">
            <a:avLst/>
          </a:prstGeom>
          <a:noFill/>
          <a:ln>
            <a:noFill/>
          </a:ln>
        </p:spPr>
      </p:pic>
      <p:sp>
        <p:nvSpPr>
          <p:cNvPr id="742" name="Google Shape;742;p47"/>
          <p:cNvSpPr txBox="1"/>
          <p:nvPr/>
        </p:nvSpPr>
        <p:spPr>
          <a:xfrm>
            <a:off x="7055240" y="2985393"/>
            <a:ext cx="3499567" cy="19389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 impacts were calculated in 2021;</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2 dredging points in Peru, 4 in Colombia, and 15 in Brazil: a total of 21 dredges.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graphicFrame>
        <p:nvGraphicFramePr>
          <p:cNvPr id="747" name="Google Shape;747;p48"/>
          <p:cNvGraphicFramePr/>
          <p:nvPr/>
        </p:nvGraphicFramePr>
        <p:xfrm>
          <a:off x="625734" y="3460598"/>
          <a:ext cx="5355950" cy="2415555"/>
        </p:xfrm>
        <a:graphic>
          <a:graphicData uri="http://schemas.openxmlformats.org/drawingml/2006/table">
            <a:tbl>
              <a:tblPr firstRow="1" bandRow="1">
                <a:noFill/>
                <a:tableStyleId>{DA5396B6-3A93-4773-9904-329793F2DB1C}</a:tableStyleId>
              </a:tblPr>
              <a:tblGrid>
                <a:gridCol w="3725450">
                  <a:extLst>
                    <a:ext uri="{9D8B030D-6E8A-4147-A177-3AD203B41FA5}">
                      <a16:colId xmlns:a16="http://schemas.microsoft.com/office/drawing/2014/main" val="20000"/>
                    </a:ext>
                  </a:extLst>
                </a:gridCol>
                <a:gridCol w="1630500">
                  <a:extLst>
                    <a:ext uri="{9D8B030D-6E8A-4147-A177-3AD203B41FA5}">
                      <a16:colId xmlns:a16="http://schemas.microsoft.com/office/drawing/2014/main" val="20001"/>
                    </a:ext>
                  </a:extLst>
                </a:gridCol>
              </a:tblGrid>
              <a:tr h="4292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Non-monetary impacts </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Number of ferries</a:t>
                      </a:r>
                      <a:endParaRPr sz="1600" u="none" strike="noStrike" cap="none">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21</a:t>
                      </a:r>
                      <a:endParaRPr sz="1400" u="none" strike="noStrike" cap="none"/>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Total gold amount</a:t>
                      </a:r>
                      <a:endParaRPr sz="16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i="1" u="none" strike="noStrike" cap="none">
                          <a:latin typeface="Arial"/>
                          <a:ea typeface="Arial"/>
                          <a:cs typeface="Arial"/>
                          <a:sym typeface="Arial"/>
                        </a:rPr>
                        <a:t>(30 ferries in 1 year)</a:t>
                      </a:r>
                      <a:endParaRPr sz="1600" i="1"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252</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Gold production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108</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Removed Sediments </a:t>
                      </a:r>
                      <a:r>
                        <a:rPr lang="en-US" sz="1100" i="1" u="none" strike="noStrike" cap="none">
                          <a:solidFill>
                            <a:schemeClr val="dk1"/>
                          </a:solidFill>
                          <a:latin typeface="Arial"/>
                          <a:ea typeface="Arial"/>
                          <a:cs typeface="Arial"/>
                          <a:sym typeface="Arial"/>
                        </a:rPr>
                        <a:t>(t)</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4.192.559</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Mercury Released into Rivers</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5</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748" name="Google Shape;748;p48"/>
          <p:cNvGraphicFramePr/>
          <p:nvPr/>
        </p:nvGraphicFramePr>
        <p:xfrm>
          <a:off x="6210303" y="3460598"/>
          <a:ext cx="5401975" cy="2797400"/>
        </p:xfrm>
        <a:graphic>
          <a:graphicData uri="http://schemas.openxmlformats.org/drawingml/2006/table">
            <a:tbl>
              <a:tblPr firstRow="1" bandRow="1">
                <a:noFill/>
                <a:tableStyleId>{DA5396B6-3A93-4773-9904-329793F2DB1C}</a:tableStyleId>
              </a:tblPr>
              <a:tblGrid>
                <a:gridCol w="4030975">
                  <a:extLst>
                    <a:ext uri="{9D8B030D-6E8A-4147-A177-3AD203B41FA5}">
                      <a16:colId xmlns:a16="http://schemas.microsoft.com/office/drawing/2014/main" val="20000"/>
                    </a:ext>
                  </a:extLst>
                </a:gridCol>
                <a:gridCol w="1371000">
                  <a:extLst>
                    <a:ext uri="{9D8B030D-6E8A-4147-A177-3AD203B41FA5}">
                      <a16:colId xmlns:a16="http://schemas.microsoft.com/office/drawing/2014/main" val="20001"/>
                    </a:ext>
                  </a:extLst>
                </a:gridCol>
              </a:tblGrid>
              <a:tr h="4263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Monetary impacts  (USD)</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River Sedimentation</a:t>
                      </a:r>
                      <a:endParaRPr sz="1600" u="none" strike="noStrike" cap="none">
                        <a:solidFill>
                          <a:schemeClr val="dk1"/>
                        </a:solidFill>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1.364.480</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665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Risk of Cardiovascular Diseases</a:t>
                      </a:r>
                      <a:endParaRPr sz="1600" u="none" strike="noStrike" cap="none">
                        <a:solidFill>
                          <a:schemeClr val="dk1"/>
                        </a:solidFill>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17.654.997</a:t>
                      </a:r>
                      <a:endParaRPr sz="1400" u="none" strike="noStrike" cap="none"/>
                    </a:p>
                  </a:txBody>
                  <a:tcPr marL="91450" marR="91450" marT="45725" marB="45725"/>
                </a:tc>
                <a:extLst>
                  <a:ext uri="{0D108BD9-81ED-4DB2-BD59-A6C34878D82A}">
                    <a16:rowId xmlns:a16="http://schemas.microsoft.com/office/drawing/2014/main" val="10002"/>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Neuropsychological Symptoms</a:t>
                      </a:r>
                      <a:endParaRPr sz="1600" u="none" strike="noStrike" cap="none">
                        <a:solidFill>
                          <a:schemeClr val="dk1"/>
                        </a:solidFill>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1.532.400</a:t>
                      </a:r>
                      <a:endParaRPr sz="1400" u="none" strike="noStrike" cap="none"/>
                    </a:p>
                  </a:txBody>
                  <a:tcPr marL="91450" marR="91450" marT="45725" marB="45725"/>
                </a:tc>
                <a:extLst>
                  <a:ext uri="{0D108BD9-81ED-4DB2-BD59-A6C34878D82A}">
                    <a16:rowId xmlns:a16="http://schemas.microsoft.com/office/drawing/2014/main" val="10003"/>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Gold value</a:t>
                      </a:r>
                      <a:endParaRPr sz="1400" u="none" strike="noStrike" cap="none"/>
                    </a:p>
                  </a:txBody>
                  <a:tcPr marL="91450" marR="91450" marT="45725" marB="45725">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6.106.284</a:t>
                      </a:r>
                      <a:endParaRPr sz="1400" u="none" strike="noStrike" cap="none"/>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63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Arial"/>
                          <a:ea typeface="Arial"/>
                          <a:cs typeface="Arial"/>
                          <a:sym typeface="Arial"/>
                        </a:rPr>
                        <a:t>Total</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26.658.164</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bl>
          </a:graphicData>
        </a:graphic>
      </p:graphicFrame>
      <p:sp>
        <p:nvSpPr>
          <p:cNvPr id="749" name="Google Shape;749;p48"/>
          <p:cNvSpPr txBox="1"/>
          <p:nvPr/>
        </p:nvSpPr>
        <p:spPr>
          <a:xfrm>
            <a:off x="8570034" y="-16094"/>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Results</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Scenario 1</a:t>
            </a:r>
            <a:endParaRPr sz="4800" b="0" i="0" u="none" strike="noStrike" cap="none">
              <a:solidFill>
                <a:schemeClr val="dk1"/>
              </a:solidFill>
              <a:latin typeface="Arial"/>
              <a:ea typeface="Arial"/>
              <a:cs typeface="Arial"/>
              <a:sym typeface="Arial"/>
            </a:endParaRPr>
          </a:p>
        </p:txBody>
      </p:sp>
      <p:grpSp>
        <p:nvGrpSpPr>
          <p:cNvPr id="750" name="Google Shape;750;p48"/>
          <p:cNvGrpSpPr/>
          <p:nvPr/>
        </p:nvGrpSpPr>
        <p:grpSpPr>
          <a:xfrm>
            <a:off x="8337661" y="2224996"/>
            <a:ext cx="1101247" cy="1055668"/>
            <a:chOff x="7693466" y="4864660"/>
            <a:chExt cx="1582057" cy="1480457"/>
          </a:xfrm>
        </p:grpSpPr>
        <p:sp>
          <p:nvSpPr>
            <p:cNvPr id="751" name="Google Shape;751;p48"/>
            <p:cNvSpPr/>
            <p:nvPr/>
          </p:nvSpPr>
          <p:spPr>
            <a:xfrm>
              <a:off x="7693466" y="4864660"/>
              <a:ext cx="1582057" cy="1480457"/>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52" name="Google Shape;752;p48" descr="Moedas com preenchimento sólido"/>
            <p:cNvPicPr preferRelativeResize="0"/>
            <p:nvPr/>
          </p:nvPicPr>
          <p:blipFill rotWithShape="1">
            <a:blip r:embed="rId3">
              <a:alphaModFix/>
            </a:blip>
            <a:srcRect/>
            <a:stretch/>
          </p:blipFill>
          <p:spPr>
            <a:xfrm>
              <a:off x="8027294" y="5162202"/>
              <a:ext cx="914400" cy="914400"/>
            </a:xfrm>
            <a:prstGeom prst="rect">
              <a:avLst/>
            </a:prstGeom>
            <a:noFill/>
            <a:ln>
              <a:noFill/>
            </a:ln>
          </p:spPr>
        </p:pic>
      </p:grpSp>
      <p:grpSp>
        <p:nvGrpSpPr>
          <p:cNvPr id="753" name="Google Shape;753;p48"/>
          <p:cNvGrpSpPr/>
          <p:nvPr/>
        </p:nvGrpSpPr>
        <p:grpSpPr>
          <a:xfrm>
            <a:off x="2654036" y="2235345"/>
            <a:ext cx="1101247" cy="1055668"/>
            <a:chOff x="3555204" y="5280254"/>
            <a:chExt cx="1101247" cy="1055668"/>
          </a:xfrm>
        </p:grpSpPr>
        <p:sp>
          <p:nvSpPr>
            <p:cNvPr id="754" name="Google Shape;754;p48"/>
            <p:cNvSpPr/>
            <p:nvPr/>
          </p:nvSpPr>
          <p:spPr>
            <a:xfrm>
              <a:off x="3555204" y="5280254"/>
              <a:ext cx="1101247" cy="1055668"/>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55" name="Google Shape;755;p48" descr="Matérias primas com preenchimento sólido"/>
            <p:cNvPicPr preferRelativeResize="0"/>
            <p:nvPr/>
          </p:nvPicPr>
          <p:blipFill rotWithShape="1">
            <a:blip r:embed="rId4">
              <a:alphaModFix/>
            </a:blip>
            <a:srcRect/>
            <a:stretch/>
          </p:blipFill>
          <p:spPr>
            <a:xfrm>
              <a:off x="3776149" y="5478410"/>
              <a:ext cx="659355" cy="659355"/>
            </a:xfrm>
            <a:prstGeom prst="rect">
              <a:avLst/>
            </a:prstGeom>
            <a:noFill/>
            <a:ln>
              <a:noFill/>
            </a:ln>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49" descr="Mapa&#10;&#10;Descrição gerada automaticamente"/>
          <p:cNvPicPr preferRelativeResize="0"/>
          <p:nvPr/>
        </p:nvPicPr>
        <p:blipFill rotWithShape="1">
          <a:blip r:embed="rId3">
            <a:alphaModFix/>
          </a:blip>
          <a:srcRect/>
          <a:stretch/>
        </p:blipFill>
        <p:spPr>
          <a:xfrm>
            <a:off x="754738" y="2170292"/>
            <a:ext cx="5473700" cy="3707993"/>
          </a:xfrm>
          <a:prstGeom prst="rect">
            <a:avLst/>
          </a:prstGeom>
          <a:noFill/>
          <a:ln>
            <a:noFill/>
          </a:ln>
        </p:spPr>
      </p:pic>
      <p:sp>
        <p:nvSpPr>
          <p:cNvPr id="761" name="Google Shape;761;p49"/>
          <p:cNvSpPr txBox="1"/>
          <p:nvPr/>
        </p:nvSpPr>
        <p:spPr>
          <a:xfrm>
            <a:off x="7055240" y="2985393"/>
            <a:ext cx="3499567" cy="19389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 impacts were calculated in 2022;</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10 dredge points in Colombia and 51 in Brazil: 61 dredges in total</a:t>
            </a:r>
            <a:endParaRPr sz="1800" b="0" i="0" u="none" strike="noStrike" cap="none">
              <a:solidFill>
                <a:schemeClr val="dk1"/>
              </a:solidFill>
              <a:latin typeface="Arial"/>
              <a:ea typeface="Arial"/>
              <a:cs typeface="Arial"/>
              <a:sym typeface="Arial"/>
            </a:endParaRPr>
          </a:p>
        </p:txBody>
      </p:sp>
      <p:sp>
        <p:nvSpPr>
          <p:cNvPr id="762" name="Google Shape;762;p49"/>
          <p:cNvSpPr txBox="1"/>
          <p:nvPr/>
        </p:nvSpPr>
        <p:spPr>
          <a:xfrm>
            <a:off x="5860957" y="197323"/>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Scenario 2</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(2022)</a:t>
            </a:r>
            <a:endParaRPr sz="48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0"/>
          <p:cNvSpPr txBox="1"/>
          <p:nvPr/>
        </p:nvSpPr>
        <p:spPr>
          <a:xfrm>
            <a:off x="7592920" y="23"/>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Results</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Scenario 2</a:t>
            </a:r>
            <a:endParaRPr sz="4800" b="0" i="0" u="none" strike="noStrike" cap="none">
              <a:solidFill>
                <a:schemeClr val="dk1"/>
              </a:solidFill>
              <a:latin typeface="Arial"/>
              <a:ea typeface="Arial"/>
              <a:cs typeface="Arial"/>
              <a:sym typeface="Arial"/>
            </a:endParaRPr>
          </a:p>
        </p:txBody>
      </p:sp>
      <p:graphicFrame>
        <p:nvGraphicFramePr>
          <p:cNvPr id="768" name="Google Shape;768;p50"/>
          <p:cNvGraphicFramePr/>
          <p:nvPr/>
        </p:nvGraphicFramePr>
        <p:xfrm>
          <a:off x="625734" y="3460598"/>
          <a:ext cx="5355950" cy="2415555"/>
        </p:xfrm>
        <a:graphic>
          <a:graphicData uri="http://schemas.openxmlformats.org/drawingml/2006/table">
            <a:tbl>
              <a:tblPr firstRow="1" bandRow="1">
                <a:noFill/>
                <a:tableStyleId>{DA5396B6-3A93-4773-9904-329793F2DB1C}</a:tableStyleId>
              </a:tblPr>
              <a:tblGrid>
                <a:gridCol w="3725450">
                  <a:extLst>
                    <a:ext uri="{9D8B030D-6E8A-4147-A177-3AD203B41FA5}">
                      <a16:colId xmlns:a16="http://schemas.microsoft.com/office/drawing/2014/main" val="20000"/>
                    </a:ext>
                  </a:extLst>
                </a:gridCol>
                <a:gridCol w="1630500">
                  <a:extLst>
                    <a:ext uri="{9D8B030D-6E8A-4147-A177-3AD203B41FA5}">
                      <a16:colId xmlns:a16="http://schemas.microsoft.com/office/drawing/2014/main" val="20001"/>
                    </a:ext>
                  </a:extLst>
                </a:gridCol>
              </a:tblGrid>
              <a:tr h="4292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no monetários</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Número de balsas</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61</a:t>
                      </a:r>
                      <a:endParaRPr sz="1400" u="none" strike="noStrike" cap="none"/>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Total de extracción de oro </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i="1" u="none" strike="noStrike" cap="none">
                          <a:latin typeface="Arial"/>
                          <a:ea typeface="Arial"/>
                          <a:cs typeface="Arial"/>
                          <a:sym typeface="Arial"/>
                        </a:rPr>
                        <a:t>(30 balsas operando por 1 año)</a:t>
                      </a:r>
                      <a:endParaRPr sz="1600" i="1"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360</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Producción de oro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327</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Sedimentos retirados </a:t>
                      </a:r>
                      <a:r>
                        <a:rPr lang="en-US" sz="1100" i="1" u="none" strike="noStrike" cap="none">
                          <a:solidFill>
                            <a:schemeClr val="dk1"/>
                          </a:solidFill>
                          <a:latin typeface="Arial"/>
                          <a:ea typeface="Arial"/>
                          <a:cs typeface="Arial"/>
                          <a:sym typeface="Arial"/>
                        </a:rPr>
                        <a:t>(t)</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12.718.829</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Mercurio vertido em ríos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16</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769" name="Google Shape;769;p50"/>
          <p:cNvGraphicFramePr/>
          <p:nvPr/>
        </p:nvGraphicFramePr>
        <p:xfrm>
          <a:off x="6210303" y="3460598"/>
          <a:ext cx="5355950" cy="2797400"/>
        </p:xfrm>
        <a:graphic>
          <a:graphicData uri="http://schemas.openxmlformats.org/drawingml/2006/table">
            <a:tbl>
              <a:tblPr firstRow="1" bandRow="1">
                <a:noFill/>
                <a:tableStyleId>{DA5396B6-3A93-4773-9904-329793F2DB1C}</a:tableStyleId>
              </a:tblPr>
              <a:tblGrid>
                <a:gridCol w="3984950">
                  <a:extLst>
                    <a:ext uri="{9D8B030D-6E8A-4147-A177-3AD203B41FA5}">
                      <a16:colId xmlns:a16="http://schemas.microsoft.com/office/drawing/2014/main" val="20000"/>
                    </a:ext>
                  </a:extLst>
                </a:gridCol>
                <a:gridCol w="1371000">
                  <a:extLst>
                    <a:ext uri="{9D8B030D-6E8A-4147-A177-3AD203B41FA5}">
                      <a16:colId xmlns:a16="http://schemas.microsoft.com/office/drawing/2014/main" val="20001"/>
                    </a:ext>
                  </a:extLst>
                </a:gridCol>
              </a:tblGrid>
              <a:tr h="4263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monetários (USD)</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Sedimentación de ríos</a:t>
                      </a:r>
                      <a:endParaRPr sz="1600" u="none" strike="noStrike" cap="none">
                        <a:solidFill>
                          <a:schemeClr val="dk1"/>
                        </a:solidFill>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2.262.148</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665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Riesgo de enfermidades cardiovasculares</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58.386.887</a:t>
                      </a:r>
                      <a:endParaRPr sz="1400" u="none" strike="noStrike" cap="none"/>
                    </a:p>
                  </a:txBody>
                  <a:tcPr marL="91450" marR="91450" marT="45725" marB="45725"/>
                </a:tc>
                <a:extLst>
                  <a:ext uri="{0D108BD9-81ED-4DB2-BD59-A6C34878D82A}">
                    <a16:rowId xmlns:a16="http://schemas.microsoft.com/office/drawing/2014/main" val="10002"/>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Síntomas neuropsicológicos</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4.561.829</a:t>
                      </a:r>
                      <a:endParaRPr sz="1400" u="none" strike="noStrike" cap="none"/>
                    </a:p>
                  </a:txBody>
                  <a:tcPr marL="91450" marR="91450" marT="45725" marB="45725"/>
                </a:tc>
                <a:extLst>
                  <a:ext uri="{0D108BD9-81ED-4DB2-BD59-A6C34878D82A}">
                    <a16:rowId xmlns:a16="http://schemas.microsoft.com/office/drawing/2014/main" val="10003"/>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Oro</a:t>
                      </a:r>
                      <a:endParaRPr sz="1400" u="none" strike="noStrike" cap="none"/>
                    </a:p>
                  </a:txBody>
                  <a:tcPr marL="91450" marR="91450" marT="45725" marB="45725">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18.572.293</a:t>
                      </a:r>
                      <a:endParaRPr sz="1400" u="none" strike="noStrike" cap="none"/>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63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Arial"/>
                          <a:ea typeface="Arial"/>
                          <a:cs typeface="Arial"/>
                          <a:sym typeface="Arial"/>
                        </a:rPr>
                        <a:t>Costo total</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83.783.158</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bl>
          </a:graphicData>
        </a:graphic>
      </p:graphicFrame>
      <p:grpSp>
        <p:nvGrpSpPr>
          <p:cNvPr id="770" name="Google Shape;770;p50"/>
          <p:cNvGrpSpPr/>
          <p:nvPr/>
        </p:nvGrpSpPr>
        <p:grpSpPr>
          <a:xfrm>
            <a:off x="8337661" y="2224996"/>
            <a:ext cx="1101247" cy="1055668"/>
            <a:chOff x="7693466" y="4864660"/>
            <a:chExt cx="1582057" cy="1480457"/>
          </a:xfrm>
        </p:grpSpPr>
        <p:sp>
          <p:nvSpPr>
            <p:cNvPr id="771" name="Google Shape;771;p50"/>
            <p:cNvSpPr/>
            <p:nvPr/>
          </p:nvSpPr>
          <p:spPr>
            <a:xfrm>
              <a:off x="7693466" y="4864660"/>
              <a:ext cx="1582057" cy="1480457"/>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2" name="Google Shape;772;p50" descr="Moedas com preenchimento sólido"/>
            <p:cNvPicPr preferRelativeResize="0"/>
            <p:nvPr/>
          </p:nvPicPr>
          <p:blipFill rotWithShape="1">
            <a:blip r:embed="rId3">
              <a:alphaModFix/>
            </a:blip>
            <a:srcRect/>
            <a:stretch/>
          </p:blipFill>
          <p:spPr>
            <a:xfrm>
              <a:off x="8027294" y="5162202"/>
              <a:ext cx="914400" cy="914400"/>
            </a:xfrm>
            <a:prstGeom prst="rect">
              <a:avLst/>
            </a:prstGeom>
            <a:noFill/>
            <a:ln>
              <a:noFill/>
            </a:ln>
          </p:spPr>
        </p:pic>
      </p:grpSp>
      <p:grpSp>
        <p:nvGrpSpPr>
          <p:cNvPr id="773" name="Google Shape;773;p50"/>
          <p:cNvGrpSpPr/>
          <p:nvPr/>
        </p:nvGrpSpPr>
        <p:grpSpPr>
          <a:xfrm>
            <a:off x="2654036" y="2235345"/>
            <a:ext cx="1101247" cy="1055668"/>
            <a:chOff x="3555204" y="5280254"/>
            <a:chExt cx="1101247" cy="1055668"/>
          </a:xfrm>
        </p:grpSpPr>
        <p:sp>
          <p:nvSpPr>
            <p:cNvPr id="774" name="Google Shape;774;p50"/>
            <p:cNvSpPr/>
            <p:nvPr/>
          </p:nvSpPr>
          <p:spPr>
            <a:xfrm>
              <a:off x="3555204" y="5280254"/>
              <a:ext cx="1101247" cy="1055668"/>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5" name="Google Shape;775;p50" descr="Matérias primas com preenchimento sólido"/>
            <p:cNvPicPr preferRelativeResize="0"/>
            <p:nvPr/>
          </p:nvPicPr>
          <p:blipFill rotWithShape="1">
            <a:blip r:embed="rId4">
              <a:alphaModFix/>
            </a:blip>
            <a:srcRect/>
            <a:stretch/>
          </p:blipFill>
          <p:spPr>
            <a:xfrm>
              <a:off x="3776149" y="5478410"/>
              <a:ext cx="659355" cy="659355"/>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51"/>
          <p:cNvSpPr txBox="1"/>
          <p:nvPr/>
        </p:nvSpPr>
        <p:spPr>
          <a:xfrm>
            <a:off x="4321540" y="231590"/>
            <a:ext cx="7870460"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Case study - conclusion</a:t>
            </a:r>
            <a:br>
              <a:rPr lang="en-US" sz="4800" b="0" i="0" u="none" strike="noStrike" cap="none">
                <a:solidFill>
                  <a:schemeClr val="dk1"/>
                </a:solidFill>
                <a:latin typeface="Arial"/>
                <a:ea typeface="Arial"/>
                <a:cs typeface="Arial"/>
                <a:sym typeface="Arial"/>
              </a:rPr>
            </a:br>
            <a:endParaRPr sz="4800" b="0" i="0" u="none" strike="noStrike" cap="none">
              <a:solidFill>
                <a:schemeClr val="dk1"/>
              </a:solidFill>
              <a:latin typeface="Arial"/>
              <a:ea typeface="Arial"/>
              <a:cs typeface="Arial"/>
              <a:sym typeface="Arial"/>
            </a:endParaRPr>
          </a:p>
        </p:txBody>
      </p:sp>
      <p:sp>
        <p:nvSpPr>
          <p:cNvPr id="781" name="Google Shape;781;p51"/>
          <p:cNvSpPr txBox="1"/>
          <p:nvPr/>
        </p:nvSpPr>
        <p:spPr>
          <a:xfrm>
            <a:off x="427622" y="1615128"/>
            <a:ext cx="10640291" cy="4514056"/>
          </a:xfrm>
          <a:prstGeom prst="rect">
            <a:avLst/>
          </a:prstGeom>
          <a:noFill/>
          <a:ln>
            <a:noFill/>
          </a:ln>
        </p:spPr>
        <p:txBody>
          <a:bodyPr spcFirstLastPara="1" wrap="square" lIns="91425" tIns="45700" rIns="91425" bIns="45700" anchor="t" anchorCtr="0">
            <a:spAutoFit/>
          </a:bodyPr>
          <a:lstStyle/>
          <a:p>
            <a:pPr marL="742950" marR="0" lvl="1" indent="-285750" algn="l" rtl="0">
              <a:lnSpc>
                <a:spcPct val="137500"/>
              </a:lnSpc>
              <a:spcBef>
                <a:spcPts val="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The Illegal Gold Mining Impact Calculator is intended to serve as a basis for judging cases related to this issue.</a:t>
            </a:r>
            <a:endParaRPr sz="1400" b="0" i="0" u="none" strike="noStrike" cap="none" dirty="0">
              <a:solidFill>
                <a:srgbClr val="000000"/>
              </a:solidFill>
              <a:latin typeface="Arial"/>
              <a:ea typeface="Arial"/>
              <a:cs typeface="Arial"/>
              <a:sym typeface="Arial"/>
            </a:endParaRPr>
          </a:p>
          <a:p>
            <a:pPr marL="742950" marR="0" lvl="1" indent="-285750" algn="l" rtl="0">
              <a:lnSpc>
                <a:spcPct val="137500"/>
              </a:lnSpc>
              <a:spcBef>
                <a:spcPts val="100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Total economic damages for each case study ranged from 57 to 135 million USD</a:t>
            </a:r>
            <a:endParaRPr sz="1400" b="0" i="0" u="none" strike="noStrike" cap="none" dirty="0">
              <a:solidFill>
                <a:srgbClr val="000000"/>
              </a:solidFill>
              <a:latin typeface="Arial"/>
              <a:ea typeface="Arial"/>
              <a:cs typeface="Arial"/>
              <a:sym typeface="Arial"/>
            </a:endParaRPr>
          </a:p>
          <a:p>
            <a:pPr marL="742950" marR="0" lvl="1" indent="-184150" algn="l" rtl="0">
              <a:lnSpc>
                <a:spcPct val="137500"/>
              </a:lnSpc>
              <a:spcBef>
                <a:spcPts val="1000"/>
              </a:spcBef>
              <a:spcAft>
                <a:spcPts val="0"/>
              </a:spcAft>
              <a:buClr>
                <a:schemeClr val="dk2"/>
              </a:buClr>
              <a:buSzPts val="1600"/>
              <a:buFont typeface="Arial"/>
              <a:buNone/>
            </a:pPr>
            <a:endParaRPr sz="1600" b="0" i="0" u="none" strike="noStrike" cap="none" dirty="0">
              <a:solidFill>
                <a:schemeClr val="dk1"/>
              </a:solidFill>
              <a:latin typeface="Arial"/>
              <a:ea typeface="Arial"/>
              <a:cs typeface="Arial"/>
              <a:sym typeface="Arial"/>
            </a:endParaRPr>
          </a:p>
          <a:p>
            <a:pPr marL="742950" marR="0" lvl="1" indent="-285750" algn="l" rtl="0">
              <a:lnSpc>
                <a:spcPct val="137500"/>
              </a:lnSpc>
              <a:spcBef>
                <a:spcPts val="100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The loss of societal well-being caused by the impacts of illegal mining activities is one of the key reasons why this tool is so important.</a:t>
            </a:r>
            <a:endParaRPr sz="1400" b="0" i="0" u="none" strike="noStrike" cap="none" dirty="0">
              <a:solidFill>
                <a:srgbClr val="000000"/>
              </a:solidFill>
              <a:latin typeface="Arial"/>
              <a:ea typeface="Arial"/>
              <a:cs typeface="Arial"/>
              <a:sym typeface="Arial"/>
            </a:endParaRPr>
          </a:p>
          <a:p>
            <a:pPr marL="742950" marR="0" lvl="1" indent="-184150" algn="l" rtl="0">
              <a:lnSpc>
                <a:spcPct val="137500"/>
              </a:lnSpc>
              <a:spcBef>
                <a:spcPts val="1000"/>
              </a:spcBef>
              <a:spcAft>
                <a:spcPts val="0"/>
              </a:spcAft>
              <a:buClr>
                <a:schemeClr val="dk2"/>
              </a:buClr>
              <a:buSzPts val="1600"/>
              <a:buFont typeface="Arial"/>
              <a:buNone/>
            </a:pPr>
            <a:endParaRPr sz="1600" b="0" i="0" u="none" strike="noStrike" cap="none" dirty="0">
              <a:solidFill>
                <a:schemeClr val="dk1"/>
              </a:solidFill>
              <a:latin typeface="Arial"/>
              <a:ea typeface="Arial"/>
              <a:cs typeface="Arial"/>
              <a:sym typeface="Arial"/>
            </a:endParaRPr>
          </a:p>
          <a:p>
            <a:pPr marL="742950" marR="0" lvl="1" indent="-285750" algn="l" rtl="0">
              <a:lnSpc>
                <a:spcPct val="137500"/>
              </a:lnSpc>
              <a:spcBef>
                <a:spcPts val="100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It is also worth highlighting the calculator’s potential if automatically integrated into a dredge detection system, such as the one used by the Brazilian Federal Police. This would allow for rapid assessment of mining impacts, supporting the work of enforcement authorities and generating real-time results.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g388e2e3b2b0_0_45"/>
          <p:cNvPicPr preferRelativeResize="0"/>
          <p:nvPr/>
        </p:nvPicPr>
        <p:blipFill>
          <a:blip r:embed="rId3">
            <a:alphaModFix/>
          </a:blip>
          <a:stretch>
            <a:fillRect/>
          </a:stretch>
        </p:blipFill>
        <p:spPr>
          <a:xfrm>
            <a:off x="1569625" y="1416850"/>
            <a:ext cx="3733799" cy="2605789"/>
          </a:xfrm>
          <a:prstGeom prst="rect">
            <a:avLst/>
          </a:prstGeom>
          <a:noFill/>
          <a:ln>
            <a:noFill/>
          </a:ln>
        </p:spPr>
      </p:pic>
      <p:pic>
        <p:nvPicPr>
          <p:cNvPr id="246" name="Google Shape;246;g388e2e3b2b0_0_45"/>
          <p:cNvPicPr preferRelativeResize="0"/>
          <p:nvPr/>
        </p:nvPicPr>
        <p:blipFill>
          <a:blip r:embed="rId4">
            <a:alphaModFix/>
          </a:blip>
          <a:stretch>
            <a:fillRect/>
          </a:stretch>
        </p:blipFill>
        <p:spPr>
          <a:xfrm>
            <a:off x="6522350" y="152400"/>
            <a:ext cx="5517250" cy="6194526"/>
          </a:xfrm>
          <a:prstGeom prst="rect">
            <a:avLst/>
          </a:prstGeom>
          <a:noFill/>
          <a:ln>
            <a:noFill/>
          </a:ln>
        </p:spPr>
      </p:pic>
      <p:sp>
        <p:nvSpPr>
          <p:cNvPr id="247" name="Google Shape;247;g388e2e3b2b0_0_45"/>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8" name="Google Shape;248;g388e2e3b2b0_0_45"/>
          <p:cNvPicPr preferRelativeResize="0"/>
          <p:nvPr/>
        </p:nvPicPr>
        <p:blipFill>
          <a:blip r:embed="rId5">
            <a:alphaModFix/>
          </a:blip>
          <a:stretch>
            <a:fillRect/>
          </a:stretch>
        </p:blipFill>
        <p:spPr>
          <a:xfrm>
            <a:off x="2400299" y="4355352"/>
            <a:ext cx="1340825" cy="1095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388ecc7a14f_0_70"/>
          <p:cNvSpPr txBox="1">
            <a:spLocks noGrp="1"/>
          </p:cNvSpPr>
          <p:nvPr>
            <p:ph type="title"/>
          </p:nvPr>
        </p:nvSpPr>
        <p:spPr>
          <a:xfrm>
            <a:off x="414131" y="824667"/>
            <a:ext cx="11592900" cy="1056300"/>
          </a:xfrm>
          <a:prstGeom prst="rect">
            <a:avLst/>
          </a:prstGeom>
          <a:noFill/>
          <a:ln>
            <a:noFill/>
          </a:ln>
        </p:spPr>
        <p:txBody>
          <a:bodyPr spcFirstLastPara="1" wrap="square" lIns="91425" tIns="45700" rIns="91425" bIns="45700" anchor="b" anchorCtr="0">
            <a:normAutofit/>
          </a:bodyPr>
          <a:lstStyle/>
          <a:p>
            <a:pPr marL="0" lvl="0" indent="0" algn="l" rtl="0">
              <a:lnSpc>
                <a:spcPct val="72727"/>
              </a:lnSpc>
              <a:spcBef>
                <a:spcPts val="0"/>
              </a:spcBef>
              <a:spcAft>
                <a:spcPts val="0"/>
              </a:spcAft>
              <a:buClr>
                <a:schemeClr val="dk1"/>
              </a:buClr>
              <a:buSzPts val="4400"/>
              <a:buFont typeface="Arial"/>
              <a:buNone/>
            </a:pPr>
            <a:endParaRPr/>
          </a:p>
        </p:txBody>
      </p:sp>
      <p:sp>
        <p:nvSpPr>
          <p:cNvPr id="787" name="Google Shape;787;g388ecc7a14f_0_70"/>
          <p:cNvSpPr txBox="1">
            <a:spLocks noGrp="1"/>
          </p:cNvSpPr>
          <p:nvPr>
            <p:ph type="body" idx="1"/>
          </p:nvPr>
        </p:nvSpPr>
        <p:spPr>
          <a:xfrm>
            <a:off x="803863" y="1880967"/>
            <a:ext cx="10270200" cy="3474600"/>
          </a:xfrm>
          <a:prstGeom prst="rect">
            <a:avLst/>
          </a:prstGeom>
          <a:noFill/>
          <a:ln>
            <a:noFill/>
          </a:ln>
        </p:spPr>
        <p:txBody>
          <a:bodyPr spcFirstLastPara="1" wrap="square" lIns="91425" tIns="45700" rIns="91425" bIns="45700" anchor="t" anchorCtr="0">
            <a:noAutofit/>
          </a:bodyPr>
          <a:lstStyle/>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r>
              <a:rPr lang="en-US" sz="1400" dirty="0">
                <a:solidFill>
                  <a:srgbClr val="222222"/>
                </a:solidFill>
                <a:highlight>
                  <a:srgbClr val="FFFFFF"/>
                </a:highlight>
              </a:rPr>
              <a:t>How does your institution currently measure or calculate the social and environmental damages caused by illegal gold mining?</a:t>
            </a:r>
            <a:endParaRPr sz="2100" dirty="0"/>
          </a:p>
          <a:p>
            <a:pPr marL="685764" lvl="1" indent="-181850" algn="l" rtl="0">
              <a:lnSpc>
                <a:spcPct val="137500"/>
              </a:lnSpc>
              <a:spcBef>
                <a:spcPts val="1000"/>
              </a:spcBef>
              <a:spcAft>
                <a:spcPts val="0"/>
              </a:spcAft>
              <a:buSzPts val="1600"/>
              <a:buNone/>
            </a:pPr>
            <a:endParaRPr dirty="0"/>
          </a:p>
          <a:p>
            <a:pPr marL="685764" lvl="1" indent="-181850" algn="l" rtl="0">
              <a:lnSpc>
                <a:spcPct val="137500"/>
              </a:lnSpc>
              <a:spcBef>
                <a:spcPts val="1000"/>
              </a:spcBef>
              <a:spcAft>
                <a:spcPts val="0"/>
              </a:spcAft>
              <a:buSzPts val="1600"/>
              <a:buNone/>
            </a:pPr>
            <a:endParaRPr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8A93587E-BE0A-0E14-7548-E7C678FFAE97}"/>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8A93587E-BE0A-0E14-7548-E7C678FFAE97}"/>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388f37160c6_1_6"/>
          <p:cNvSpPr txBox="1">
            <a:spLocks noGrp="1"/>
          </p:cNvSpPr>
          <p:nvPr>
            <p:ph type="title"/>
          </p:nvPr>
        </p:nvSpPr>
        <p:spPr>
          <a:xfrm>
            <a:off x="838199" y="1122723"/>
            <a:ext cx="10374300" cy="914400"/>
          </a:xfrm>
          <a:prstGeom prst="rect">
            <a:avLst/>
          </a:prstGeom>
          <a:noFill/>
          <a:ln>
            <a:noFill/>
          </a:ln>
        </p:spPr>
        <p:txBody>
          <a:bodyPr spcFirstLastPara="1" wrap="square" lIns="91425" tIns="45700" rIns="91425" bIns="45700" anchor="b" anchorCtr="0">
            <a:noAutofit/>
          </a:bodyPr>
          <a:lstStyle/>
          <a:p>
            <a:pPr lvl="0">
              <a:lnSpc>
                <a:spcPct val="114285"/>
              </a:lnSpc>
              <a:buSzPts val="2800"/>
            </a:pPr>
            <a:r>
              <a:rPr lang="en-US" dirty="0"/>
              <a:t>Context and current limitations of the tool</a:t>
            </a:r>
            <a:endParaRPr dirty="0">
              <a:latin typeface="Roboto"/>
              <a:ea typeface="Roboto"/>
              <a:cs typeface="Roboto"/>
              <a:sym typeface="Roboto"/>
            </a:endParaRPr>
          </a:p>
        </p:txBody>
      </p:sp>
      <p:sp>
        <p:nvSpPr>
          <p:cNvPr id="794" name="Google Shape;794;g388f37160c6_1_6"/>
          <p:cNvSpPr txBox="1">
            <a:spLocks noGrp="1"/>
          </p:cNvSpPr>
          <p:nvPr>
            <p:ph type="body" idx="1"/>
          </p:nvPr>
        </p:nvSpPr>
        <p:spPr>
          <a:xfrm>
            <a:off x="838200" y="2151879"/>
            <a:ext cx="10374300" cy="3749100"/>
          </a:xfrm>
          <a:prstGeom prst="rect">
            <a:avLst/>
          </a:prstGeom>
          <a:noFill/>
          <a:ln>
            <a:noFill/>
          </a:ln>
        </p:spPr>
        <p:txBody>
          <a:bodyPr spcFirstLastPara="1" wrap="square" lIns="91425" tIns="45700" rIns="91425" bIns="45700" anchor="t" anchorCtr="0">
            <a:noAutofit/>
          </a:bodyPr>
          <a:lstStyle/>
          <a:p>
            <a:r>
              <a:rPr lang="en-US" sz="1600" dirty="0">
                <a:solidFill>
                  <a:schemeClr val="dk1"/>
                </a:solidFill>
              </a:rPr>
              <a:t>- Designed for the </a:t>
            </a:r>
            <a:r>
              <a:rPr lang="en-US" sz="1600" u="sng" dirty="0">
                <a:solidFill>
                  <a:schemeClr val="dk1"/>
                </a:solidFill>
              </a:rPr>
              <a:t>Amazon region </a:t>
            </a:r>
            <a:r>
              <a:rPr lang="en-US" sz="1600" dirty="0">
                <a:solidFill>
                  <a:schemeClr val="dk1"/>
                </a:solidFill>
              </a:rPr>
              <a:t>at this stage.</a:t>
            </a:r>
          </a:p>
          <a:p>
            <a:endParaRPr lang="en-US" sz="1600" dirty="0">
              <a:solidFill>
                <a:schemeClr val="dk1"/>
              </a:solidFill>
            </a:endParaRPr>
          </a:p>
          <a:p>
            <a:pPr marL="514350" indent="-285750">
              <a:buFontTx/>
              <a:buChar char="-"/>
            </a:pPr>
            <a:r>
              <a:rPr lang="en-US" sz="1600" dirty="0">
                <a:solidFill>
                  <a:schemeClr val="dk1"/>
                </a:solidFill>
              </a:rPr>
              <a:t>Focused on </a:t>
            </a:r>
            <a:r>
              <a:rPr lang="en-US" sz="1600" u="sng" dirty="0">
                <a:solidFill>
                  <a:schemeClr val="dk1"/>
                </a:solidFill>
              </a:rPr>
              <a:t>the three most common types </a:t>
            </a:r>
            <a:r>
              <a:rPr lang="en-US" sz="1600" dirty="0">
                <a:solidFill>
                  <a:schemeClr val="dk1"/>
                </a:solidFill>
              </a:rPr>
              <a:t>of artisanal mining in the Amazon.</a:t>
            </a:r>
          </a:p>
          <a:p>
            <a:pPr marL="514350" indent="-285750">
              <a:buFontTx/>
              <a:buChar char="-"/>
            </a:pPr>
            <a:endParaRPr lang="en-US" sz="1600" dirty="0">
              <a:solidFill>
                <a:schemeClr val="dk1"/>
              </a:solidFill>
            </a:endParaRPr>
          </a:p>
          <a:p>
            <a:pPr marL="514350" indent="-285750">
              <a:buFontTx/>
              <a:buChar char="-"/>
            </a:pPr>
            <a:r>
              <a:rPr lang="en-US" sz="1600" dirty="0">
                <a:solidFill>
                  <a:schemeClr val="dk1"/>
                </a:solidFill>
              </a:rPr>
              <a:t> Currently estimates only health impacts related to </a:t>
            </a:r>
            <a:r>
              <a:rPr lang="en-US" sz="1600" u="sng" dirty="0">
                <a:solidFill>
                  <a:schemeClr val="dk1"/>
                </a:solidFill>
              </a:rPr>
              <a:t>mercury</a:t>
            </a:r>
            <a:r>
              <a:rPr lang="en-US" sz="1600" dirty="0">
                <a:solidFill>
                  <a:schemeClr val="dk1"/>
                </a:solidFill>
              </a:rPr>
              <a:t> exposure → Other substances such as cyanide are not yet included in the economic valuation.</a:t>
            </a:r>
          </a:p>
          <a:p>
            <a:pPr marL="514350" indent="-285750">
              <a:buFontTx/>
              <a:buChar char="-"/>
            </a:pPr>
            <a:endParaRPr lang="en-US" sz="1600" dirty="0">
              <a:solidFill>
                <a:schemeClr val="dk1"/>
              </a:solidFill>
            </a:endParaRPr>
          </a:p>
          <a:p>
            <a:pPr marL="514350" indent="-285750">
              <a:buFontTx/>
              <a:buChar char="-"/>
            </a:pPr>
            <a:r>
              <a:rPr lang="en-US" sz="1600" u="sng" dirty="0">
                <a:solidFill>
                  <a:schemeClr val="dk1"/>
                </a:solidFill>
              </a:rPr>
              <a:t>Moral damages </a:t>
            </a:r>
            <a:r>
              <a:rPr lang="en-US" sz="1600" dirty="0">
                <a:solidFill>
                  <a:schemeClr val="dk1"/>
                </a:solidFill>
              </a:rPr>
              <a:t>are not considered.</a:t>
            </a:r>
          </a:p>
          <a:p>
            <a:pPr marL="514350" indent="-285750">
              <a:buFontTx/>
              <a:buChar char="-"/>
            </a:pPr>
            <a:endParaRPr lang="en-US" sz="1600" dirty="0">
              <a:solidFill>
                <a:schemeClr val="dk1"/>
              </a:solidFill>
            </a:endParaRPr>
          </a:p>
          <a:p>
            <a:pPr marL="514350" indent="-285750">
              <a:buFontTx/>
              <a:buChar char="-"/>
            </a:pPr>
            <a:r>
              <a:rPr lang="en-US" sz="1600" dirty="0">
                <a:solidFill>
                  <a:schemeClr val="dk1"/>
                </a:solidFill>
              </a:rPr>
              <a:t>Estimates of the impacts of </a:t>
            </a:r>
            <a:r>
              <a:rPr lang="en-US" sz="1600" u="sng" dirty="0">
                <a:solidFill>
                  <a:schemeClr val="dk1"/>
                </a:solidFill>
              </a:rPr>
              <a:t>social conflicts </a:t>
            </a:r>
            <a:r>
              <a:rPr lang="en-US" sz="1600" dirty="0">
                <a:solidFill>
                  <a:schemeClr val="dk1"/>
                </a:solidFill>
              </a:rPr>
              <a:t>are not included.</a:t>
            </a:r>
          </a:p>
          <a:p>
            <a:pPr marL="514350" indent="-285750">
              <a:buFontTx/>
              <a:buChar char="-"/>
            </a:pPr>
            <a:endParaRPr lang="en-US" sz="1600" dirty="0">
              <a:solidFill>
                <a:schemeClr val="dk1"/>
              </a:solidFill>
            </a:endParaRPr>
          </a:p>
          <a:p>
            <a:pPr marL="514350" indent="-285750">
              <a:buFontTx/>
              <a:buChar char="-"/>
            </a:pPr>
            <a:r>
              <a:rPr lang="en-US" sz="1600" u="sng" dirty="0">
                <a:solidFill>
                  <a:schemeClr val="dk1"/>
                </a:solidFill>
              </a:rPr>
              <a:t>Atmospheric mercury emissions </a:t>
            </a:r>
            <a:r>
              <a:rPr lang="en-US" sz="1600" dirty="0">
                <a:solidFill>
                  <a:schemeClr val="dk1"/>
                </a:solidFill>
              </a:rPr>
              <a:t>and their effects on the general population are not yet quantified.</a:t>
            </a:r>
          </a:p>
          <a:p>
            <a:pPr marL="0" lvl="0" indent="0" algn="l" rtl="0">
              <a:lnSpc>
                <a:spcPct val="137500"/>
              </a:lnSpc>
              <a:spcBef>
                <a:spcPts val="0"/>
              </a:spcBef>
              <a:spcAft>
                <a:spcPts val="0"/>
              </a:spcAft>
              <a:buClr>
                <a:schemeClr val="dk1"/>
              </a:buClr>
              <a:buSzPts val="1280"/>
            </a:pPr>
            <a:endParaRPr sz="1600" dirty="0">
              <a:solidFill>
                <a:schemeClr val="dk1"/>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5"/>
          <p:cNvSpPr txBox="1">
            <a:spLocks noGrp="1"/>
          </p:cNvSpPr>
          <p:nvPr>
            <p:ph type="title"/>
          </p:nvPr>
        </p:nvSpPr>
        <p:spPr>
          <a:xfrm>
            <a:off x="838200" y="1242644"/>
            <a:ext cx="101646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br>
              <a:rPr lang="en-US"/>
            </a:br>
            <a:br>
              <a:rPr lang="en-US"/>
            </a:br>
            <a:br>
              <a:rPr lang="en-US"/>
            </a:br>
            <a:br>
              <a:rPr lang="en-US"/>
            </a:br>
            <a:endParaRPr/>
          </a:p>
        </p:txBody>
      </p:sp>
      <p:sp>
        <p:nvSpPr>
          <p:cNvPr id="800" name="Google Shape;800;p55"/>
          <p:cNvSpPr txBox="1">
            <a:spLocks noGrp="1"/>
          </p:cNvSpPr>
          <p:nvPr>
            <p:ph type="body" idx="1"/>
          </p:nvPr>
        </p:nvSpPr>
        <p:spPr>
          <a:xfrm>
            <a:off x="1362854" y="2266408"/>
            <a:ext cx="10014600" cy="3749100"/>
          </a:xfrm>
          <a:prstGeom prst="rect">
            <a:avLst/>
          </a:prstGeom>
          <a:noFill/>
          <a:ln>
            <a:noFill/>
          </a:ln>
        </p:spPr>
        <p:txBody>
          <a:bodyPr spcFirstLastPara="1" wrap="square" lIns="91425" tIns="45700" rIns="91425" bIns="45700" anchor="t" anchorCtr="0">
            <a:noAutofit/>
          </a:bodyPr>
          <a:lstStyle/>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200" dirty="0">
              <a:solidFill>
                <a:schemeClr val="dk1"/>
              </a:solidFill>
            </a:endParaRPr>
          </a:p>
          <a:p>
            <a:pPr marL="0" lvl="0" indent="0" algn="l" rtl="0">
              <a:lnSpc>
                <a:spcPct val="137500"/>
              </a:lnSpc>
              <a:spcBef>
                <a:spcPts val="0"/>
              </a:spcBef>
              <a:spcAft>
                <a:spcPts val="0"/>
              </a:spcAft>
              <a:buClr>
                <a:schemeClr val="dk1"/>
              </a:buClr>
              <a:buSzPts val="1280"/>
              <a:buFont typeface="Arial"/>
              <a:buNone/>
            </a:pPr>
            <a:r>
              <a:rPr lang="en-US" sz="1200" dirty="0">
                <a:solidFill>
                  <a:schemeClr val="dk1"/>
                </a:solidFill>
              </a:rPr>
              <a:t>What would need to be adapted for this approach to be relevant locally?</a:t>
            </a:r>
            <a:endParaRPr sz="1400" dirty="0"/>
          </a:p>
          <a:p>
            <a:pPr marL="342900" lvl="0" indent="-342900" algn="l" rtl="0">
              <a:lnSpc>
                <a:spcPct val="137500"/>
              </a:lnSpc>
              <a:spcBef>
                <a:spcPts val="1000"/>
              </a:spcBef>
              <a:spcAft>
                <a:spcPts val="0"/>
              </a:spcAft>
              <a:buClr>
                <a:schemeClr val="dk1"/>
              </a:buClr>
              <a:buSzPts val="1280"/>
              <a:buAutoNum type="alphaUcPeriod"/>
            </a:pPr>
            <a:r>
              <a:rPr lang="en-US" sz="1200" dirty="0">
                <a:solidFill>
                  <a:schemeClr val="dk1"/>
                </a:solidFill>
              </a:rPr>
              <a:t>Input variables (e.g., mercury use, population exposure, gold yields)</a:t>
            </a:r>
            <a:endParaRPr sz="1400" dirty="0"/>
          </a:p>
          <a:p>
            <a:pPr marL="342900" lvl="0" indent="-342900" algn="l" rtl="0">
              <a:lnSpc>
                <a:spcPct val="137500"/>
              </a:lnSpc>
              <a:spcBef>
                <a:spcPts val="1000"/>
              </a:spcBef>
              <a:spcAft>
                <a:spcPts val="0"/>
              </a:spcAft>
              <a:buClr>
                <a:schemeClr val="dk1"/>
              </a:buClr>
              <a:buSzPts val="1280"/>
              <a:buAutoNum type="alphaUcPeriod"/>
            </a:pPr>
            <a:r>
              <a:rPr lang="en-US" sz="1200" dirty="0">
                <a:solidFill>
                  <a:schemeClr val="dk1"/>
                </a:solidFill>
              </a:rPr>
              <a:t>Institutional alignment and capacity to use the tool</a:t>
            </a:r>
            <a:endParaRPr sz="1400" dirty="0"/>
          </a:p>
          <a:p>
            <a:pPr marL="342900" lvl="0" indent="-342900" algn="l" rtl="0">
              <a:lnSpc>
                <a:spcPct val="137500"/>
              </a:lnSpc>
              <a:spcBef>
                <a:spcPts val="1000"/>
              </a:spcBef>
              <a:spcAft>
                <a:spcPts val="0"/>
              </a:spcAft>
              <a:buClr>
                <a:schemeClr val="dk1"/>
              </a:buClr>
              <a:buSzPts val="1280"/>
              <a:buAutoNum type="alphaUcPeriod"/>
            </a:pPr>
            <a:r>
              <a:rPr lang="en-US" sz="1200" dirty="0">
                <a:solidFill>
                  <a:schemeClr val="dk1"/>
                </a:solidFill>
              </a:rPr>
              <a:t>Communication and framing to fit national policy priorities</a:t>
            </a:r>
            <a:endParaRPr sz="1200" dirty="0">
              <a:solidFill>
                <a:schemeClr val="dk1"/>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Suplemento 2">
                <a:extLst>
                  <a:ext uri="{FF2B5EF4-FFF2-40B4-BE49-F238E27FC236}">
                    <a16:creationId xmlns:a16="http://schemas.microsoft.com/office/drawing/2014/main" id="{DF611084-824D-8325-82B8-0BC58FA12FA1}"/>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Suplemento 2">
                <a:extLst>
                  <a:ext uri="{FF2B5EF4-FFF2-40B4-BE49-F238E27FC236}">
                    <a16:creationId xmlns:a16="http://schemas.microsoft.com/office/drawing/2014/main" id="{DF611084-824D-8325-82B8-0BC58FA12FA1}"/>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56"/>
          <p:cNvSpPr txBox="1">
            <a:spLocks noGrp="1"/>
          </p:cNvSpPr>
          <p:nvPr>
            <p:ph type="title"/>
          </p:nvPr>
        </p:nvSpPr>
        <p:spPr>
          <a:xfrm>
            <a:off x="838199" y="1017791"/>
            <a:ext cx="9864777"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Case Study Q&amp;A /Discussion</a:t>
            </a:r>
            <a:endParaRPr/>
          </a:p>
        </p:txBody>
      </p:sp>
      <p:sp>
        <p:nvSpPr>
          <p:cNvPr id="807" name="Google Shape;807;p56"/>
          <p:cNvSpPr txBox="1">
            <a:spLocks noGrp="1"/>
          </p:cNvSpPr>
          <p:nvPr>
            <p:ph type="body" idx="1"/>
          </p:nvPr>
        </p:nvSpPr>
        <p:spPr>
          <a:xfrm>
            <a:off x="838199" y="2266408"/>
            <a:ext cx="10539335" cy="3749040"/>
          </a:xfrm>
          <a:prstGeom prst="rect">
            <a:avLst/>
          </a:prstGeom>
          <a:noFill/>
          <a:ln>
            <a:noFill/>
          </a:ln>
        </p:spPr>
        <p:txBody>
          <a:bodyPr spcFirstLastPara="1" wrap="square" lIns="91425" tIns="45700" rIns="91425" bIns="45700" anchor="t" anchorCtr="0">
            <a:noAutofit/>
          </a:bodyPr>
          <a:lstStyle/>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342900" algn="l" rtl="0">
              <a:lnSpc>
                <a:spcPct val="110000"/>
              </a:lnSpc>
              <a:spcBef>
                <a:spcPts val="0"/>
              </a:spcBef>
              <a:spcAft>
                <a:spcPts val="0"/>
              </a:spcAft>
              <a:buClr>
                <a:schemeClr val="dk1"/>
              </a:buClr>
              <a:buSzPts val="1600"/>
              <a:buFont typeface="Arial"/>
              <a:buChar char="•"/>
            </a:pPr>
            <a:r>
              <a:rPr lang="en-US" sz="2000">
                <a:solidFill>
                  <a:schemeClr val="dk1"/>
                </a:solidFill>
              </a:rPr>
              <a:t>Lessons learned from the case study and how they can inform future implementation efforts.</a:t>
            </a:r>
            <a:endParaRPr/>
          </a:p>
          <a:p>
            <a:pPr marL="342900" lvl="0" indent="-241300" algn="l" rtl="0">
              <a:lnSpc>
                <a:spcPct val="110000"/>
              </a:lnSpc>
              <a:spcBef>
                <a:spcPts val="1000"/>
              </a:spcBef>
              <a:spcAft>
                <a:spcPts val="0"/>
              </a:spcAft>
              <a:buClr>
                <a:schemeClr val="accent1"/>
              </a:buClr>
              <a:buSzPts val="1600"/>
              <a:buFont typeface="Arial"/>
              <a:buNone/>
            </a:pPr>
            <a:endParaRPr sz="2000">
              <a:solidFill>
                <a:schemeClr val="dk1"/>
              </a:solidFill>
            </a:endParaRPr>
          </a:p>
          <a:p>
            <a:pPr marL="342900" lvl="0" indent="-241300" algn="l" rtl="0">
              <a:lnSpc>
                <a:spcPct val="110000"/>
              </a:lnSpc>
              <a:spcBef>
                <a:spcPts val="1000"/>
              </a:spcBef>
              <a:spcAft>
                <a:spcPts val="0"/>
              </a:spcAft>
              <a:buClr>
                <a:schemeClr val="accent1"/>
              </a:buClr>
              <a:buSzPts val="1600"/>
              <a:buFont typeface="Arial"/>
              <a:buNone/>
            </a:pPr>
            <a:endParaRPr sz="2000">
              <a:solidFill>
                <a:schemeClr val="dk1"/>
              </a:solidFill>
            </a:endParaRPr>
          </a:p>
          <a:p>
            <a:pPr marL="342900" lvl="0" indent="-241300" algn="l" rtl="0">
              <a:lnSpc>
                <a:spcPct val="110000"/>
              </a:lnSpc>
              <a:spcBef>
                <a:spcPts val="1000"/>
              </a:spcBef>
              <a:spcAft>
                <a:spcPts val="0"/>
              </a:spcAft>
              <a:buClr>
                <a:schemeClr val="accent1"/>
              </a:buClr>
              <a:buSzPts val="1600"/>
              <a:buFont typeface="Arial"/>
              <a:buNone/>
            </a:pPr>
            <a:endParaRPr sz="2000">
              <a:solidFill>
                <a:schemeClr val="dk1"/>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02B4E503-365D-501D-F5EA-6B7F17DDE280}"/>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02B4E503-365D-501D-F5EA-6B7F17DDE280}"/>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388ecc7a14f_0_76"/>
          <p:cNvSpPr txBox="1">
            <a:spLocks noGrp="1"/>
          </p:cNvSpPr>
          <p:nvPr>
            <p:ph type="title"/>
          </p:nvPr>
        </p:nvSpPr>
        <p:spPr>
          <a:xfrm>
            <a:off x="1133966" y="5749919"/>
            <a:ext cx="8699581" cy="1983900"/>
          </a:xfrm>
          <a:prstGeom prst="rect">
            <a:avLst/>
          </a:prstGeom>
        </p:spPr>
        <p:txBody>
          <a:bodyPr spcFirstLastPara="1" wrap="square" lIns="91425" tIns="45700" rIns="91425" bIns="45700" anchor="b" anchorCtr="0">
            <a:noAutofit/>
          </a:bodyPr>
          <a:lstStyle/>
          <a:p>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r>
              <a:rPr lang="en-US" sz="1600" dirty="0">
                <a:latin typeface="Roboto"/>
                <a:ea typeface="Roboto"/>
                <a:cs typeface="Roboto"/>
              </a:rPr>
              <a:t>Who would like to volunteer to bring maps for our next session?</a:t>
            </a:r>
            <a:br>
              <a:rPr lang="en-US" sz="1600" b="0" dirty="0">
                <a:latin typeface="Roboto"/>
                <a:ea typeface="Roboto"/>
                <a:cs typeface="Roboto"/>
              </a:rPr>
            </a:br>
            <a:br>
              <a:rPr lang="en-US" sz="1600" b="0" dirty="0">
                <a:latin typeface="Roboto"/>
                <a:ea typeface="Roboto"/>
                <a:cs typeface="Roboto"/>
              </a:rPr>
            </a:br>
            <a:r>
              <a:rPr lang="en-US" sz="1600" b="0" dirty="0">
                <a:latin typeface="Roboto"/>
                <a:ea typeface="Roboto"/>
                <a:cs typeface="Roboto"/>
              </a:rPr>
              <a:t>- Additional context (e.g., photos)</a:t>
            </a:r>
            <a:br>
              <a:rPr lang="en-US" sz="1600" b="0" dirty="0">
                <a:latin typeface="Roboto"/>
                <a:ea typeface="Roboto"/>
                <a:cs typeface="Roboto"/>
              </a:rPr>
            </a:br>
            <a:r>
              <a:rPr lang="en-US" sz="1600" b="0" dirty="0">
                <a:latin typeface="Roboto"/>
                <a:ea typeface="Roboto"/>
                <a:cs typeface="Roboto"/>
              </a:rPr>
              <a:t>- Information on which institutions are involved in regulating/organizing gold mining in your country</a:t>
            </a:r>
            <a:br>
              <a:rPr lang="en-US" sz="1600" b="0" dirty="0">
                <a:latin typeface="Roboto"/>
                <a:ea typeface="Roboto"/>
                <a:cs typeface="Roboto"/>
              </a:rPr>
            </a:br>
            <a:r>
              <a:rPr lang="en-US" sz="1600" b="0" dirty="0">
                <a:latin typeface="Roboto"/>
                <a:ea typeface="Roboto"/>
                <a:cs typeface="Roboto"/>
              </a:rPr>
              <a:t>- Any available maps, as well as an estimate of the scale (hectares, number of dredges/rafts, etc.)</a:t>
            </a:r>
            <a:br>
              <a:rPr lang="en-US" sz="1600" b="0" dirty="0">
                <a:latin typeface="Roboto"/>
                <a:ea typeface="Roboto"/>
                <a:cs typeface="Roboto"/>
              </a:rPr>
            </a:br>
            <a:r>
              <a:rPr lang="en-US" sz="1600" b="0" dirty="0">
                <a:latin typeface="Roboto"/>
                <a:ea typeface="Roboto"/>
                <a:cs typeface="Roboto"/>
              </a:rPr>
              <a:t>- What are the dilemmas faced in the region?</a:t>
            </a:r>
            <a:br>
              <a:rPr lang="en-US" dirty="0"/>
            </a:br>
            <a:br>
              <a:rPr lang="en-US" dirty="0"/>
            </a:br>
            <a:br>
              <a:rPr lang="es-ES" dirty="0"/>
            </a:b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57"/>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p>
            <a:pPr marL="0" lvl="0" indent="0" algn="l" rtl="0">
              <a:lnSpc>
                <a:spcPct val="105263"/>
              </a:lnSpc>
              <a:spcBef>
                <a:spcPts val="0"/>
              </a:spcBef>
              <a:spcAft>
                <a:spcPts val="0"/>
              </a:spcAft>
              <a:buClr>
                <a:schemeClr val="lt2"/>
              </a:buClr>
              <a:buSzPts val="3800"/>
              <a:buFont typeface="Arial"/>
              <a:buNone/>
            </a:pPr>
            <a:r>
              <a:rPr lang="en-US"/>
              <a:t>Thank you.</a:t>
            </a:r>
            <a:endParaRPr/>
          </a:p>
        </p:txBody>
      </p:sp>
      <p:pic>
        <p:nvPicPr>
          <p:cNvPr id="821" name="Google Shape;821;p57"/>
          <p:cNvPicPr preferRelativeResize="0"/>
          <p:nvPr/>
        </p:nvPicPr>
        <p:blipFill>
          <a:blip r:embed="rId3">
            <a:alphaModFix/>
          </a:blip>
          <a:stretch>
            <a:fillRect/>
          </a:stretch>
        </p:blipFill>
        <p:spPr>
          <a:xfrm>
            <a:off x="7491824" y="4685702"/>
            <a:ext cx="1297850" cy="1060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88e2e3b2b0_0_53"/>
          <p:cNvSpPr txBox="1">
            <a:spLocks noGrp="1"/>
          </p:cNvSpPr>
          <p:nvPr>
            <p:ph type="title"/>
          </p:nvPr>
        </p:nvSpPr>
        <p:spPr>
          <a:xfrm>
            <a:off x="838200" y="1627492"/>
            <a:ext cx="9177865" cy="914400"/>
          </a:xfrm>
          <a:prstGeom prst="rect">
            <a:avLst/>
          </a:prstGeom>
        </p:spPr>
        <p:txBody>
          <a:bodyPr spcFirstLastPara="1" wrap="square" lIns="91425" tIns="45700" rIns="91425" bIns="45700" anchor="b" anchorCtr="0">
            <a:noAutofit/>
          </a:bodyPr>
          <a:lstStyle/>
          <a:p>
            <a:pPr>
              <a:lnSpc>
                <a:spcPct val="114999"/>
              </a:lnSpc>
              <a:spcAft>
                <a:spcPts val="600"/>
              </a:spcAft>
            </a:pPr>
            <a:r>
              <a:rPr lang="en-US" sz="4100" dirty="0" err="1">
                <a:solidFill>
                  <a:srgbClr val="000000"/>
                </a:solidFill>
              </a:rPr>
              <a:t>Calculateur</a:t>
            </a:r>
            <a:r>
              <a:rPr lang="en-US" sz="4100" dirty="0">
                <a:solidFill>
                  <a:srgbClr val="000000"/>
                </a:solidFill>
              </a:rPr>
              <a:t> des impacts </a:t>
            </a:r>
            <a:br>
              <a:rPr lang="en-US" sz="4100" dirty="0">
                <a:solidFill>
                  <a:srgbClr val="000000"/>
                </a:solidFill>
              </a:rPr>
            </a:br>
            <a:r>
              <a:rPr lang="en-US" sz="4100" dirty="0" err="1">
                <a:solidFill>
                  <a:srgbClr val="000000"/>
                </a:solidFill>
              </a:rPr>
              <a:t>miniers</a:t>
            </a:r>
            <a:endParaRPr lang="en-US" dirty="0" err="1"/>
          </a:p>
        </p:txBody>
      </p:sp>
      <p:sp>
        <p:nvSpPr>
          <p:cNvPr id="255" name="Google Shape;255;g388e2e3b2b0_0_53"/>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422910" indent="-285750"/>
            <a:r>
              <a:rPr lang="en-US" sz="1500" b="1" err="1">
                <a:solidFill>
                  <a:srgbClr val="000000"/>
                </a:solidFill>
                <a:ea typeface="Calibri"/>
                <a:sym typeface="Calibri"/>
              </a:rPr>
              <a:t>Lancé</a:t>
            </a:r>
            <a:r>
              <a:rPr lang="en-US" sz="1500" b="1" dirty="0">
                <a:solidFill>
                  <a:srgbClr val="000000"/>
                </a:solidFill>
                <a:ea typeface="Calibri"/>
                <a:sym typeface="Calibri"/>
              </a:rPr>
              <a:t> au </a:t>
            </a:r>
            <a:r>
              <a:rPr lang="en-US" sz="1500" b="1" err="1">
                <a:solidFill>
                  <a:srgbClr val="000000"/>
                </a:solidFill>
                <a:ea typeface="Calibri"/>
                <a:sym typeface="Calibri"/>
              </a:rPr>
              <a:t>Brésil</a:t>
            </a:r>
            <a:r>
              <a:rPr lang="en-US" sz="1500" b="1" dirty="0">
                <a:solidFill>
                  <a:srgbClr val="000000"/>
                </a:solidFill>
                <a:ea typeface="Calibri"/>
                <a:sym typeface="Calibri"/>
              </a:rPr>
              <a:t> </a:t>
            </a:r>
            <a:r>
              <a:rPr lang="en-US" sz="1500" b="1" err="1">
                <a:solidFill>
                  <a:srgbClr val="000000"/>
                </a:solidFill>
                <a:ea typeface="Calibri"/>
                <a:sym typeface="Calibri"/>
              </a:rPr>
              <a:t>en</a:t>
            </a:r>
            <a:r>
              <a:rPr lang="en-US" sz="1500" b="1">
                <a:solidFill>
                  <a:srgbClr val="000000"/>
                </a:solidFill>
                <a:ea typeface="Calibri"/>
                <a:sym typeface="Calibri"/>
              </a:rPr>
              <a:t> 2021</a:t>
            </a:r>
            <a:endParaRPr lang="en-US" b="1">
              <a:solidFill>
                <a:srgbClr val="5B6770"/>
              </a:solidFill>
              <a:ea typeface="Calibri"/>
              <a:sym typeface="Calibri"/>
            </a:endParaRPr>
          </a:p>
          <a:p>
            <a:pPr marL="880110" lvl="1">
              <a:buClr>
                <a:srgbClr val="B58500"/>
              </a:buClr>
              <a:buSzPts val="1440"/>
              <a:buFont typeface="Courier New"/>
              <a:buChar char="o"/>
            </a:pPr>
            <a:r>
              <a:rPr lang="en-US" sz="1300" b="1" dirty="0" err="1">
                <a:solidFill>
                  <a:srgbClr val="000000"/>
                </a:solidFill>
                <a:ea typeface="Calibri"/>
                <a:sym typeface="Calibri"/>
              </a:rPr>
              <a:t>Partenariat</a:t>
            </a:r>
            <a:r>
              <a:rPr lang="en-US" sz="1300" b="1" dirty="0">
                <a:solidFill>
                  <a:srgbClr val="000000"/>
                </a:solidFill>
                <a:ea typeface="Calibri"/>
                <a:sym typeface="Calibri"/>
              </a:rPr>
              <a:t> avec le Ministère Public </a:t>
            </a:r>
            <a:r>
              <a:rPr lang="en-US" sz="1300" b="1" dirty="0" err="1">
                <a:solidFill>
                  <a:srgbClr val="000000"/>
                </a:solidFill>
                <a:ea typeface="Calibri"/>
                <a:sym typeface="Calibri"/>
              </a:rPr>
              <a:t>Fédéral</a:t>
            </a:r>
            <a:r>
              <a:rPr lang="en-US" sz="1300" b="1" dirty="0">
                <a:solidFill>
                  <a:srgbClr val="000000"/>
                </a:solidFill>
                <a:ea typeface="Calibri"/>
                <a:sym typeface="Calibri"/>
              </a:rPr>
              <a:t> (MPF)</a:t>
            </a:r>
            <a:endParaRPr lang="en-US" b="1"/>
          </a:p>
          <a:p>
            <a:pPr marL="880110" lvl="1">
              <a:buClr>
                <a:srgbClr val="B58500"/>
              </a:buClr>
              <a:buFont typeface="Courier New"/>
              <a:buChar char="o"/>
            </a:pPr>
            <a:endParaRPr lang="en-US" sz="1300" b="1" dirty="0">
              <a:solidFill>
                <a:srgbClr val="000000"/>
              </a:solidFill>
              <a:ea typeface="Calibri"/>
              <a:sym typeface="Calibri"/>
            </a:endParaRPr>
          </a:p>
          <a:p>
            <a:pPr marL="422910" indent="-285750"/>
            <a:r>
              <a:rPr lang="en-US" sz="1500" b="1" err="1">
                <a:solidFill>
                  <a:srgbClr val="000000"/>
                </a:solidFill>
                <a:ea typeface="Calibri"/>
                <a:sym typeface="Calibri"/>
              </a:rPr>
              <a:t>Soutien</a:t>
            </a:r>
            <a:r>
              <a:rPr lang="en-US" sz="1500" b="1" dirty="0">
                <a:solidFill>
                  <a:srgbClr val="000000"/>
                </a:solidFill>
                <a:ea typeface="Calibri"/>
                <a:sym typeface="Calibri"/>
              </a:rPr>
              <a:t> au </a:t>
            </a:r>
            <a:r>
              <a:rPr lang="en-US" sz="1500" b="1" err="1">
                <a:solidFill>
                  <a:srgbClr val="000000"/>
                </a:solidFill>
                <a:ea typeface="Calibri"/>
                <a:sym typeface="Calibri"/>
              </a:rPr>
              <a:t>gouvernement</a:t>
            </a:r>
            <a:r>
              <a:rPr lang="en-US" sz="1500" b="1" dirty="0">
                <a:solidFill>
                  <a:srgbClr val="000000"/>
                </a:solidFill>
                <a:ea typeface="Calibri"/>
                <a:sym typeface="Calibri"/>
              </a:rPr>
              <a:t> pour </a:t>
            </a:r>
            <a:r>
              <a:rPr lang="en-US" sz="1500" b="1" err="1">
                <a:solidFill>
                  <a:srgbClr val="000000"/>
                </a:solidFill>
                <a:ea typeface="Calibri"/>
                <a:sym typeface="Calibri"/>
              </a:rPr>
              <a:t>calculer</a:t>
            </a:r>
            <a:endParaRPr lang="en-US" err="1">
              <a:solidFill>
                <a:srgbClr val="5B6770"/>
              </a:solidFill>
              <a:ea typeface="Calibri"/>
            </a:endParaRPr>
          </a:p>
          <a:p>
            <a:pPr marL="880110" lvl="1">
              <a:buClr>
                <a:srgbClr val="B58500"/>
              </a:buClr>
              <a:buSzPts val="1440"/>
              <a:buFont typeface="Courier New"/>
              <a:buChar char="o"/>
            </a:pPr>
            <a:r>
              <a:rPr lang="en-US" sz="1300" dirty="0">
                <a:solidFill>
                  <a:srgbClr val="000000"/>
                </a:solidFill>
                <a:ea typeface="Calibri"/>
                <a:sym typeface="Calibri"/>
              </a:rPr>
              <a:t>Les </a:t>
            </a:r>
            <a:r>
              <a:rPr lang="en-US" sz="1300" dirty="0" err="1">
                <a:solidFill>
                  <a:srgbClr val="000000"/>
                </a:solidFill>
                <a:ea typeface="Calibri"/>
                <a:sym typeface="Calibri"/>
              </a:rPr>
              <a:t>amendes</a:t>
            </a:r>
            <a:r>
              <a:rPr lang="en-US" sz="1300" dirty="0">
                <a:solidFill>
                  <a:srgbClr val="000000"/>
                </a:solidFill>
                <a:ea typeface="Calibri"/>
                <a:sym typeface="Calibri"/>
              </a:rPr>
              <a:t> </a:t>
            </a:r>
            <a:r>
              <a:rPr lang="en-US" sz="1300" dirty="0" err="1">
                <a:solidFill>
                  <a:srgbClr val="000000"/>
                </a:solidFill>
                <a:ea typeface="Calibri"/>
                <a:sym typeface="Calibri"/>
              </a:rPr>
              <a:t>environnementales</a:t>
            </a:r>
            <a:endParaRPr lang="en-US" dirty="0" err="1">
              <a:solidFill>
                <a:srgbClr val="5B6770"/>
              </a:solidFill>
            </a:endParaRPr>
          </a:p>
          <a:p>
            <a:pPr marL="880110" lvl="1">
              <a:buClr>
                <a:srgbClr val="B58500"/>
              </a:buClr>
              <a:buSzPts val="1440"/>
              <a:buFont typeface="Courier New"/>
              <a:buChar char="o"/>
            </a:pPr>
            <a:r>
              <a:rPr lang="en-US" sz="1500" dirty="0">
                <a:solidFill>
                  <a:srgbClr val="000000"/>
                </a:solidFill>
              </a:rPr>
              <a:t> </a:t>
            </a:r>
            <a:r>
              <a:rPr lang="en-US" sz="1500" dirty="0">
                <a:solidFill>
                  <a:srgbClr val="000000"/>
                </a:solidFill>
                <a:ea typeface="Calibri"/>
                <a:sym typeface="Calibri"/>
              </a:rPr>
              <a:t>Les </a:t>
            </a:r>
            <a:r>
              <a:rPr lang="en-US" sz="1500" err="1">
                <a:solidFill>
                  <a:srgbClr val="000000"/>
                </a:solidFill>
                <a:ea typeface="Calibri"/>
                <a:sym typeface="Calibri"/>
              </a:rPr>
              <a:t>bénéfices</a:t>
            </a:r>
            <a:r>
              <a:rPr lang="en-US" sz="1500" dirty="0">
                <a:solidFill>
                  <a:srgbClr val="000000"/>
                </a:solidFill>
                <a:ea typeface="Calibri"/>
                <a:sym typeface="Calibri"/>
              </a:rPr>
              <a:t> </a:t>
            </a:r>
            <a:r>
              <a:rPr lang="en-US" sz="1500" err="1">
                <a:solidFill>
                  <a:srgbClr val="000000"/>
                </a:solidFill>
                <a:ea typeface="Calibri"/>
                <a:sym typeface="Calibri"/>
              </a:rPr>
              <a:t>d’une</a:t>
            </a:r>
            <a:r>
              <a:rPr lang="en-US" sz="1500" dirty="0">
                <a:solidFill>
                  <a:srgbClr val="000000"/>
                </a:solidFill>
                <a:ea typeface="Calibri"/>
                <a:sym typeface="Calibri"/>
              </a:rPr>
              <a:t> </a:t>
            </a:r>
            <a:r>
              <a:rPr lang="en-US" sz="1500" err="1">
                <a:solidFill>
                  <a:srgbClr val="000000"/>
                </a:solidFill>
                <a:ea typeface="Calibri"/>
                <a:sym typeface="Calibri"/>
              </a:rPr>
              <a:t>meilleure</a:t>
            </a:r>
            <a:r>
              <a:rPr lang="en-US" sz="1500" dirty="0">
                <a:solidFill>
                  <a:srgbClr val="000000"/>
                </a:solidFill>
                <a:ea typeface="Calibri"/>
                <a:sym typeface="Calibri"/>
              </a:rPr>
              <a:t> protection</a:t>
            </a:r>
            <a:endParaRPr/>
          </a:p>
          <a:p>
            <a:pPr marL="422910" indent="-285750"/>
            <a:endParaRPr lang="en-US" sz="1500" dirty="0">
              <a:solidFill>
                <a:srgbClr val="000000"/>
              </a:solidFill>
              <a:ea typeface="Calibri"/>
              <a:sym typeface="Calibri"/>
            </a:endParaRPr>
          </a:p>
          <a:p>
            <a:pPr marL="422910" indent="-285750"/>
            <a:r>
              <a:rPr lang="en-US" sz="1500" dirty="0">
                <a:solidFill>
                  <a:srgbClr val="000000"/>
                </a:solidFill>
                <a:ea typeface="Calibri"/>
                <a:sym typeface="Calibri"/>
              </a:rPr>
              <a:t> </a:t>
            </a:r>
            <a:r>
              <a:rPr lang="en-US" sz="1500" b="1">
                <a:solidFill>
                  <a:srgbClr val="000000"/>
                </a:solidFill>
                <a:ea typeface="Calibri"/>
                <a:sym typeface="Calibri"/>
              </a:rPr>
              <a:t>Premier </a:t>
            </a:r>
            <a:r>
              <a:rPr lang="en-US" sz="1500" b="1" err="1">
                <a:solidFill>
                  <a:srgbClr val="000000"/>
                </a:solidFill>
                <a:ea typeface="Calibri"/>
                <a:sym typeface="Calibri"/>
              </a:rPr>
              <a:t>outil</a:t>
            </a:r>
            <a:r>
              <a:rPr lang="en-US" sz="1500" b="1">
                <a:solidFill>
                  <a:srgbClr val="000000"/>
                </a:solidFill>
                <a:ea typeface="Calibri"/>
                <a:sym typeface="Calibri"/>
              </a:rPr>
              <a:t> pour </a:t>
            </a:r>
            <a:r>
              <a:rPr lang="en-US" sz="1500" b="1" err="1">
                <a:solidFill>
                  <a:srgbClr val="000000"/>
                </a:solidFill>
                <a:ea typeface="Calibri"/>
                <a:sym typeface="Calibri"/>
              </a:rPr>
              <a:t>évaluer</a:t>
            </a:r>
            <a:r>
              <a:rPr lang="en-US" sz="1500" b="1">
                <a:solidFill>
                  <a:srgbClr val="000000"/>
                </a:solidFill>
                <a:ea typeface="Calibri"/>
                <a:sym typeface="Calibri"/>
              </a:rPr>
              <a:t> les impacts du </a:t>
            </a:r>
            <a:r>
              <a:rPr lang="en-US" sz="1500" b="1" err="1">
                <a:solidFill>
                  <a:srgbClr val="000000"/>
                </a:solidFill>
                <a:ea typeface="Calibri"/>
                <a:sym typeface="Calibri"/>
              </a:rPr>
              <a:t>mercure</a:t>
            </a:r>
            <a:r>
              <a:rPr lang="en-US" sz="1500" b="1">
                <a:solidFill>
                  <a:srgbClr val="000000"/>
                </a:solidFill>
                <a:ea typeface="Calibri"/>
                <a:sym typeface="Calibri"/>
              </a:rPr>
              <a:t> + </a:t>
            </a:r>
            <a:r>
              <a:rPr lang="en-US" sz="1500" b="1" err="1">
                <a:solidFill>
                  <a:srgbClr val="000000"/>
                </a:solidFill>
                <a:ea typeface="Calibri"/>
                <a:sym typeface="Calibri"/>
              </a:rPr>
              <a:t>l’érosion</a:t>
            </a:r>
            <a:r>
              <a:rPr lang="en-US" sz="1500" b="1">
                <a:solidFill>
                  <a:srgbClr val="000000"/>
                </a:solidFill>
                <a:ea typeface="Calibri"/>
                <a:sym typeface="Calibri"/>
              </a:rPr>
              <a:t> + la </a:t>
            </a:r>
            <a:r>
              <a:rPr lang="en-US" sz="1500" b="1" err="1">
                <a:solidFill>
                  <a:srgbClr val="000000"/>
                </a:solidFill>
                <a:ea typeface="Calibri"/>
                <a:sym typeface="Calibri"/>
              </a:rPr>
              <a:t>déforestation</a:t>
            </a:r>
            <a:endParaRPr err="1"/>
          </a:p>
          <a:p>
            <a:pPr marL="422910" indent="-285750"/>
            <a:endParaRPr lang="en-US" sz="1500" b="1" dirty="0">
              <a:solidFill>
                <a:srgbClr val="000000"/>
              </a:solidFill>
              <a:ea typeface="Calibri"/>
              <a:sym typeface="Calibri"/>
            </a:endParaRPr>
          </a:p>
          <a:p>
            <a:pPr marL="422910" indent="-285750"/>
            <a:r>
              <a:rPr lang="en-US" sz="1500" b="1" dirty="0" err="1">
                <a:solidFill>
                  <a:srgbClr val="000000"/>
                </a:solidFill>
                <a:ea typeface="Calibri"/>
                <a:sym typeface="Calibri"/>
              </a:rPr>
              <a:t>Méthodologie</a:t>
            </a:r>
            <a:r>
              <a:rPr lang="en-US" sz="1500" b="1" dirty="0">
                <a:solidFill>
                  <a:srgbClr val="000000"/>
                </a:solidFill>
                <a:ea typeface="Calibri"/>
                <a:sym typeface="Calibri"/>
              </a:rPr>
              <a:t> </a:t>
            </a:r>
            <a:r>
              <a:rPr lang="en-US" sz="1500" b="1" dirty="0" err="1">
                <a:solidFill>
                  <a:srgbClr val="000000"/>
                </a:solidFill>
                <a:ea typeface="Calibri"/>
                <a:sym typeface="Calibri"/>
              </a:rPr>
              <a:t>publiée</a:t>
            </a:r>
            <a:r>
              <a:rPr lang="en-US" sz="1500" b="1" dirty="0">
                <a:solidFill>
                  <a:srgbClr val="000000"/>
                </a:solidFill>
                <a:ea typeface="Calibri"/>
                <a:sym typeface="Calibri"/>
              </a:rPr>
              <a:t> dans trois revues </a:t>
            </a:r>
            <a:r>
              <a:rPr lang="en-US" sz="1500" b="1" dirty="0" err="1">
                <a:solidFill>
                  <a:srgbClr val="000000"/>
                </a:solidFill>
                <a:ea typeface="Calibri"/>
                <a:sym typeface="Calibri"/>
              </a:rPr>
              <a:t>académiques</a:t>
            </a:r>
            <a:endParaRPr lang="en-US"/>
          </a:p>
          <a:p>
            <a:pPr marL="285750" lvl="0" indent="-285750" algn="l">
              <a:lnSpc>
                <a:spcPct val="90000"/>
              </a:lnSpc>
              <a:spcAft>
                <a:spcPts val="0"/>
              </a:spcAft>
            </a:pPr>
            <a:endParaRPr lang="en-US" sz="1500" dirty="0">
              <a:solidFill>
                <a:srgbClr val="000000"/>
              </a:solidFill>
              <a:latin typeface="Calibri"/>
              <a:ea typeface="Calibri"/>
              <a:cs typeface="Calibri"/>
            </a:endParaRPr>
          </a:p>
          <a:p>
            <a:pPr marL="0" lvl="0" indent="0" algn="l" rtl="0">
              <a:spcBef>
                <a:spcPts val="600"/>
              </a:spcBef>
              <a:spcAft>
                <a:spcPts val="0"/>
              </a:spcAft>
              <a:buNone/>
            </a:pPr>
            <a:endParaRPr sz="1500"/>
          </a:p>
        </p:txBody>
      </p:sp>
      <p:pic>
        <p:nvPicPr>
          <p:cNvPr id="256" name="Google Shape;256;g388e2e3b2b0_0_53"/>
          <p:cNvPicPr preferRelativeResize="0"/>
          <p:nvPr/>
        </p:nvPicPr>
        <p:blipFill>
          <a:blip r:embed="rId3">
            <a:alphaModFix/>
          </a:blip>
          <a:stretch>
            <a:fillRect/>
          </a:stretch>
        </p:blipFill>
        <p:spPr>
          <a:xfrm>
            <a:off x="8250825" y="-269375"/>
            <a:ext cx="4972375" cy="4248500"/>
          </a:xfrm>
          <a:prstGeom prst="rect">
            <a:avLst/>
          </a:prstGeom>
          <a:noFill/>
          <a:ln>
            <a:noFill/>
          </a:ln>
        </p:spPr>
      </p:pic>
      <p:sp>
        <p:nvSpPr>
          <p:cNvPr id="257" name="Google Shape;257;g388e2e3b2b0_0_53"/>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8" name="Google Shape;258;g388e2e3b2b0_0_53"/>
          <p:cNvPicPr preferRelativeResize="0"/>
          <p:nvPr/>
        </p:nvPicPr>
        <p:blipFill>
          <a:blip r:embed="rId4">
            <a:alphaModFix/>
          </a:blip>
          <a:stretch>
            <a:fillRect/>
          </a:stretch>
        </p:blipFill>
        <p:spPr>
          <a:xfrm>
            <a:off x="7772400" y="4841380"/>
            <a:ext cx="4038599" cy="18807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88e2e3b2b0_0_59"/>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65" name="Google Shape;265;g388e2e3b2b0_0_59"/>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66" name="Google Shape;266;g388e2e3b2b0_0_59"/>
          <p:cNvPicPr preferRelativeResize="0"/>
          <p:nvPr/>
        </p:nvPicPr>
        <p:blipFill>
          <a:blip r:embed="rId3">
            <a:alphaModFix/>
          </a:blip>
          <a:stretch>
            <a:fillRect/>
          </a:stretch>
        </p:blipFill>
        <p:spPr>
          <a:xfrm>
            <a:off x="2626350" y="256563"/>
            <a:ext cx="7848599" cy="12295729"/>
          </a:xfrm>
          <a:prstGeom prst="rect">
            <a:avLst/>
          </a:prstGeom>
          <a:noFill/>
          <a:ln>
            <a:noFill/>
          </a:ln>
        </p:spPr>
      </p:pic>
      <p:sp>
        <p:nvSpPr>
          <p:cNvPr id="267" name="Google Shape;267;g388e2e3b2b0_0_59"/>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m9ktb5gpgxy5vek55wdnyobs8h1gfs"/>
</p:tagLst>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3.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4.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54.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55.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75.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83.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84.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85.png"/></Relationships>
</file>

<file path=ppt/webextensions/webextension1.xml><?xml version="1.0" encoding="utf-8"?>
<we:webextension xmlns:we="http://schemas.microsoft.com/office/webextensions/webextension/2010/11" id="{7616753C-DF54-4127-BEF7-E9E667262595}">
  <we:reference id="wa104379261" version="4.3.0.0" store="pt-BR" storeType="OMEX"/>
  <we:alternateReferences>
    <we:reference id="WA104379261" version="4.3.0.0" store="" storeType="OMEX"/>
  </we:alternateReferences>
  <we:properties>
    <we:property name="MENTIMETER_QUESTION_ID_KEY" value="&quot;3hmsk78yuhis&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562C130D-FA64-4894-93F9-4F5B42DA17BC}">
  <we:reference id="wa104379261" version="4.3.0.0" store="pt-BR" storeType="OMEX"/>
  <we:alternateReferences>
    <we:reference id="WA104379261" version="4.3.0.0" store="" storeType="OMEX"/>
  </we:alternateReferences>
  <we:properties>
    <we:property name="MENTIMETER_QUESTION_ID_KEY" value="&quot;mgv9gmeqbw4y&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C1A1AB0-BFCA-4A33-944A-CD0D8A3D05AD}">
  <we:reference id="wa104379261" version="4.3.0.0" store="pt-BR" storeType="OMEX"/>
  <we:alternateReferences>
    <we:reference id="WA104379261" version="4.3.0.0" store="" storeType="OMEX"/>
  </we:alternateReferences>
  <we:properties>
    <we:property name="MENTIMETER_QUESTION_ID_KEY" value="&quot;4gpb38tpys78&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D1F16354-5A4C-4024-9DA7-7CC6AC13E1ED}">
  <we:reference id="wa104379261" version="4.3.0.0" store="pt-BR" storeType="OMEX"/>
  <we:alternateReferences>
    <we:reference id="WA104379261" version="4.3.0.0" store="" storeType="OMEX"/>
  </we:alternateReferences>
  <we:properties>
    <we:property name="MENTIMETER_QUESTION_ID_KEY" value="&quot;es6j78cs1sx7&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3F318184-6481-43C2-B93A-4A37E911650E}">
  <we:reference id="wa104379261" version="4.3.0.0" store="pt-BR" storeType="OMEX"/>
  <we:alternateReferences>
    <we:reference id="WA104379261" version="4.3.0.0" store="" storeType="OMEX"/>
  </we:alternateReferences>
  <we:properties>
    <we:property name="MENTIMETER_QUESTION_ID_KEY" value="&quot;vbukskr3aonf&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239AA06D-61ED-4757-AE59-6B29DD6EEDA9}">
  <we:reference id="wa104379261" version="4.3.0.0" store="pt-BR" storeType="OMEX"/>
  <we:alternateReferences>
    <we:reference id="WA104379261" version="4.3.0.0" store="" storeType="OMEX"/>
  </we:alternateReferences>
  <we:properties>
    <we:property name="MENTIMETER_QUESTION_ID_KEY" value="&quot;ztyctrvvpvav&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702FDDBE-86FF-4EB0-B1D7-4A9DA8B7F823}">
  <we:reference id="wa104379261" version="4.3.0.0" store="pt-BR" storeType="OMEX"/>
  <we:alternateReferences>
    <we:reference id="WA104379261" version="4.3.0.0" store="" storeType="OMEX"/>
  </we:alternateReferences>
  <we:properties>
    <we:property name="MENTIMETER_QUESTION_ID_KEY" value="&quot;qqj3mpbx8zw5&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B4FAE350-45CC-4CDF-9867-38DFFEADD132}">
  <we:reference id="wa104379261" version="4.3.0.0" store="pt-BR" storeType="OMEX"/>
  <we:alternateReferences>
    <we:reference id="WA104379261" version="4.3.0.0" store="" storeType="OMEX"/>
  </we:alternateReferences>
  <we:properties>
    <we:property name="MENTIMETER_QUESTION_ID_KEY" value="&quot;xderaaepsu1c&quot;"/>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CBB65C8D-6526-41F4-8EC0-31ADE456A399}">
  <we:reference id="wa104379261" version="4.3.0.0" store="pt-BR" storeType="OMEX"/>
  <we:alternateReferences>
    <we:reference id="WA104379261" version="4.3.0.0" store="" storeType="OMEX"/>
  </we:alternateReferences>
  <we:properties>
    <we:property name="MENTIMETER_QUESTION_ID_KEY" value="&quot;tz8gfzuayf7k&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21476f70536507b5007a9d4e797cbc85">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6e737ed49b2603ba3e052891daff6c47"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A2BF78-3819-4DD1-94AC-CF5847D6C303}">
  <ds:schemaRefs>
    <ds:schemaRef ds:uri="http://schemas.microsoft.com/office/2006/documentManagement/types"/>
    <ds:schemaRef ds:uri="http://purl.org/dc/elements/1.1/"/>
    <ds:schemaRef ds:uri="http://schemas.microsoft.com/office/2006/metadata/properties"/>
    <ds:schemaRef ds:uri="82442ca6-20f3-486f-a231-991f407dd240"/>
    <ds:schemaRef ds:uri="http://purl.org/dc/dcmitype/"/>
    <ds:schemaRef ds:uri="http://schemas.microsoft.com/office/infopath/2007/PartnerControls"/>
    <ds:schemaRef ds:uri="http://purl.org/dc/terms/"/>
    <ds:schemaRef ds:uri="http://schemas.openxmlformats.org/package/2006/metadata/core-properties"/>
    <ds:schemaRef ds:uri="29d4d221-8dd5-4fd0-8ec3-afaea5add9e5"/>
    <ds:schemaRef ds:uri="http://www.w3.org/XML/1998/namespace"/>
  </ds:schemaRefs>
</ds:datastoreItem>
</file>

<file path=customXml/itemProps2.xml><?xml version="1.0" encoding="utf-8"?>
<ds:datastoreItem xmlns:ds="http://schemas.openxmlformats.org/officeDocument/2006/customXml" ds:itemID="{B8E294AE-3831-42B6-89B0-B89E863CE3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442ca6-20f3-486f-a231-991f407dd240"/>
    <ds:schemaRef ds:uri="29d4d221-8dd5-4fd0-8ec3-afaea5add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247E30-8A9C-4B85-A682-0E51324EBD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3049</Words>
  <Application>Microsoft Office PowerPoint</Application>
  <PresentationFormat>Widescreen</PresentationFormat>
  <Paragraphs>511</Paragraphs>
  <Slides>75</Slides>
  <Notes>73</Notes>
  <HiddenSlides>1</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Évaluation économique de l'impact de l'exploitation aurifère illégale    </vt:lpstr>
      <vt:lpstr>Bienvenue à la série de webinaires de la Phase 2 – Souvenez-vous de la Phase 1</vt:lpstr>
      <vt:lpstr>Bienvenue à la série de webinaires de la Phase 2 – Présentations</vt:lpstr>
      <vt:lpstr>Bienvenue à la série de webinaires de la phase 2 – Règles</vt:lpstr>
      <vt:lpstr>PowerPoint Presentation</vt:lpstr>
      <vt:lpstr>Mining Impact Calculator</vt:lpstr>
      <vt:lpstr>PowerPoint Presentation</vt:lpstr>
      <vt:lpstr>Calculateur des impacts  miniers</vt:lpstr>
      <vt:lpstr>PowerPoint Presentation</vt:lpstr>
      <vt:lpstr>Impact : Déforestation</vt:lpstr>
      <vt:lpstr>Impact : Érosion</vt:lpstr>
      <vt:lpstr>Impact : Contamination au mercure</vt:lpstr>
      <vt:lpstr>PowerPoint Presentation</vt:lpstr>
      <vt:lpstr>PowerPoint Presentation</vt:lpstr>
      <vt:lpstr>https://calculators.conservation-strategy.org/</vt:lpstr>
      <vt:lpstr>Comment fonctionne le Calculateur des Impacts Miniers (MIC) ?</vt:lpstr>
      <vt:lpstr>Adapter et adopter le Calculateur dans différents contextes nationaux</vt:lpstr>
      <vt:lpstr>PowerPoint Presentation</vt:lpstr>
      <vt:lpstr>PowerPoint Presentation</vt:lpstr>
      <vt:lpstr>Exercice : Estimer les valeurs des dommages socio-environnementaux pour calculer l’indemnisation</vt:lpstr>
      <vt:lpstr>Overview of economic valuation and mining impacts for ASGM</vt:lpstr>
      <vt:lpstr>Why is it important to assign a value?</vt:lpstr>
      <vt:lpstr>Perspective de planification : hiérarchie de la mitigation</vt:lpstr>
      <vt:lpstr>Economic Valuation: Warning</vt:lpstr>
      <vt:lpstr>Que devons-nous évaluer ?</vt:lpstr>
      <vt:lpstr>Market System and Externalities</vt:lpstr>
      <vt:lpstr>Services environnementaux</vt:lpstr>
      <vt:lpstr>Dynamiques des services écosystémiques</vt:lpstr>
      <vt:lpstr>Hypothèse de valorisation</vt:lpstr>
      <vt:lpstr>Étapes de valorisation : effets biophysiques vs effets sociaux</vt:lpstr>
      <vt:lpstr>Valuation methods</vt:lpstr>
      <vt:lpstr>Types of assessment methods: Example of Change in Health</vt:lpstr>
      <vt:lpstr>Benefit Transfer</vt:lpstr>
      <vt:lpstr>PowerPoint Presentation</vt:lpstr>
      <vt:lpstr>PowerPoint Presentation</vt:lpstr>
      <vt:lpstr>Methodology</vt:lpstr>
      <vt:lpstr>Methodology</vt:lpstr>
      <vt:lpstr>Impact Components </vt:lpstr>
      <vt:lpstr>Impact Components </vt:lpstr>
      <vt:lpstr>Methodology: Gold Extraction Productivity</vt:lpstr>
      <vt:lpstr>Deforestation Assessment</vt:lpstr>
      <vt:lpstr>Methodology: Deforestation</vt:lpstr>
      <vt:lpstr>Methodology: Deforestation</vt:lpstr>
      <vt:lpstr>Erosion and Sedimentation Assessment</vt:lpstr>
      <vt:lpstr>Erosion and Sedimentation Assessment</vt:lpstr>
      <vt:lpstr>Assessment of the impacts of mercury</vt:lpstr>
      <vt:lpstr>Methodology: Mercury contamination</vt:lpstr>
      <vt:lpstr>How can responsibility be attributed for illegal artisanal gold mining?</vt:lpstr>
      <vt:lpstr>Methodology Mercury Release in the Water</vt:lpstr>
      <vt:lpstr>Mercury impacts</vt:lpstr>
      <vt:lpstr>Methodology: Mercury contamination</vt:lpstr>
      <vt:lpstr>Methodology: Valuation of Health Effects</vt:lpstr>
      <vt:lpstr>Exercise 2 Estimate investment values ​​to prevent impacts</vt:lpstr>
      <vt:lpstr>PowerPoint Presentation</vt:lpstr>
      <vt:lpstr>Mini break</vt:lpstr>
      <vt:lpstr>Case Study Presentation</vt:lpstr>
      <vt:lpstr>Considerations for Building a Case Study</vt:lpstr>
      <vt:lpstr>Considerations for Building a Case Study</vt:lpstr>
      <vt:lpstr>Considerations for Building a Case Study</vt:lpstr>
      <vt:lpstr>Federal Prosecution Service (MPF) vs. Financial Institutions (DTVMs) - Brokerage and Securities Distribution Institutions</vt:lpstr>
      <vt:lpstr>Federal Prosecution Service (MPF) vs. Financial Institutions (DTVMs) - Brokerage and Securities Distribution Institutions</vt:lpstr>
      <vt:lpstr>PowerPoint Presentation</vt:lpstr>
      <vt:lpstr>Study Area</vt:lpstr>
      <vt:lpstr>Expansion of Illegal Mining Activities</vt:lpstr>
      <vt:lpstr>PowerPoint Presentation</vt:lpstr>
      <vt:lpstr>PowerPoint Presentation</vt:lpstr>
      <vt:lpstr>PowerPoint Presentation</vt:lpstr>
      <vt:lpstr>PowerPoint Presentation</vt:lpstr>
      <vt:lpstr>PowerPoint Presentation</vt:lpstr>
      <vt:lpstr>PowerPoint Presentation</vt:lpstr>
      <vt:lpstr>Context and current limitations of the tool</vt:lpstr>
      <vt:lpstr>    </vt:lpstr>
      <vt:lpstr>Case Study Q&amp;A /Discussion</vt:lpstr>
      <vt:lpstr>        Who would like to volunteer to bring maps for our next session?  - Additional context (e.g., photos) - Information on which institutions are involved in regulating/organizing gold mining in your country - Any available maps, as well as an estimate of the scale (hectares, number of dredges/rafts, etc.) - What are the dilemmas faced in the region?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Janet C. Edmond</dc:creator>
  <cp:lastModifiedBy>Janet C. Edmond</cp:lastModifiedBy>
  <cp:revision>121</cp:revision>
  <dcterms:created xsi:type="dcterms:W3CDTF">2024-05-01T17:47:18Z</dcterms:created>
  <dcterms:modified xsi:type="dcterms:W3CDTF">2025-10-30T16:30:25Z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ies>
</file>