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webextensions/webextension5.xml" ContentType="application/vnd.ms-office.webextension+xml"/>
  <Override PartName="/ppt/webextensions/webextension7.xml" ContentType="application/vnd.ms-office.webextension+xml"/>
  <Override PartName="/ppt/webextensions/webextension8.xml" ContentType="application/vnd.ms-office.webextension+xml"/>
  <Override PartName="/ppt/webextensions/webextension9.xml" ContentType="application/vnd.ms-office.webextension+xml"/>
  <Override PartName="/ppt/webextensions/webextension6.xml" ContentType="application/vnd.ms-office.webextension+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331" r:id="rId35"/>
    <p:sldId id="330"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12192000" cy="6858000"/>
  <p:notesSz cx="6858000" cy="9144000"/>
  <p:embeddedFontLst>
    <p:embeddedFont>
      <p:font typeface="Libre Franklin" pitchFamily="2" charset="0"/>
      <p:regular r:id="rId78"/>
      <p:bold r:id="rId79"/>
      <p:italic r:id="rId80"/>
      <p:boldItalic r:id="rId81"/>
    </p:embeddedFont>
    <p:embeddedFont>
      <p:font typeface="Roboto" panose="02000000000000000000" pitchFamily="2" charset="0"/>
      <p:regular r:id="rId82"/>
      <p:bold r:id="rId83"/>
      <p:italic r:id="rId84"/>
      <p:boldItalic r:id="rId85"/>
    </p:embeddedFont>
  </p:embeddedFontLst>
  <p:custDataLst>
    <p:tags r:id="rId8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A4A3A4"/>
          </p15:clr>
        </p15:guide>
        <p15:guide id="2" pos="600">
          <p15:clr>
            <a:srgbClr val="A4A3A4"/>
          </p15:clr>
        </p15:guide>
        <p15:guide id="3" pos="5664">
          <p15:clr>
            <a:srgbClr val="A4A3A4"/>
          </p15:clr>
        </p15:guide>
        <p15:guide id="4" pos="4536">
          <p15:clr>
            <a:srgbClr val="A4A3A4"/>
          </p15:clr>
        </p15:guide>
        <p15:guide id="5" orient="horz" pos="3888">
          <p15:clr>
            <a:srgbClr val="A4A3A4"/>
          </p15:clr>
        </p15:guide>
        <p15:guide id="6" orient="horz" pos="1344">
          <p15:clr>
            <a:srgbClr val="A4A3A4"/>
          </p15:clr>
        </p15:guide>
        <p15:guide id="7" pos="2640">
          <p15:clr>
            <a:srgbClr val="A4A3A4"/>
          </p15:clr>
        </p15:guide>
        <p15:guide id="8" pos="3408">
          <p15:clr>
            <a:srgbClr val="A4A3A4"/>
          </p15:clr>
        </p15:guide>
        <p15:guide id="9" pos="1512">
          <p15:clr>
            <a:srgbClr val="A4A3A4"/>
          </p15:clr>
        </p15:guide>
        <p15:guide id="10" pos="2280">
          <p15:clr>
            <a:srgbClr val="A4A3A4"/>
          </p15:clr>
        </p15:guide>
        <p15:guide id="11" pos="3768">
          <p15:clr>
            <a:srgbClr val="A4A3A4"/>
          </p15:clr>
        </p15:guide>
        <p15:guide id="12" pos="48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9" roundtripDataSignature="AMtx7mgzvTThEsmUCUCKzAVhoeWgyYFsP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0EAC232-9090-4679-B48D-A07B79C981D6}">
  <a:tblStyle styleId="{A0EAC232-9090-4679-B48D-A07B79C981D6}"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F0F9"/>
          </a:solidFill>
        </a:fill>
      </a:tcStyle>
    </a:wholeTbl>
    <a:band1H>
      <a:tcTxStyle b="off" i="off"/>
      <a:tcStyle>
        <a:tcBdr/>
        <a:fill>
          <a:solidFill>
            <a:srgbClr val="CAE0F3"/>
          </a:solidFill>
        </a:fill>
      </a:tcStyle>
    </a:band1H>
    <a:band2H>
      <a:tcTxStyle b="off" i="off"/>
      <a:tcStyle>
        <a:tcBdr/>
      </a:tcStyle>
    </a:band2H>
    <a:band1V>
      <a:tcTxStyle b="off" i="off"/>
      <a:tcStyle>
        <a:tcBdr/>
        <a:fill>
          <a:solidFill>
            <a:srgbClr val="CAE0F3"/>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78"/>
      </p:cViewPr>
      <p:guideLst>
        <p:guide orient="horz" pos="3240"/>
        <p:guide pos="600"/>
        <p:guide pos="5664"/>
        <p:guide pos="4536"/>
        <p:guide orient="horz" pos="3888"/>
        <p:guide orient="horz" pos="1344"/>
        <p:guide pos="2640"/>
        <p:guide pos="3408"/>
        <p:guide pos="1512"/>
        <p:guide pos="2280"/>
        <p:guide pos="3768"/>
        <p:guide pos="4896"/>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7.fntdata"/><Relationship Id="rId89" Type="http://customschemas.google.com/relationships/presentationmetadata" Target="meta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90" Type="http://schemas.openxmlformats.org/officeDocument/2006/relationships/presProps" Target="presProps.xml"/><Relationship Id="rId95" Type="http://schemas.openxmlformats.org/officeDocument/2006/relationships/customXml" Target="../customXml/item2.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font" Target="fonts/font8.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91" Type="http://schemas.openxmlformats.org/officeDocument/2006/relationships/viewProps" Target="viewProps.xml"/><Relationship Id="rId96"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ags" Target="tags/tag1.xml"/><Relationship Id="rId9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88bcc690dc_0_4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388bcc690dc_0_4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g388bcc690dc_0_4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88bcc690dc_0_4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88bcc690dc_0_4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g388bcc690dc_0_4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88bcc690dc_0_4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388bcc690dc_0_4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g388bcc690dc_0_4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88bcc690dc_0_4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388bcc690dc_0_4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g388bcc690dc_0_4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88bcc690dc_0_5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88bcc690dc_0_5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g388bcc690dc_0_5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88bcc690dc_0_5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88bcc690dc_0_5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g388bcc690dc_0_5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88db57f9af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g388db57f9af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88db57f9af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2" name="Google Shape;332;g388db57f9af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88db57f9af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g388db57f9af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88db57f9af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388db57f9af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g388db57f9af_0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88db57f9af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388db57f9af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g388db57f9af_0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9" name="Google Shape;36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5" name="Google Shape;40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 name="Google Shape;41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0" name="Google Shape;42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8" name="Google Shape;42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6" name="Google Shape;44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 name="Google Shape;46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3" name="Google Shape;48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6" name="Google Shape;49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9" name="Google Shape;50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1" name="Google Shape;53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6" name="Google Shape;55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4" name="Google Shape;56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7" name="Google Shape;57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3" name="Google Shape;58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1" name="Google Shape;59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7" name="Google Shape;59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4" name="Google Shape;60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1" name="Google Shape;61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0" name="Google Shape;62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0" name="Google Shape;630;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88db57f9af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g388db57f9af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8" name="Google Shape;64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388bcc690dc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388bcc690dc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8" name="Google Shape;658;g388bcc690dc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53</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388db57f9af_0_2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6" name="Google Shape;666;g388db57f9af_0_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3" name="Google Shape;67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9" name="Google Shape;679;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4" name="Google Shape;684;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0" name="Google Shape;69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6" name="Google Shape;69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2" name="Google Shape;702;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8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88db57f9af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g388db57f9af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4" name="Google Shape;71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0" name="Google Shape;72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7" name="Google Shape;72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4" name="Google Shape;73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1" name="Google Shape;74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4" name="Google Shape;75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1" name="Google Shape;76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4" name="Google Shape;77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388db57f9af_0_2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0" name="Google Shape;780;g388db57f9af_0_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7" name="Google Shape;787;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88bcc690dc_0_4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88bcc690dc_0_4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g388bcc690dc_0_4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3" name="Google Shape;79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9" name="Google Shape;79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388db57f9af_0_2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388db57f9af_0_2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7" name="Google Shape;807;g388db57f9af_0_2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74</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4" name="Google Shape;81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88bcc690dc_0_4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88bcc690dc_0_4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388bcc690dc_0_4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88bcc690dc_0_4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388bcc690dc_0_4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g388bcc690dc_0_4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4"/>
        <p:cNvGrpSpPr/>
        <p:nvPr/>
      </p:nvGrpSpPr>
      <p:grpSpPr>
        <a:xfrm>
          <a:off x="0" y="0"/>
          <a:ext cx="0" cy="0"/>
          <a:chOff x="0" y="0"/>
          <a:chExt cx="0" cy="0"/>
        </a:xfrm>
      </p:grpSpPr>
      <p:sp>
        <p:nvSpPr>
          <p:cNvPr id="15" name="Google Shape;15;p59"/>
          <p:cNvSpPr txBox="1">
            <a:spLocks noGrp="1"/>
          </p:cNvSpPr>
          <p:nvPr>
            <p:ph type="ctrTitle"/>
          </p:nvPr>
        </p:nvSpPr>
        <p:spPr>
          <a:xfrm>
            <a:off x="7429209" y="1581005"/>
            <a:ext cx="3749040" cy="1097280"/>
          </a:xfrm>
          <a:prstGeom prst="rect">
            <a:avLst/>
          </a:prstGeom>
          <a:noFill/>
          <a:ln>
            <a:noFill/>
          </a:ln>
        </p:spPr>
        <p:txBody>
          <a:bodyPr spcFirstLastPara="1" wrap="square" lIns="91425" tIns="45700" rIns="91425" bIns="45700" anchor="t" anchorCtr="0">
            <a:noAutofit/>
          </a:bodyPr>
          <a:lstStyle>
            <a:lvl1pPr lvl="0" algn="l">
              <a:lnSpc>
                <a:spcPct val="111764"/>
              </a:lnSpc>
              <a:spcBef>
                <a:spcPts val="0"/>
              </a:spcBef>
              <a:spcAft>
                <a:spcPts val="0"/>
              </a:spcAft>
              <a:buClr>
                <a:schemeClr val="lt2"/>
              </a:buClr>
              <a:buSzPts val="3400"/>
              <a:buFont typeface="Arial"/>
              <a:buNone/>
              <a:defRPr sz="3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59"/>
          <p:cNvSpPr txBox="1">
            <a:spLocks noGrp="1"/>
          </p:cNvSpPr>
          <p:nvPr>
            <p:ph type="subTitle" idx="1"/>
          </p:nvPr>
        </p:nvSpPr>
        <p:spPr>
          <a:xfrm>
            <a:off x="7429209" y="2842933"/>
            <a:ext cx="3749040" cy="109728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1440"/>
              <a:buFont typeface="Arial"/>
              <a:buNone/>
              <a:defRPr sz="1800">
                <a:solidFill>
                  <a:schemeClr val="lt2"/>
                </a:solidFill>
              </a:defRPr>
            </a:lvl1pPr>
            <a:lvl2pPr lvl="1" algn="ctr">
              <a:lnSpc>
                <a:spcPct val="110000"/>
              </a:lnSpc>
              <a:spcBef>
                <a:spcPts val="0"/>
              </a:spcBef>
              <a:spcAft>
                <a:spcPts val="0"/>
              </a:spcAft>
              <a:buSzPts val="2000"/>
              <a:buNone/>
              <a:defRPr sz="2000"/>
            </a:lvl2pPr>
            <a:lvl3pPr lvl="2" algn="ctr">
              <a:lnSpc>
                <a:spcPct val="122222"/>
              </a:lnSpc>
              <a:spcBef>
                <a:spcPts val="1000"/>
              </a:spcBef>
              <a:spcAft>
                <a:spcPts val="0"/>
              </a:spcAft>
              <a:buSzPts val="1800"/>
              <a:buNone/>
              <a:defRPr sz="1800"/>
            </a:lvl3pPr>
            <a:lvl4pPr lvl="3" algn="ctr">
              <a:lnSpc>
                <a:spcPct val="137500"/>
              </a:lnSpc>
              <a:spcBef>
                <a:spcPts val="1000"/>
              </a:spcBef>
              <a:spcAft>
                <a:spcPts val="0"/>
              </a:spcAft>
              <a:buSzPts val="1600"/>
              <a:buNone/>
              <a:defRPr sz="1600"/>
            </a:lvl4pPr>
            <a:lvl5pPr lvl="4" algn="ctr">
              <a:lnSpc>
                <a:spcPct val="1375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59"/>
          <p:cNvSpPr txBox="1">
            <a:spLocks noGrp="1"/>
          </p:cNvSpPr>
          <p:nvPr>
            <p:ph type="body" idx="2"/>
          </p:nvPr>
        </p:nvSpPr>
        <p:spPr>
          <a:xfrm>
            <a:off x="7429209" y="809929"/>
            <a:ext cx="3566160" cy="457200"/>
          </a:xfrm>
          <a:prstGeom prst="rect">
            <a:avLst/>
          </a:prstGeom>
          <a:noFill/>
          <a:ln>
            <a:noFill/>
          </a:ln>
        </p:spPr>
        <p:txBody>
          <a:bodyPr spcFirstLastPara="1" wrap="square" lIns="91425" tIns="45700" rIns="91425" bIns="45700" anchor="b" anchorCtr="0">
            <a:noAutofit/>
          </a:bodyPr>
          <a:lstStyle>
            <a:lvl1pPr marL="457200" lvl="0" indent="-228600" algn="l">
              <a:lnSpc>
                <a:spcPct val="157142"/>
              </a:lnSpc>
              <a:spcBef>
                <a:spcPts val="0"/>
              </a:spcBef>
              <a:spcAft>
                <a:spcPts val="0"/>
              </a:spcAft>
              <a:buClr>
                <a:schemeClr val="lt2"/>
              </a:buClr>
              <a:buSzPts val="1120"/>
              <a:buFont typeface="Arial"/>
              <a:buNone/>
              <a:defRPr sz="1400">
                <a:solidFill>
                  <a:schemeClr val="lt2"/>
                </a:solidFill>
              </a:defRPr>
            </a:lvl1pPr>
            <a:lvl2pPr marL="914400" lvl="1" indent="-228600" algn="l">
              <a:lnSpc>
                <a:spcPct val="137500"/>
              </a:lnSpc>
              <a:spcBef>
                <a:spcPts val="10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2 Images">
  <p:cSld name="Title, 2 Images">
    <p:spTree>
      <p:nvGrpSpPr>
        <p:cNvPr id="1" name="Shape 59"/>
        <p:cNvGrpSpPr/>
        <p:nvPr/>
      </p:nvGrpSpPr>
      <p:grpSpPr>
        <a:xfrm>
          <a:off x="0" y="0"/>
          <a:ext cx="0" cy="0"/>
          <a:chOff x="0" y="0"/>
          <a:chExt cx="0" cy="0"/>
        </a:xfrm>
      </p:grpSpPr>
      <p:sp>
        <p:nvSpPr>
          <p:cNvPr id="60" name="Google Shape;60;p68"/>
          <p:cNvSpPr>
            <a:spLocks noGrp="1"/>
          </p:cNvSpPr>
          <p:nvPr>
            <p:ph type="pic" idx="2"/>
          </p:nvPr>
        </p:nvSpPr>
        <p:spPr>
          <a:xfrm>
            <a:off x="938696" y="2514600"/>
            <a:ext cx="6309360" cy="2971800"/>
          </a:xfrm>
          <a:prstGeom prst="rect">
            <a:avLst/>
          </a:prstGeom>
          <a:solidFill>
            <a:schemeClr val="dk1"/>
          </a:solidFill>
          <a:ln>
            <a:noFill/>
          </a:ln>
        </p:spPr>
      </p:sp>
      <p:sp>
        <p:nvSpPr>
          <p:cNvPr id="61" name="Google Shape;61;p68"/>
          <p:cNvSpPr>
            <a:spLocks noGrp="1"/>
          </p:cNvSpPr>
          <p:nvPr>
            <p:ph type="pic" idx="3"/>
          </p:nvPr>
        </p:nvSpPr>
        <p:spPr>
          <a:xfrm>
            <a:off x="7528560" y="0"/>
            <a:ext cx="4663440" cy="5486400"/>
          </a:xfrm>
          <a:prstGeom prst="rect">
            <a:avLst/>
          </a:prstGeom>
          <a:solidFill>
            <a:schemeClr val="dk1"/>
          </a:solidFill>
          <a:ln>
            <a:noFill/>
          </a:ln>
        </p:spPr>
      </p:sp>
      <p:sp>
        <p:nvSpPr>
          <p:cNvPr id="62" name="Google Shape;62;p68"/>
          <p:cNvSpPr txBox="1">
            <a:spLocks noGrp="1"/>
          </p:cNvSpPr>
          <p:nvPr>
            <p:ph type="title"/>
          </p:nvPr>
        </p:nvSpPr>
        <p:spPr>
          <a:xfrm>
            <a:off x="838200" y="1242644"/>
            <a:ext cx="64008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body" idx="1"/>
          </p:nvPr>
        </p:nvSpPr>
        <p:spPr>
          <a:xfrm>
            <a:off x="879299" y="5569392"/>
            <a:ext cx="630936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68"/>
          <p:cNvSpPr txBox="1">
            <a:spLocks noGrp="1"/>
          </p:cNvSpPr>
          <p:nvPr>
            <p:ph type="body" idx="4"/>
          </p:nvPr>
        </p:nvSpPr>
        <p:spPr>
          <a:xfrm>
            <a:off x="7466105" y="5569400"/>
            <a:ext cx="4297680" cy="784225"/>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342900" algn="l">
              <a:lnSpc>
                <a:spcPct val="122222"/>
              </a:lnSpc>
              <a:spcBef>
                <a:spcPts val="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hank you">
  <p:cSld name="Thank you">
    <p:spTree>
      <p:nvGrpSpPr>
        <p:cNvPr id="1" name="Shape 65"/>
        <p:cNvGrpSpPr/>
        <p:nvPr/>
      </p:nvGrpSpPr>
      <p:grpSpPr>
        <a:xfrm>
          <a:off x="0" y="0"/>
          <a:ext cx="0" cy="0"/>
          <a:chOff x="0" y="0"/>
          <a:chExt cx="0" cy="0"/>
        </a:xfrm>
      </p:grpSpPr>
      <p:sp>
        <p:nvSpPr>
          <p:cNvPr id="66" name="Google Shape;66;p69"/>
          <p:cNvSpPr/>
          <p:nvPr/>
        </p:nvSpPr>
        <p:spPr>
          <a:xfrm>
            <a:off x="0" y="0"/>
            <a:ext cx="12192000" cy="6858000"/>
          </a:xfrm>
          <a:prstGeom prst="rect">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7" name="Google Shape;67;p69"/>
          <p:cNvPicPr preferRelativeResize="0"/>
          <p:nvPr/>
        </p:nvPicPr>
        <p:blipFill rotWithShape="1">
          <a:blip r:embed="rId2">
            <a:alphaModFix amt="20000"/>
          </a:blip>
          <a:srcRect/>
          <a:stretch/>
        </p:blipFill>
        <p:spPr>
          <a:xfrm>
            <a:off x="1" y="-1"/>
            <a:ext cx="5465851" cy="6858001"/>
          </a:xfrm>
          <a:prstGeom prst="rect">
            <a:avLst/>
          </a:prstGeom>
          <a:noFill/>
          <a:ln>
            <a:noFill/>
          </a:ln>
        </p:spPr>
      </p:pic>
      <p:sp>
        <p:nvSpPr>
          <p:cNvPr id="68" name="Google Shape;68;p69"/>
          <p:cNvSpPr txBox="1">
            <a:spLocks noGrp="1"/>
          </p:cNvSpPr>
          <p:nvPr>
            <p:ph type="title"/>
          </p:nvPr>
        </p:nvSpPr>
        <p:spPr>
          <a:xfrm>
            <a:off x="475355" y="3154680"/>
            <a:ext cx="3017520" cy="548640"/>
          </a:xfrm>
          <a:prstGeom prst="rect">
            <a:avLst/>
          </a:prstGeom>
          <a:noFill/>
          <a:ln>
            <a:noFill/>
          </a:ln>
        </p:spPr>
        <p:txBody>
          <a:bodyPr spcFirstLastPara="1" wrap="square" lIns="91425" tIns="45700" rIns="91425" bIns="45700" anchor="ctr" anchorCtr="0">
            <a:noAutofit/>
          </a:bodyPr>
          <a:lstStyle>
            <a:lvl1pPr lvl="0" algn="l">
              <a:lnSpc>
                <a:spcPct val="105263"/>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9" name="Google Shape;69;p69"/>
          <p:cNvGrpSpPr/>
          <p:nvPr/>
        </p:nvGrpSpPr>
        <p:grpSpPr>
          <a:xfrm>
            <a:off x="3569922" y="2861858"/>
            <a:ext cx="8620583" cy="1083307"/>
            <a:chOff x="3569918" y="2861850"/>
            <a:chExt cx="8620582" cy="1083307"/>
          </a:xfrm>
        </p:grpSpPr>
        <p:grpSp>
          <p:nvGrpSpPr>
            <p:cNvPr id="70" name="Google Shape;70;p69"/>
            <p:cNvGrpSpPr/>
            <p:nvPr/>
          </p:nvGrpSpPr>
          <p:grpSpPr>
            <a:xfrm>
              <a:off x="3569918" y="2861850"/>
              <a:ext cx="8620582" cy="1083307"/>
              <a:chOff x="3569918" y="2861850"/>
              <a:chExt cx="8620582" cy="1083307"/>
            </a:xfrm>
          </p:grpSpPr>
          <p:sp>
            <p:nvSpPr>
              <p:cNvPr id="71" name="Google Shape;71;p69"/>
              <p:cNvSpPr/>
              <p:nvPr/>
            </p:nvSpPr>
            <p:spPr>
              <a:xfrm>
                <a:off x="5743184" y="2861850"/>
                <a:ext cx="6447316" cy="1083307"/>
              </a:xfrm>
              <a:prstGeom prst="rect">
                <a:avLst/>
              </a:prstGeom>
              <a:solidFill>
                <a:srgbClr val="DCE0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2" name="Google Shape;72;p69"/>
              <p:cNvSpPr/>
              <p:nvPr/>
            </p:nvSpPr>
            <p:spPr>
              <a:xfrm>
                <a:off x="3569918" y="2861850"/>
                <a:ext cx="2171766" cy="108330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73" name="Google Shape;73;p69"/>
            <p:cNvSpPr txBox="1"/>
            <p:nvPr/>
          </p:nvSpPr>
          <p:spPr>
            <a:xfrm>
              <a:off x="5940718" y="2931110"/>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Supported by: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1440"/>
                <a:buFont typeface="Arial"/>
                <a:buNone/>
              </a:pPr>
              <a:endParaRPr sz="1800" b="0" i="0" u="none" strike="noStrike" cap="none">
                <a:solidFill>
                  <a:schemeClr val="lt2"/>
                </a:solidFill>
                <a:latin typeface="Arial"/>
                <a:ea typeface="Arial"/>
                <a:cs typeface="Arial"/>
                <a:sym typeface="Arial"/>
              </a:endParaRPr>
            </a:p>
          </p:txBody>
        </p:sp>
        <p:sp>
          <p:nvSpPr>
            <p:cNvPr id="74" name="Google Shape;74;p69"/>
            <p:cNvSpPr txBox="1"/>
            <p:nvPr/>
          </p:nvSpPr>
          <p:spPr>
            <a:xfrm>
              <a:off x="6858314" y="2931110"/>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Led by: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560"/>
                <a:buFont typeface="Arial"/>
                <a:buNone/>
              </a:pPr>
              <a:endParaRPr sz="700" b="0" i="0" u="none" strike="noStrike" cap="none">
                <a:solidFill>
                  <a:schemeClr val="lt2"/>
                </a:solidFill>
                <a:latin typeface="Arial"/>
                <a:ea typeface="Arial"/>
                <a:cs typeface="Arial"/>
                <a:sym typeface="Arial"/>
              </a:endParaRPr>
            </a:p>
          </p:txBody>
        </p:sp>
        <p:sp>
          <p:nvSpPr>
            <p:cNvPr id="75" name="Google Shape;75;p69"/>
            <p:cNvSpPr txBox="1"/>
            <p:nvPr/>
          </p:nvSpPr>
          <p:spPr>
            <a:xfrm>
              <a:off x="8120258" y="2931110"/>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In partnership with: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560"/>
                <a:buFont typeface="Arial"/>
                <a:buNone/>
              </a:pPr>
              <a:endParaRPr sz="700" b="0" i="0" u="none" strike="noStrike" cap="none">
                <a:solidFill>
                  <a:schemeClr val="lt2"/>
                </a:solidFill>
                <a:latin typeface="Arial"/>
                <a:ea typeface="Arial"/>
                <a:cs typeface="Arial"/>
                <a:sym typeface="Arial"/>
              </a:endParaRPr>
            </a:p>
          </p:txBody>
        </p:sp>
        <p:pic>
          <p:nvPicPr>
            <p:cNvPr id="76" name="Google Shape;76;p69"/>
            <p:cNvPicPr preferRelativeResize="0"/>
            <p:nvPr/>
          </p:nvPicPr>
          <p:blipFill rotWithShape="1">
            <a:blip r:embed="rId3">
              <a:alphaModFix/>
            </a:blip>
            <a:srcRect/>
            <a:stretch/>
          </p:blipFill>
          <p:spPr>
            <a:xfrm>
              <a:off x="6061356" y="3162320"/>
              <a:ext cx="429471" cy="572629"/>
            </a:xfrm>
            <a:prstGeom prst="rect">
              <a:avLst/>
            </a:prstGeom>
            <a:noFill/>
            <a:ln>
              <a:noFill/>
            </a:ln>
          </p:spPr>
        </p:pic>
        <p:pic>
          <p:nvPicPr>
            <p:cNvPr id="77" name="Google Shape;77;p69"/>
            <p:cNvPicPr preferRelativeResize="0"/>
            <p:nvPr/>
          </p:nvPicPr>
          <p:blipFill rotWithShape="1">
            <a:blip r:embed="rId4">
              <a:alphaModFix/>
            </a:blip>
            <a:srcRect/>
            <a:stretch/>
          </p:blipFill>
          <p:spPr>
            <a:xfrm>
              <a:off x="9937071" y="3068988"/>
              <a:ext cx="331248" cy="669858"/>
            </a:xfrm>
            <a:prstGeom prst="rect">
              <a:avLst/>
            </a:prstGeom>
            <a:noFill/>
            <a:ln>
              <a:noFill/>
            </a:ln>
          </p:spPr>
        </p:pic>
        <p:pic>
          <p:nvPicPr>
            <p:cNvPr id="78" name="Google Shape;78;p69"/>
            <p:cNvPicPr preferRelativeResize="0"/>
            <p:nvPr/>
          </p:nvPicPr>
          <p:blipFill rotWithShape="1">
            <a:blip r:embed="rId5">
              <a:alphaModFix/>
            </a:blip>
            <a:srcRect/>
            <a:stretch/>
          </p:blipFill>
          <p:spPr>
            <a:xfrm>
              <a:off x="8220919" y="3126743"/>
              <a:ext cx="1505116" cy="617004"/>
            </a:xfrm>
            <a:prstGeom prst="rect">
              <a:avLst/>
            </a:prstGeom>
            <a:noFill/>
            <a:ln>
              <a:noFill/>
            </a:ln>
          </p:spPr>
        </p:pic>
        <p:pic>
          <p:nvPicPr>
            <p:cNvPr id="79" name="Google Shape;79;p69"/>
            <p:cNvPicPr preferRelativeResize="0"/>
            <p:nvPr/>
          </p:nvPicPr>
          <p:blipFill rotWithShape="1">
            <a:blip r:embed="rId6">
              <a:alphaModFix/>
            </a:blip>
            <a:srcRect/>
            <a:stretch/>
          </p:blipFill>
          <p:spPr>
            <a:xfrm>
              <a:off x="10453891" y="3149193"/>
              <a:ext cx="1403047" cy="449908"/>
            </a:xfrm>
            <a:prstGeom prst="rect">
              <a:avLst/>
            </a:prstGeom>
            <a:noFill/>
            <a:ln>
              <a:noFill/>
            </a:ln>
          </p:spPr>
        </p:pic>
        <p:cxnSp>
          <p:nvCxnSpPr>
            <p:cNvPr id="80" name="Google Shape;80;p69"/>
            <p:cNvCxnSpPr/>
            <p:nvPr/>
          </p:nvCxnSpPr>
          <p:spPr>
            <a:xfrm>
              <a:off x="6746826" y="2980462"/>
              <a:ext cx="0" cy="838462"/>
            </a:xfrm>
            <a:prstGeom prst="straightConnector1">
              <a:avLst/>
            </a:prstGeom>
            <a:noFill/>
            <a:ln w="9525" cap="flat" cmpd="sng">
              <a:solidFill>
                <a:schemeClr val="dk1"/>
              </a:solidFill>
              <a:prstDash val="solid"/>
              <a:miter lim="800000"/>
              <a:headEnd type="none" w="sm" len="sm"/>
              <a:tailEnd type="none" w="sm" len="sm"/>
            </a:ln>
          </p:spPr>
        </p:cxnSp>
        <p:cxnSp>
          <p:nvCxnSpPr>
            <p:cNvPr id="81" name="Google Shape;81;p69"/>
            <p:cNvCxnSpPr/>
            <p:nvPr/>
          </p:nvCxnSpPr>
          <p:spPr>
            <a:xfrm>
              <a:off x="7987358" y="2980462"/>
              <a:ext cx="0" cy="838462"/>
            </a:xfrm>
            <a:prstGeom prst="straightConnector1">
              <a:avLst/>
            </a:prstGeom>
            <a:noFill/>
            <a:ln w="9525" cap="flat" cmpd="sng">
              <a:solidFill>
                <a:schemeClr val="dk1"/>
              </a:solidFill>
              <a:prstDash val="solid"/>
              <a:miter lim="800000"/>
              <a:headEnd type="none" w="sm" len="sm"/>
              <a:tailEnd type="none" w="sm" len="sm"/>
            </a:ln>
          </p:spPr>
        </p:cxnSp>
        <p:pic>
          <p:nvPicPr>
            <p:cNvPr id="82" name="Google Shape;82;p69"/>
            <p:cNvPicPr preferRelativeResize="0"/>
            <p:nvPr/>
          </p:nvPicPr>
          <p:blipFill rotWithShape="1">
            <a:blip r:embed="rId7">
              <a:alphaModFix/>
            </a:blip>
            <a:srcRect/>
            <a:stretch/>
          </p:blipFill>
          <p:spPr>
            <a:xfrm>
              <a:off x="3729955" y="3224033"/>
              <a:ext cx="1845977" cy="358940"/>
            </a:xfrm>
            <a:prstGeom prst="rect">
              <a:avLst/>
            </a:prstGeom>
            <a:noFill/>
            <a:ln>
              <a:noFill/>
            </a:ln>
          </p:spPr>
        </p:pic>
      </p:grpSp>
      <p:pic>
        <p:nvPicPr>
          <p:cNvPr id="83" name="Google Shape;83;p69"/>
          <p:cNvPicPr preferRelativeResize="0"/>
          <p:nvPr/>
        </p:nvPicPr>
        <p:blipFill rotWithShape="1">
          <a:blip r:embed="rId8">
            <a:alphaModFix/>
          </a:blip>
          <a:srcRect/>
          <a:stretch/>
        </p:blipFill>
        <p:spPr>
          <a:xfrm>
            <a:off x="6885564" y="2993271"/>
            <a:ext cx="910741" cy="91074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ed List, Image Grid">
  <p:cSld name="Numbered List, Image Grid">
    <p:spTree>
      <p:nvGrpSpPr>
        <p:cNvPr id="1" name="Shape 84"/>
        <p:cNvGrpSpPr/>
        <p:nvPr/>
      </p:nvGrpSpPr>
      <p:grpSpPr>
        <a:xfrm>
          <a:off x="0" y="0"/>
          <a:ext cx="0" cy="0"/>
          <a:chOff x="0" y="0"/>
          <a:chExt cx="0" cy="0"/>
        </a:xfrm>
      </p:grpSpPr>
      <p:sp>
        <p:nvSpPr>
          <p:cNvPr id="85" name="Google Shape;85;p70"/>
          <p:cNvSpPr txBox="1">
            <a:spLocks noGrp="1"/>
          </p:cNvSpPr>
          <p:nvPr>
            <p:ph type="body" idx="1"/>
          </p:nvPr>
        </p:nvSpPr>
        <p:spPr>
          <a:xfrm>
            <a:off x="838200" y="2822080"/>
            <a:ext cx="5120640" cy="3200400"/>
          </a:xfrm>
          <a:prstGeom prst="rect">
            <a:avLst/>
          </a:prstGeom>
          <a:noFill/>
          <a:ln>
            <a:noFill/>
          </a:ln>
        </p:spPr>
        <p:txBody>
          <a:bodyPr spcFirstLastPara="1" wrap="square" lIns="91425" tIns="45700" rIns="91425" bIns="45700" anchor="t" anchorCtr="0">
            <a:noAutofit/>
          </a:bodyPr>
          <a:lstStyle>
            <a:lvl1pPr marL="457200" lvl="0" indent="-400050" algn="l">
              <a:lnSpc>
                <a:spcPct val="122222"/>
              </a:lnSpc>
              <a:spcBef>
                <a:spcPts val="0"/>
              </a:spcBef>
              <a:spcAft>
                <a:spcPts val="0"/>
              </a:spcAft>
              <a:buClr>
                <a:schemeClr val="dk2"/>
              </a:buClr>
              <a:buSzPts val="2700"/>
              <a:buFont typeface="Arial"/>
              <a:buAutoNum type="arabicPeriod"/>
              <a:defRPr/>
            </a:lvl1pPr>
            <a:lvl2pPr marL="914400" lvl="1" indent="-228600" algn="l">
              <a:lnSpc>
                <a:spcPct val="137500"/>
              </a:lnSpc>
              <a:spcBef>
                <a:spcPts val="18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70"/>
          <p:cNvSpPr txBox="1">
            <a:spLocks noGrp="1"/>
          </p:cNvSpPr>
          <p:nvPr>
            <p:ph type="title"/>
          </p:nvPr>
        </p:nvSpPr>
        <p:spPr>
          <a:xfrm>
            <a:off x="838200" y="1242644"/>
            <a:ext cx="5120640" cy="1280160"/>
          </a:xfrm>
          <a:prstGeom prst="rect">
            <a:avLst/>
          </a:prstGeom>
          <a:noFill/>
          <a:ln>
            <a:noFill/>
          </a:ln>
        </p:spPr>
        <p:txBody>
          <a:bodyPr spcFirstLastPara="1" wrap="square" lIns="91425" tIns="45700" rIns="91425" bIns="45700" anchor="b" anchorCtr="0">
            <a:noAutofit/>
          </a:bodyPr>
          <a:lstStyle>
            <a:lvl1pPr lvl="0" algn="l">
              <a:lnSpc>
                <a:spcPct val="114285"/>
              </a:lnSpc>
              <a:spcBef>
                <a:spcPts val="0"/>
              </a:spcBef>
              <a:spcAft>
                <a:spcPts val="0"/>
              </a:spcAft>
              <a:buClr>
                <a:schemeClr val="dk1"/>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70"/>
          <p:cNvSpPr>
            <a:spLocks noGrp="1"/>
          </p:cNvSpPr>
          <p:nvPr>
            <p:ph type="pic" idx="2"/>
          </p:nvPr>
        </p:nvSpPr>
        <p:spPr>
          <a:xfrm>
            <a:off x="6568441" y="828040"/>
            <a:ext cx="2514600" cy="2514600"/>
          </a:xfrm>
          <a:prstGeom prst="rect">
            <a:avLst/>
          </a:prstGeom>
          <a:solidFill>
            <a:schemeClr val="accent1">
              <a:alpha val="49411"/>
            </a:schemeClr>
          </a:solidFill>
          <a:ln>
            <a:noFill/>
          </a:ln>
        </p:spPr>
      </p:sp>
      <p:sp>
        <p:nvSpPr>
          <p:cNvPr id="88" name="Google Shape;88;p70"/>
          <p:cNvSpPr>
            <a:spLocks noGrp="1"/>
          </p:cNvSpPr>
          <p:nvPr>
            <p:ph type="pic" idx="3"/>
          </p:nvPr>
        </p:nvSpPr>
        <p:spPr>
          <a:xfrm>
            <a:off x="6568441" y="3515360"/>
            <a:ext cx="2514600" cy="2514600"/>
          </a:xfrm>
          <a:prstGeom prst="rect">
            <a:avLst/>
          </a:prstGeom>
          <a:solidFill>
            <a:schemeClr val="accent3">
              <a:alpha val="49411"/>
            </a:schemeClr>
          </a:solidFill>
          <a:ln>
            <a:noFill/>
          </a:ln>
        </p:spPr>
      </p:sp>
      <p:sp>
        <p:nvSpPr>
          <p:cNvPr id="89" name="Google Shape;89;p70"/>
          <p:cNvSpPr>
            <a:spLocks noGrp="1"/>
          </p:cNvSpPr>
          <p:nvPr>
            <p:ph type="pic" idx="4"/>
          </p:nvPr>
        </p:nvSpPr>
        <p:spPr>
          <a:xfrm>
            <a:off x="9235441" y="3515360"/>
            <a:ext cx="2514600" cy="2514600"/>
          </a:xfrm>
          <a:prstGeom prst="rect">
            <a:avLst/>
          </a:prstGeom>
          <a:solidFill>
            <a:schemeClr val="accent2">
              <a:alpha val="49411"/>
            </a:schemeClr>
          </a:solidFill>
          <a:ln>
            <a:noFill/>
          </a:ln>
        </p:spPr>
      </p:sp>
      <p:sp>
        <p:nvSpPr>
          <p:cNvPr id="90" name="Google Shape;90;p70"/>
          <p:cNvSpPr>
            <a:spLocks noGrp="1"/>
          </p:cNvSpPr>
          <p:nvPr>
            <p:ph type="pic" idx="5"/>
          </p:nvPr>
        </p:nvSpPr>
        <p:spPr>
          <a:xfrm>
            <a:off x="9235441" y="828040"/>
            <a:ext cx="2514600" cy="2514600"/>
          </a:xfrm>
          <a:prstGeom prst="rect">
            <a:avLst/>
          </a:prstGeom>
          <a:solidFill>
            <a:schemeClr val="accent3">
              <a:alpha val="49411"/>
            </a:schemeClr>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1"/>
        <p:cNvGrpSpPr/>
        <p:nvPr/>
      </p:nvGrpSpPr>
      <p:grpSpPr>
        <a:xfrm>
          <a:off x="0" y="0"/>
          <a:ext cx="0" cy="0"/>
          <a:chOff x="0" y="0"/>
          <a:chExt cx="0" cy="0"/>
        </a:xfrm>
      </p:grpSpPr>
      <p:sp>
        <p:nvSpPr>
          <p:cNvPr id="92" name="Google Shape;92;p71"/>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3 Images">
  <p:cSld name="Title, 3 Images">
    <p:spTree>
      <p:nvGrpSpPr>
        <p:cNvPr id="1" name="Shape 93"/>
        <p:cNvGrpSpPr/>
        <p:nvPr/>
      </p:nvGrpSpPr>
      <p:grpSpPr>
        <a:xfrm>
          <a:off x="0" y="0"/>
          <a:ext cx="0" cy="0"/>
          <a:chOff x="0" y="0"/>
          <a:chExt cx="0" cy="0"/>
        </a:xfrm>
      </p:grpSpPr>
      <p:sp>
        <p:nvSpPr>
          <p:cNvPr id="94" name="Google Shape;94;p72"/>
          <p:cNvSpPr>
            <a:spLocks noGrp="1"/>
          </p:cNvSpPr>
          <p:nvPr>
            <p:ph type="pic" idx="2"/>
          </p:nvPr>
        </p:nvSpPr>
        <p:spPr>
          <a:xfrm>
            <a:off x="938696" y="2514600"/>
            <a:ext cx="3200400" cy="2971800"/>
          </a:xfrm>
          <a:prstGeom prst="rect">
            <a:avLst/>
          </a:prstGeom>
          <a:solidFill>
            <a:schemeClr val="dk1"/>
          </a:solidFill>
          <a:ln>
            <a:noFill/>
          </a:ln>
        </p:spPr>
      </p:sp>
      <p:sp>
        <p:nvSpPr>
          <p:cNvPr id="95" name="Google Shape;95;p72"/>
          <p:cNvSpPr>
            <a:spLocks noGrp="1"/>
          </p:cNvSpPr>
          <p:nvPr>
            <p:ph type="pic" idx="3"/>
          </p:nvPr>
        </p:nvSpPr>
        <p:spPr>
          <a:xfrm>
            <a:off x="8442960" y="2514600"/>
            <a:ext cx="3749040" cy="2971800"/>
          </a:xfrm>
          <a:prstGeom prst="rect">
            <a:avLst/>
          </a:prstGeom>
          <a:solidFill>
            <a:schemeClr val="dk1"/>
          </a:solidFill>
          <a:ln>
            <a:noFill/>
          </a:ln>
        </p:spPr>
      </p:sp>
      <p:sp>
        <p:nvSpPr>
          <p:cNvPr id="96" name="Google Shape;96;p72"/>
          <p:cNvSpPr>
            <a:spLocks noGrp="1"/>
          </p:cNvSpPr>
          <p:nvPr>
            <p:ph type="pic" idx="4"/>
          </p:nvPr>
        </p:nvSpPr>
        <p:spPr>
          <a:xfrm>
            <a:off x="4291071" y="2514600"/>
            <a:ext cx="4023360" cy="2971800"/>
          </a:xfrm>
          <a:prstGeom prst="rect">
            <a:avLst/>
          </a:prstGeom>
          <a:solidFill>
            <a:schemeClr val="dk1"/>
          </a:solidFill>
          <a:ln>
            <a:noFill/>
          </a:ln>
        </p:spPr>
      </p:sp>
      <p:sp>
        <p:nvSpPr>
          <p:cNvPr id="97" name="Google Shape;97;p72"/>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72"/>
          <p:cNvSpPr txBox="1">
            <a:spLocks noGrp="1"/>
          </p:cNvSpPr>
          <p:nvPr>
            <p:ph type="body" idx="1"/>
          </p:nvPr>
        </p:nvSpPr>
        <p:spPr>
          <a:xfrm>
            <a:off x="879299" y="5569392"/>
            <a:ext cx="320040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72"/>
          <p:cNvSpPr txBox="1">
            <a:spLocks noGrp="1"/>
          </p:cNvSpPr>
          <p:nvPr>
            <p:ph type="body" idx="5"/>
          </p:nvPr>
        </p:nvSpPr>
        <p:spPr>
          <a:xfrm>
            <a:off x="8380505" y="5569392"/>
            <a:ext cx="365760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342900" algn="l">
              <a:lnSpc>
                <a:spcPct val="122222"/>
              </a:lnSpc>
              <a:spcBef>
                <a:spcPts val="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72"/>
          <p:cNvSpPr txBox="1">
            <a:spLocks noGrp="1"/>
          </p:cNvSpPr>
          <p:nvPr>
            <p:ph type="body" idx="6"/>
          </p:nvPr>
        </p:nvSpPr>
        <p:spPr>
          <a:xfrm>
            <a:off x="4231420" y="5569392"/>
            <a:ext cx="402336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Paragraph, Content">
  <p:cSld name="Title, Paragraph, Content">
    <p:spTree>
      <p:nvGrpSpPr>
        <p:cNvPr id="1" name="Shape 102"/>
        <p:cNvGrpSpPr/>
        <p:nvPr/>
      </p:nvGrpSpPr>
      <p:grpSpPr>
        <a:xfrm>
          <a:off x="0" y="0"/>
          <a:ext cx="0" cy="0"/>
          <a:chOff x="0" y="0"/>
          <a:chExt cx="0" cy="0"/>
        </a:xfrm>
      </p:grpSpPr>
      <p:sp>
        <p:nvSpPr>
          <p:cNvPr id="103" name="Google Shape;103;p74"/>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74"/>
          <p:cNvSpPr txBox="1">
            <a:spLocks noGrp="1"/>
          </p:cNvSpPr>
          <p:nvPr>
            <p:ph type="body" idx="1"/>
          </p:nvPr>
        </p:nvSpPr>
        <p:spPr>
          <a:xfrm>
            <a:off x="838200" y="1756219"/>
            <a:ext cx="1033272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solidFill>
                  <a:schemeClr val="dk1"/>
                </a:solidFill>
              </a:defRPr>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74"/>
          <p:cNvSpPr txBox="1">
            <a:spLocks noGrp="1"/>
          </p:cNvSpPr>
          <p:nvPr>
            <p:ph type="body" idx="2"/>
          </p:nvPr>
        </p:nvSpPr>
        <p:spPr>
          <a:xfrm>
            <a:off x="838200" y="2362200"/>
            <a:ext cx="10332720" cy="36576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Font typeface="Arial"/>
              <a:buChar char="•"/>
              <a:defRPr/>
            </a:lvl1pPr>
            <a:lvl2pPr marL="914400" lvl="1" indent="-228600" algn="l">
              <a:lnSpc>
                <a:spcPct val="137500"/>
              </a:lnSpc>
              <a:spcBef>
                <a:spcPts val="5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ig Statement Gray">
  <p:cSld name="Big Statement Gray">
    <p:spTree>
      <p:nvGrpSpPr>
        <p:cNvPr id="1" name="Shape 106"/>
        <p:cNvGrpSpPr/>
        <p:nvPr/>
      </p:nvGrpSpPr>
      <p:grpSpPr>
        <a:xfrm>
          <a:off x="0" y="0"/>
          <a:ext cx="0" cy="0"/>
          <a:chOff x="0" y="0"/>
          <a:chExt cx="0" cy="0"/>
        </a:xfrm>
      </p:grpSpPr>
      <p:sp>
        <p:nvSpPr>
          <p:cNvPr id="107" name="Google Shape;107;p75"/>
          <p:cNvSpPr/>
          <p:nvPr/>
        </p:nvSpPr>
        <p:spPr>
          <a:xfrm>
            <a:off x="0" y="0"/>
            <a:ext cx="12192000" cy="6858000"/>
          </a:xfrm>
          <a:prstGeom prst="rect">
            <a:avLst/>
          </a:prstGeom>
          <a:solidFill>
            <a:schemeClr val="accent3"/>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08" name="Google Shape;108;p75"/>
          <p:cNvPicPr preferRelativeResize="0"/>
          <p:nvPr/>
        </p:nvPicPr>
        <p:blipFill rotWithShape="1">
          <a:blip r:embed="rId2">
            <a:alphaModFix amt="20000"/>
          </a:blip>
          <a:srcRect/>
          <a:stretch/>
        </p:blipFill>
        <p:spPr>
          <a:xfrm>
            <a:off x="4367465" y="-1"/>
            <a:ext cx="7824536" cy="6858001"/>
          </a:xfrm>
          <a:prstGeom prst="rect">
            <a:avLst/>
          </a:prstGeom>
          <a:noFill/>
          <a:ln>
            <a:noFill/>
          </a:ln>
        </p:spPr>
      </p:pic>
      <p:pic>
        <p:nvPicPr>
          <p:cNvPr id="109" name="Google Shape;109;p75"/>
          <p:cNvPicPr preferRelativeResize="0"/>
          <p:nvPr/>
        </p:nvPicPr>
        <p:blipFill rotWithShape="1">
          <a:blip r:embed="rId3">
            <a:alphaModFix/>
          </a:blip>
          <a:srcRect/>
          <a:stretch/>
        </p:blipFill>
        <p:spPr>
          <a:xfrm>
            <a:off x="898556" y="753090"/>
            <a:ext cx="1549017" cy="1554559"/>
          </a:xfrm>
          <a:prstGeom prst="rect">
            <a:avLst/>
          </a:prstGeom>
          <a:noFill/>
          <a:ln>
            <a:noFill/>
          </a:ln>
        </p:spPr>
      </p:pic>
      <p:sp>
        <p:nvSpPr>
          <p:cNvPr id="110" name="Google Shape;110;p75"/>
          <p:cNvSpPr txBox="1">
            <a:spLocks noGrp="1"/>
          </p:cNvSpPr>
          <p:nvPr>
            <p:ph type="title"/>
          </p:nvPr>
        </p:nvSpPr>
        <p:spPr>
          <a:xfrm>
            <a:off x="801529" y="2564156"/>
            <a:ext cx="10515600" cy="3200400"/>
          </a:xfrm>
          <a:prstGeom prst="rect">
            <a:avLst/>
          </a:prstGeom>
          <a:noFill/>
          <a:ln>
            <a:noFill/>
          </a:ln>
        </p:spPr>
        <p:txBody>
          <a:bodyPr spcFirstLastPara="1" wrap="square" lIns="91425" tIns="45700" rIns="91425" bIns="45700" anchor="t" anchorCtr="0">
            <a:noAutofit/>
          </a:bodyPr>
          <a:lstStyle>
            <a:lvl1pPr lvl="0" algn="l">
              <a:lnSpc>
                <a:spcPct val="142857"/>
              </a:lnSpc>
              <a:spcBef>
                <a:spcPts val="0"/>
              </a:spcBef>
              <a:spcAft>
                <a:spcPts val="0"/>
              </a:spcAft>
              <a:buClr>
                <a:schemeClr val="lt2"/>
              </a:buClr>
              <a:buSzPts val="2800"/>
              <a:buFont typeface="Arial"/>
              <a:buNone/>
              <a:defRPr sz="2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ig Statement Blue">
  <p:cSld name="Big Statement Blue">
    <p:spTree>
      <p:nvGrpSpPr>
        <p:cNvPr id="1" name="Shape 111"/>
        <p:cNvGrpSpPr/>
        <p:nvPr/>
      </p:nvGrpSpPr>
      <p:grpSpPr>
        <a:xfrm>
          <a:off x="0" y="0"/>
          <a:ext cx="0" cy="0"/>
          <a:chOff x="0" y="0"/>
          <a:chExt cx="0" cy="0"/>
        </a:xfrm>
      </p:grpSpPr>
      <p:sp>
        <p:nvSpPr>
          <p:cNvPr id="112" name="Google Shape;112;p76"/>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3" name="Google Shape;113;p76"/>
          <p:cNvPicPr preferRelativeResize="0"/>
          <p:nvPr/>
        </p:nvPicPr>
        <p:blipFill rotWithShape="1">
          <a:blip r:embed="rId2">
            <a:alphaModFix amt="20000"/>
          </a:blip>
          <a:srcRect/>
          <a:stretch/>
        </p:blipFill>
        <p:spPr>
          <a:xfrm>
            <a:off x="4367465" y="-1"/>
            <a:ext cx="7824536" cy="6858001"/>
          </a:xfrm>
          <a:prstGeom prst="rect">
            <a:avLst/>
          </a:prstGeom>
          <a:noFill/>
          <a:ln>
            <a:noFill/>
          </a:ln>
        </p:spPr>
      </p:pic>
      <p:pic>
        <p:nvPicPr>
          <p:cNvPr id="114" name="Google Shape;114;p76"/>
          <p:cNvPicPr preferRelativeResize="0"/>
          <p:nvPr/>
        </p:nvPicPr>
        <p:blipFill rotWithShape="1">
          <a:blip r:embed="rId3">
            <a:alphaModFix/>
          </a:blip>
          <a:srcRect/>
          <a:stretch/>
        </p:blipFill>
        <p:spPr>
          <a:xfrm>
            <a:off x="898556" y="753090"/>
            <a:ext cx="1549017" cy="1554559"/>
          </a:xfrm>
          <a:prstGeom prst="rect">
            <a:avLst/>
          </a:prstGeom>
          <a:noFill/>
          <a:ln>
            <a:noFill/>
          </a:ln>
        </p:spPr>
      </p:pic>
      <p:sp>
        <p:nvSpPr>
          <p:cNvPr id="115" name="Google Shape;115;p76"/>
          <p:cNvSpPr txBox="1">
            <a:spLocks noGrp="1"/>
          </p:cNvSpPr>
          <p:nvPr>
            <p:ph type="title"/>
          </p:nvPr>
        </p:nvSpPr>
        <p:spPr>
          <a:xfrm>
            <a:off x="801529" y="2564156"/>
            <a:ext cx="10515600" cy="3200400"/>
          </a:xfrm>
          <a:prstGeom prst="rect">
            <a:avLst/>
          </a:prstGeom>
          <a:noFill/>
          <a:ln>
            <a:noFill/>
          </a:ln>
        </p:spPr>
        <p:txBody>
          <a:bodyPr spcFirstLastPara="1" wrap="square" lIns="91425" tIns="45700" rIns="91425" bIns="45700" anchor="t" anchorCtr="0">
            <a:noAutofit/>
          </a:bodyPr>
          <a:lstStyle>
            <a:lvl1pPr lvl="0" algn="l">
              <a:lnSpc>
                <a:spcPct val="142857"/>
              </a:lnSpc>
              <a:spcBef>
                <a:spcPts val="0"/>
              </a:spcBef>
              <a:spcAft>
                <a:spcPts val="0"/>
              </a:spcAft>
              <a:buClr>
                <a:schemeClr val="lt2"/>
              </a:buClr>
              <a:buSzPts val="2800"/>
              <a:buFont typeface="Arial"/>
              <a:buNone/>
              <a:defRPr sz="2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Header Blue">
  <p:cSld name="Section Header Blue">
    <p:spTree>
      <p:nvGrpSpPr>
        <p:cNvPr id="1" name="Shape 116"/>
        <p:cNvGrpSpPr/>
        <p:nvPr/>
      </p:nvGrpSpPr>
      <p:grpSpPr>
        <a:xfrm>
          <a:off x="0" y="0"/>
          <a:ext cx="0" cy="0"/>
          <a:chOff x="0" y="0"/>
          <a:chExt cx="0" cy="0"/>
        </a:xfrm>
      </p:grpSpPr>
      <p:sp>
        <p:nvSpPr>
          <p:cNvPr id="117" name="Google Shape;117;p77"/>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8" name="Google Shape;118;p77"/>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119" name="Google Shape;119;p77"/>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120" name="Google Shape;120;p77"/>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121" name="Google Shape;121;p77"/>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77"/>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
        <p:cNvGrpSpPr/>
        <p:nvPr/>
      </p:nvGrpSpPr>
      <p:grpSpPr>
        <a:xfrm>
          <a:off x="0" y="0"/>
          <a:ext cx="0" cy="0"/>
          <a:chOff x="0" y="0"/>
          <a:chExt cx="0" cy="0"/>
        </a:xfrm>
      </p:grpSpPr>
      <p:sp>
        <p:nvSpPr>
          <p:cNvPr id="19" name="Google Shape;19;p60"/>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0"/>
          <p:cNvSpPr txBox="1">
            <a:spLocks noGrp="1"/>
          </p:cNvSpPr>
          <p:nvPr>
            <p:ph type="body" idx="1"/>
          </p:nvPr>
        </p:nvSpPr>
        <p:spPr>
          <a:xfrm>
            <a:off x="838200" y="2540728"/>
            <a:ext cx="5120640" cy="347472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Char char="•"/>
              <a:defRPr/>
            </a:lvl1pPr>
            <a:lvl2pPr marL="914400" lvl="1" indent="-342900" algn="l">
              <a:lnSpc>
                <a:spcPct val="122222"/>
              </a:lnSpc>
              <a:spcBef>
                <a:spcPts val="100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60"/>
          <p:cNvSpPr txBox="1">
            <a:spLocks noGrp="1"/>
          </p:cNvSpPr>
          <p:nvPr>
            <p:ph type="body" idx="2"/>
          </p:nvPr>
        </p:nvSpPr>
        <p:spPr>
          <a:xfrm>
            <a:off x="6172200" y="2540728"/>
            <a:ext cx="5120640" cy="347472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Char char="•"/>
              <a:defRPr/>
            </a:lvl1pPr>
            <a:lvl2pPr marL="914400" lvl="1" indent="-342900" algn="l">
              <a:lnSpc>
                <a:spcPct val="122222"/>
              </a:lnSpc>
              <a:spcBef>
                <a:spcPts val="100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Header Green">
  <p:cSld name="Section Header Green">
    <p:spTree>
      <p:nvGrpSpPr>
        <p:cNvPr id="1" name="Shape 123"/>
        <p:cNvGrpSpPr/>
        <p:nvPr/>
      </p:nvGrpSpPr>
      <p:grpSpPr>
        <a:xfrm>
          <a:off x="0" y="0"/>
          <a:ext cx="0" cy="0"/>
          <a:chOff x="0" y="0"/>
          <a:chExt cx="0" cy="0"/>
        </a:xfrm>
      </p:grpSpPr>
      <p:sp>
        <p:nvSpPr>
          <p:cNvPr id="124" name="Google Shape;124;p78"/>
          <p:cNvSpPr/>
          <p:nvPr/>
        </p:nvSpPr>
        <p:spPr>
          <a:xfrm>
            <a:off x="0" y="0"/>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25" name="Google Shape;125;p78"/>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126" name="Google Shape;126;p78"/>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127" name="Google Shape;127;p78"/>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128" name="Google Shape;128;p78"/>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78"/>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Header Mint">
  <p:cSld name="Section Header Mint">
    <p:spTree>
      <p:nvGrpSpPr>
        <p:cNvPr id="1" name="Shape 130"/>
        <p:cNvGrpSpPr/>
        <p:nvPr/>
      </p:nvGrpSpPr>
      <p:grpSpPr>
        <a:xfrm>
          <a:off x="0" y="0"/>
          <a:ext cx="0" cy="0"/>
          <a:chOff x="0" y="0"/>
          <a:chExt cx="0" cy="0"/>
        </a:xfrm>
      </p:grpSpPr>
      <p:sp>
        <p:nvSpPr>
          <p:cNvPr id="131" name="Google Shape;131;p79"/>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2" name="Google Shape;132;p79"/>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133" name="Google Shape;133;p79"/>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134" name="Google Shape;134;p79"/>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135" name="Google Shape;135;p79"/>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79"/>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ig Title/Section Gray">
  <p:cSld name="Big Title/Section Gray">
    <p:spTree>
      <p:nvGrpSpPr>
        <p:cNvPr id="1" name="Shape 137"/>
        <p:cNvGrpSpPr/>
        <p:nvPr/>
      </p:nvGrpSpPr>
      <p:grpSpPr>
        <a:xfrm>
          <a:off x="0" y="0"/>
          <a:ext cx="0" cy="0"/>
          <a:chOff x="0" y="0"/>
          <a:chExt cx="0" cy="0"/>
        </a:xfrm>
      </p:grpSpPr>
      <p:sp>
        <p:nvSpPr>
          <p:cNvPr id="138" name="Google Shape;138;p80"/>
          <p:cNvSpPr/>
          <p:nvPr/>
        </p:nvSpPr>
        <p:spPr>
          <a:xfrm>
            <a:off x="0" y="0"/>
            <a:ext cx="12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 name="Google Shape;139;p80"/>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80"/>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41" name="Google Shape;141;p80"/>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42" name="Google Shape;142;p80"/>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ig Title/Section Gold">
  <p:cSld name="Big Title/Section Gold">
    <p:spTree>
      <p:nvGrpSpPr>
        <p:cNvPr id="1" name="Shape 143"/>
        <p:cNvGrpSpPr/>
        <p:nvPr/>
      </p:nvGrpSpPr>
      <p:grpSpPr>
        <a:xfrm>
          <a:off x="0" y="0"/>
          <a:ext cx="0" cy="0"/>
          <a:chOff x="0" y="0"/>
          <a:chExt cx="0" cy="0"/>
        </a:xfrm>
      </p:grpSpPr>
      <p:sp>
        <p:nvSpPr>
          <p:cNvPr id="144" name="Google Shape;144;p81"/>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 name="Google Shape;145;p81"/>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81"/>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47" name="Google Shape;147;p81"/>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48" name="Google Shape;148;p81"/>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ig Title/Section Blue">
  <p:cSld name="Big Title/Section Blue">
    <p:spTree>
      <p:nvGrpSpPr>
        <p:cNvPr id="1" name="Shape 149"/>
        <p:cNvGrpSpPr/>
        <p:nvPr/>
      </p:nvGrpSpPr>
      <p:grpSpPr>
        <a:xfrm>
          <a:off x="0" y="0"/>
          <a:ext cx="0" cy="0"/>
          <a:chOff x="0" y="0"/>
          <a:chExt cx="0" cy="0"/>
        </a:xfrm>
      </p:grpSpPr>
      <p:sp>
        <p:nvSpPr>
          <p:cNvPr id="150" name="Google Shape;150;p82"/>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1" name="Google Shape;151;p82"/>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82"/>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53" name="Google Shape;153;p82"/>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54" name="Google Shape;154;p82"/>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ig Title/Section Green">
  <p:cSld name="Big Title/Section Green">
    <p:spTree>
      <p:nvGrpSpPr>
        <p:cNvPr id="1" name="Shape 155"/>
        <p:cNvGrpSpPr/>
        <p:nvPr/>
      </p:nvGrpSpPr>
      <p:grpSpPr>
        <a:xfrm>
          <a:off x="0" y="0"/>
          <a:ext cx="0" cy="0"/>
          <a:chOff x="0" y="0"/>
          <a:chExt cx="0" cy="0"/>
        </a:xfrm>
      </p:grpSpPr>
      <p:sp>
        <p:nvSpPr>
          <p:cNvPr id="156" name="Google Shape;156;p83"/>
          <p:cNvSpPr/>
          <p:nvPr/>
        </p:nvSpPr>
        <p:spPr>
          <a:xfrm>
            <a:off x="0" y="0"/>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7" name="Google Shape;157;p83"/>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83"/>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59" name="Google Shape;159;p83"/>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60" name="Google Shape;160;p83"/>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ig Title/Section Mint">
  <p:cSld name="Big Title/Section Mint">
    <p:spTree>
      <p:nvGrpSpPr>
        <p:cNvPr id="1" name="Shape 161"/>
        <p:cNvGrpSpPr/>
        <p:nvPr/>
      </p:nvGrpSpPr>
      <p:grpSpPr>
        <a:xfrm>
          <a:off x="0" y="0"/>
          <a:ext cx="0" cy="0"/>
          <a:chOff x="0" y="0"/>
          <a:chExt cx="0" cy="0"/>
        </a:xfrm>
      </p:grpSpPr>
      <p:sp>
        <p:nvSpPr>
          <p:cNvPr id="162" name="Google Shape;162;p84"/>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3" name="Google Shape;163;p84"/>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84"/>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65" name="Google Shape;165;p84"/>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66" name="Google Shape;166;p84"/>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ig Title/Section Orange">
  <p:cSld name="Big Title/Section Orange">
    <p:spTree>
      <p:nvGrpSpPr>
        <p:cNvPr id="1" name="Shape 167"/>
        <p:cNvGrpSpPr/>
        <p:nvPr/>
      </p:nvGrpSpPr>
      <p:grpSpPr>
        <a:xfrm>
          <a:off x="0" y="0"/>
          <a:ext cx="0" cy="0"/>
          <a:chOff x="0" y="0"/>
          <a:chExt cx="0" cy="0"/>
        </a:xfrm>
      </p:grpSpPr>
      <p:sp>
        <p:nvSpPr>
          <p:cNvPr id="168" name="Google Shape;168;p85"/>
          <p:cNvSpPr/>
          <p:nvPr/>
        </p:nvSpPr>
        <p:spPr>
          <a:xfrm>
            <a:off x="0" y="0"/>
            <a:ext cx="12192000"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9" name="Google Shape;169;p85"/>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85"/>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71" name="Google Shape;171;p85"/>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72" name="Google Shape;172;p85"/>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ig Title/Section Image">
  <p:cSld name="Big Title/Section Image">
    <p:spTree>
      <p:nvGrpSpPr>
        <p:cNvPr id="1" name="Shape 173"/>
        <p:cNvGrpSpPr/>
        <p:nvPr/>
      </p:nvGrpSpPr>
      <p:grpSpPr>
        <a:xfrm>
          <a:off x="0" y="0"/>
          <a:ext cx="0" cy="0"/>
          <a:chOff x="0" y="0"/>
          <a:chExt cx="0" cy="0"/>
        </a:xfrm>
      </p:grpSpPr>
      <p:sp>
        <p:nvSpPr>
          <p:cNvPr id="174" name="Google Shape;174;p86"/>
          <p:cNvSpPr>
            <a:spLocks noGrp="1"/>
          </p:cNvSpPr>
          <p:nvPr>
            <p:ph type="pic" idx="2"/>
          </p:nvPr>
        </p:nvSpPr>
        <p:spPr>
          <a:xfrm>
            <a:off x="0" y="0"/>
            <a:ext cx="12192000" cy="6858000"/>
          </a:xfrm>
          <a:prstGeom prst="rect">
            <a:avLst/>
          </a:prstGeom>
          <a:solidFill>
            <a:schemeClr val="dk1"/>
          </a:solidFill>
          <a:ln>
            <a:noFill/>
          </a:ln>
        </p:spPr>
      </p:sp>
      <p:sp>
        <p:nvSpPr>
          <p:cNvPr id="175" name="Google Shape;175;p86"/>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86"/>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cxnSp>
        <p:nvCxnSpPr>
          <p:cNvPr id="177" name="Google Shape;177;p86"/>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Full Image">
  <p:cSld name="Full Image">
    <p:spTree>
      <p:nvGrpSpPr>
        <p:cNvPr id="1" name="Shape 178"/>
        <p:cNvGrpSpPr/>
        <p:nvPr/>
      </p:nvGrpSpPr>
      <p:grpSpPr>
        <a:xfrm>
          <a:off x="0" y="0"/>
          <a:ext cx="0" cy="0"/>
          <a:chOff x="0" y="0"/>
          <a:chExt cx="0" cy="0"/>
        </a:xfrm>
      </p:grpSpPr>
      <p:sp>
        <p:nvSpPr>
          <p:cNvPr id="179" name="Google Shape;179;p87"/>
          <p:cNvSpPr>
            <a:spLocks noGrp="1"/>
          </p:cNvSpPr>
          <p:nvPr>
            <p:ph type="pic" idx="2"/>
          </p:nvPr>
        </p:nvSpPr>
        <p:spPr>
          <a:xfrm>
            <a:off x="0" y="0"/>
            <a:ext cx="12192000" cy="6858000"/>
          </a:xfrm>
          <a:prstGeom prst="rect">
            <a:avLst/>
          </a:prstGeom>
          <a:solidFill>
            <a:schemeClr val="dk1"/>
          </a:solidFill>
          <a:ln>
            <a:noFill/>
          </a:ln>
        </p:spPr>
      </p:sp>
      <p:sp>
        <p:nvSpPr>
          <p:cNvPr id="180" name="Google Shape;180;p87"/>
          <p:cNvSpPr txBox="1">
            <a:spLocks noGrp="1"/>
          </p:cNvSpPr>
          <p:nvPr>
            <p:ph type="body" idx="1"/>
          </p:nvPr>
        </p:nvSpPr>
        <p:spPr>
          <a:xfrm>
            <a:off x="344329" y="5558485"/>
            <a:ext cx="4572000" cy="91440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lt1"/>
              </a:buClr>
              <a:buSzPts val="1120"/>
              <a:buFont typeface="Arial"/>
              <a:buNone/>
              <a:defRPr sz="1400">
                <a:solidFill>
                  <a:schemeClr val="lt1"/>
                </a:solidFill>
              </a:defRPr>
            </a:lvl1pPr>
            <a:lvl2pPr marL="914400" lvl="1" indent="-228600" algn="l">
              <a:lnSpc>
                <a:spcPct val="137500"/>
              </a:lnSpc>
              <a:spcBef>
                <a:spcPts val="0"/>
              </a:spcBef>
              <a:spcAft>
                <a:spcPts val="0"/>
              </a:spcAft>
              <a:buSzPts val="1600"/>
              <a:buNone/>
              <a:defRPr>
                <a:solidFill>
                  <a:schemeClr val="lt1"/>
                </a:solidFill>
              </a:defRPr>
            </a:lvl2pPr>
            <a:lvl3pPr marL="1371600" lvl="2" indent="-228600" algn="l">
              <a:lnSpc>
                <a:spcPct val="157142"/>
              </a:lnSpc>
              <a:spcBef>
                <a:spcPts val="1000"/>
              </a:spcBef>
              <a:spcAft>
                <a:spcPts val="0"/>
              </a:spcAft>
              <a:buSzPts val="1400"/>
              <a:buNone/>
              <a:defRPr>
                <a:solidFill>
                  <a:schemeClr val="lt1"/>
                </a:solidFill>
              </a:defRPr>
            </a:lvl3pPr>
            <a:lvl4pPr marL="1828800" lvl="3" indent="-228600" algn="l">
              <a:lnSpc>
                <a:spcPct val="183333"/>
              </a:lnSpc>
              <a:spcBef>
                <a:spcPts val="1000"/>
              </a:spcBef>
              <a:spcAft>
                <a:spcPts val="0"/>
              </a:spcAft>
              <a:buSzPts val="1200"/>
              <a:buNone/>
              <a:defRPr>
                <a:solidFill>
                  <a:schemeClr val="lt1"/>
                </a:solidFill>
              </a:defRPr>
            </a:lvl4pPr>
            <a:lvl5pPr marL="2286000" lvl="4" indent="-228600" algn="l">
              <a:lnSpc>
                <a:spcPct val="183333"/>
              </a:lnSpc>
              <a:spcBef>
                <a:spcPts val="1000"/>
              </a:spcBef>
              <a:spcAft>
                <a:spcPts val="0"/>
              </a:spcAft>
              <a:buSzPts val="1200"/>
              <a:buNone/>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Orange" type="secHead">
  <p:cSld name="SECTION_HEADER">
    <p:spTree>
      <p:nvGrpSpPr>
        <p:cNvPr id="1" name="Shape 22"/>
        <p:cNvGrpSpPr/>
        <p:nvPr/>
      </p:nvGrpSpPr>
      <p:grpSpPr>
        <a:xfrm>
          <a:off x="0" y="0"/>
          <a:ext cx="0" cy="0"/>
          <a:chOff x="0" y="0"/>
          <a:chExt cx="0" cy="0"/>
        </a:xfrm>
      </p:grpSpPr>
      <p:sp>
        <p:nvSpPr>
          <p:cNvPr id="23" name="Google Shape;23;p61"/>
          <p:cNvSpPr/>
          <p:nvPr/>
        </p:nvSpPr>
        <p:spPr>
          <a:xfrm>
            <a:off x="0" y="0"/>
            <a:ext cx="12192000"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4" name="Google Shape;24;p61"/>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25" name="Google Shape;25;p61"/>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26" name="Google Shape;26;p61"/>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27" name="Google Shape;27;p61"/>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1"/>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 Left, Content Right">
  <p:cSld name="Image Left, Content Right">
    <p:spTree>
      <p:nvGrpSpPr>
        <p:cNvPr id="1" name="Shape 29"/>
        <p:cNvGrpSpPr/>
        <p:nvPr/>
      </p:nvGrpSpPr>
      <p:grpSpPr>
        <a:xfrm>
          <a:off x="0" y="0"/>
          <a:ext cx="0" cy="0"/>
          <a:chOff x="0" y="0"/>
          <a:chExt cx="0" cy="0"/>
        </a:xfrm>
      </p:grpSpPr>
      <p:sp>
        <p:nvSpPr>
          <p:cNvPr id="30" name="Google Shape;30;p62"/>
          <p:cNvSpPr>
            <a:spLocks noGrp="1"/>
          </p:cNvSpPr>
          <p:nvPr>
            <p:ph type="pic" idx="2"/>
          </p:nvPr>
        </p:nvSpPr>
        <p:spPr>
          <a:xfrm>
            <a:off x="631095" y="1137920"/>
            <a:ext cx="5212080" cy="4572000"/>
          </a:xfrm>
          <a:prstGeom prst="rect">
            <a:avLst/>
          </a:prstGeom>
          <a:solidFill>
            <a:schemeClr val="dk1"/>
          </a:solidFill>
          <a:ln>
            <a:noFill/>
          </a:ln>
        </p:spPr>
      </p:sp>
      <p:sp>
        <p:nvSpPr>
          <p:cNvPr id="31" name="Google Shape;31;p62"/>
          <p:cNvSpPr txBox="1">
            <a:spLocks noGrp="1"/>
          </p:cNvSpPr>
          <p:nvPr>
            <p:ph type="title"/>
          </p:nvPr>
        </p:nvSpPr>
        <p:spPr>
          <a:xfrm>
            <a:off x="6172200" y="1242644"/>
            <a:ext cx="512064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2"/>
          <p:cNvSpPr txBox="1">
            <a:spLocks noGrp="1"/>
          </p:cNvSpPr>
          <p:nvPr>
            <p:ph type="body" idx="1"/>
          </p:nvPr>
        </p:nvSpPr>
        <p:spPr>
          <a:xfrm>
            <a:off x="6172200" y="2540728"/>
            <a:ext cx="5120640" cy="32004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Char char="•"/>
              <a:defRPr/>
            </a:lvl1pPr>
            <a:lvl2pPr marL="914400" lvl="1" indent="-342900" algn="l">
              <a:lnSpc>
                <a:spcPct val="122222"/>
              </a:lnSpc>
              <a:spcBef>
                <a:spcPts val="100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Intro and Content">
  <p:cSld name="Title, Intro and Content">
    <p:spTree>
      <p:nvGrpSpPr>
        <p:cNvPr id="1" name="Shape 33"/>
        <p:cNvGrpSpPr/>
        <p:nvPr/>
      </p:nvGrpSpPr>
      <p:grpSpPr>
        <a:xfrm>
          <a:off x="0" y="0"/>
          <a:ext cx="0" cy="0"/>
          <a:chOff x="0" y="0"/>
          <a:chExt cx="0" cy="0"/>
        </a:xfrm>
      </p:grpSpPr>
      <p:sp>
        <p:nvSpPr>
          <p:cNvPr id="34" name="Google Shape;34;p63"/>
          <p:cNvSpPr>
            <a:spLocks noGrp="1"/>
          </p:cNvSpPr>
          <p:nvPr>
            <p:ph type="pic" idx="2"/>
          </p:nvPr>
        </p:nvSpPr>
        <p:spPr>
          <a:xfrm>
            <a:off x="7019568" y="0"/>
            <a:ext cx="4297680" cy="6858000"/>
          </a:xfrm>
          <a:prstGeom prst="rect">
            <a:avLst/>
          </a:prstGeom>
          <a:solidFill>
            <a:schemeClr val="dk1"/>
          </a:solidFill>
          <a:ln>
            <a:noFill/>
          </a:ln>
        </p:spPr>
      </p:sp>
      <p:sp>
        <p:nvSpPr>
          <p:cNvPr id="35" name="Google Shape;35;p63"/>
          <p:cNvSpPr txBox="1">
            <a:spLocks noGrp="1"/>
          </p:cNvSpPr>
          <p:nvPr>
            <p:ph type="title"/>
          </p:nvPr>
        </p:nvSpPr>
        <p:spPr>
          <a:xfrm>
            <a:off x="838200" y="1242644"/>
            <a:ext cx="576072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3"/>
          <p:cNvSpPr txBox="1">
            <a:spLocks noGrp="1"/>
          </p:cNvSpPr>
          <p:nvPr>
            <p:ph type="body" idx="1"/>
          </p:nvPr>
        </p:nvSpPr>
        <p:spPr>
          <a:xfrm>
            <a:off x="838200" y="2266408"/>
            <a:ext cx="5760720" cy="3749040"/>
          </a:xfrm>
          <a:prstGeom prst="rect">
            <a:avLst/>
          </a:prstGeom>
          <a:noFill/>
          <a:ln>
            <a:noFill/>
          </a:ln>
        </p:spPr>
        <p:txBody>
          <a:bodyPr spcFirstLastPara="1" wrap="square" lIns="91425" tIns="45700" rIns="91425" bIns="45700" anchor="t" anchorCtr="0">
            <a:noAutofit/>
          </a:bodyPr>
          <a:lstStyle>
            <a:lvl1pPr marL="457200" lvl="0" indent="-228600" algn="l">
              <a:lnSpc>
                <a:spcPct val="122222"/>
              </a:lnSpc>
              <a:spcBef>
                <a:spcPts val="0"/>
              </a:spcBef>
              <a:spcAft>
                <a:spcPts val="0"/>
              </a:spcAft>
              <a:buClr>
                <a:schemeClr val="accent1"/>
              </a:buClr>
              <a:buSzPts val="1440"/>
              <a:buFont typeface="Arial"/>
              <a:buNone/>
              <a:defRPr>
                <a:solidFill>
                  <a:schemeClr val="accent1"/>
                </a:solidFill>
              </a:defRPr>
            </a:lvl1pPr>
            <a:lvl2pPr marL="914400" lvl="1" indent="-320040" algn="l">
              <a:lnSpc>
                <a:spcPct val="122222"/>
              </a:lnSpc>
              <a:spcBef>
                <a:spcPts val="1000"/>
              </a:spcBef>
              <a:spcAft>
                <a:spcPts val="0"/>
              </a:spcAft>
              <a:buSzPts val="1440"/>
              <a:buFont typeface="Arial"/>
              <a:buChar char="•"/>
              <a:defRPr sz="1800"/>
            </a:lvl2pPr>
            <a:lvl3pPr marL="1371600" lvl="2" indent="-330200" algn="l">
              <a:lnSpc>
                <a:spcPct val="137500"/>
              </a:lnSpc>
              <a:spcBef>
                <a:spcPts val="1000"/>
              </a:spcBef>
              <a:spcAft>
                <a:spcPts val="0"/>
              </a:spcAft>
              <a:buSzPts val="1600"/>
              <a:buFont typeface="Arial"/>
              <a:buChar char="–"/>
              <a:defRPr sz="1600"/>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Paragraph, Two Content">
  <p:cSld name="Title, Paragraph, Two Content">
    <p:spTree>
      <p:nvGrpSpPr>
        <p:cNvPr id="1" name="Shape 37"/>
        <p:cNvGrpSpPr/>
        <p:nvPr/>
      </p:nvGrpSpPr>
      <p:grpSpPr>
        <a:xfrm>
          <a:off x="0" y="0"/>
          <a:ext cx="0" cy="0"/>
          <a:chOff x="0" y="0"/>
          <a:chExt cx="0" cy="0"/>
        </a:xfrm>
      </p:grpSpPr>
      <p:sp>
        <p:nvSpPr>
          <p:cNvPr id="38" name="Google Shape;38;p64"/>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4"/>
          <p:cNvSpPr txBox="1">
            <a:spLocks noGrp="1"/>
          </p:cNvSpPr>
          <p:nvPr>
            <p:ph type="body" idx="1"/>
          </p:nvPr>
        </p:nvSpPr>
        <p:spPr>
          <a:xfrm>
            <a:off x="838200" y="1756219"/>
            <a:ext cx="1033272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solidFill>
                  <a:schemeClr val="dk1"/>
                </a:solidFill>
              </a:defRPr>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4"/>
          <p:cNvSpPr txBox="1">
            <a:spLocks noGrp="1"/>
          </p:cNvSpPr>
          <p:nvPr>
            <p:ph type="body" idx="2"/>
          </p:nvPr>
        </p:nvSpPr>
        <p:spPr>
          <a:xfrm>
            <a:off x="838200" y="2362200"/>
            <a:ext cx="5120640" cy="36576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Font typeface="Arial"/>
              <a:buChar char="•"/>
              <a:defRPr/>
            </a:lvl1pPr>
            <a:lvl2pPr marL="914400" lvl="1" indent="-228600" algn="l">
              <a:lnSpc>
                <a:spcPct val="137500"/>
              </a:lnSpc>
              <a:spcBef>
                <a:spcPts val="5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4"/>
          <p:cNvSpPr txBox="1">
            <a:spLocks noGrp="1"/>
          </p:cNvSpPr>
          <p:nvPr>
            <p:ph type="body" idx="3"/>
          </p:nvPr>
        </p:nvSpPr>
        <p:spPr>
          <a:xfrm>
            <a:off x="6172200" y="2362200"/>
            <a:ext cx="5120640" cy="36576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Font typeface="Arial"/>
              <a:buChar char="•"/>
              <a:defRPr/>
            </a:lvl1pPr>
            <a:lvl2pPr marL="914400" lvl="1" indent="-228600" algn="l">
              <a:lnSpc>
                <a:spcPct val="137500"/>
              </a:lnSpc>
              <a:spcBef>
                <a:spcPts val="5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
        <p:cNvGrpSpPr/>
        <p:nvPr/>
      </p:nvGrpSpPr>
      <p:grpSpPr>
        <a:xfrm>
          <a:off x="0" y="0"/>
          <a:ext cx="0" cy="0"/>
          <a:chOff x="0" y="0"/>
          <a:chExt cx="0" cy="0"/>
        </a:xfrm>
      </p:grpSpPr>
      <p:sp>
        <p:nvSpPr>
          <p:cNvPr id="43" name="Google Shape;43;p65"/>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5"/>
          <p:cNvSpPr txBox="1">
            <a:spLocks noGrp="1"/>
          </p:cNvSpPr>
          <p:nvPr>
            <p:ph type="body" idx="1"/>
          </p:nvPr>
        </p:nvSpPr>
        <p:spPr>
          <a:xfrm>
            <a:off x="838200" y="2540728"/>
            <a:ext cx="7315200" cy="347472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Char char="•"/>
              <a:defRPr/>
            </a:lvl1pPr>
            <a:lvl2pPr marL="914400" lvl="1" indent="-342900" algn="l">
              <a:lnSpc>
                <a:spcPct val="122222"/>
              </a:lnSpc>
              <a:spcBef>
                <a:spcPts val="100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Gold">
  <p:cSld name="Section Header Gold">
    <p:spTree>
      <p:nvGrpSpPr>
        <p:cNvPr id="1" name="Shape 45"/>
        <p:cNvGrpSpPr/>
        <p:nvPr/>
      </p:nvGrpSpPr>
      <p:grpSpPr>
        <a:xfrm>
          <a:off x="0" y="0"/>
          <a:ext cx="0" cy="0"/>
          <a:chOff x="0" y="0"/>
          <a:chExt cx="0" cy="0"/>
        </a:xfrm>
      </p:grpSpPr>
      <p:sp>
        <p:nvSpPr>
          <p:cNvPr id="46" name="Google Shape;46;p66"/>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7" name="Google Shape;47;p66"/>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48" name="Google Shape;48;p66"/>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49" name="Google Shape;49;p66"/>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50" name="Google Shape;50;p66"/>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6"/>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Header Gray">
  <p:cSld name="Section Header Gray">
    <p:spTree>
      <p:nvGrpSpPr>
        <p:cNvPr id="1" name="Shape 52"/>
        <p:cNvGrpSpPr/>
        <p:nvPr/>
      </p:nvGrpSpPr>
      <p:grpSpPr>
        <a:xfrm>
          <a:off x="0" y="0"/>
          <a:ext cx="0" cy="0"/>
          <a:chOff x="0" y="0"/>
          <a:chExt cx="0" cy="0"/>
        </a:xfrm>
      </p:grpSpPr>
      <p:sp>
        <p:nvSpPr>
          <p:cNvPr id="53" name="Google Shape;53;p67"/>
          <p:cNvSpPr/>
          <p:nvPr/>
        </p:nvSpPr>
        <p:spPr>
          <a:xfrm>
            <a:off x="0" y="0"/>
            <a:ext cx="12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4" name="Google Shape;54;p67"/>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55" name="Google Shape;55;p67"/>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56" name="Google Shape;56;p67"/>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57" name="Google Shape;57;p67"/>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67"/>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8"/>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marR="0" lvl="0" algn="l" rtl="0">
              <a:lnSpc>
                <a:spcPct val="114285"/>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8"/>
          <p:cNvSpPr txBox="1">
            <a:spLocks noGrp="1"/>
          </p:cNvSpPr>
          <p:nvPr>
            <p:ph type="body" idx="1"/>
          </p:nvPr>
        </p:nvSpPr>
        <p:spPr>
          <a:xfrm>
            <a:off x="838200" y="2540728"/>
            <a:ext cx="7315200" cy="3474720"/>
          </a:xfrm>
          <a:prstGeom prst="rect">
            <a:avLst/>
          </a:prstGeom>
          <a:noFill/>
          <a:ln>
            <a:noFill/>
          </a:ln>
        </p:spPr>
        <p:txBody>
          <a:bodyPr spcFirstLastPara="1" wrap="square" lIns="91425" tIns="45700" rIns="91425" bIns="45700" anchor="t" anchorCtr="0">
            <a:noAutofit/>
          </a:bodyPr>
          <a:lstStyle>
            <a:lvl1pPr marL="457200" marR="0" lvl="0" indent="-320040" algn="l" rtl="0">
              <a:lnSpc>
                <a:spcPct val="122222"/>
              </a:lnSpc>
              <a:spcBef>
                <a:spcPts val="0"/>
              </a:spcBef>
              <a:spcAft>
                <a:spcPts val="0"/>
              </a:spcAft>
              <a:buClr>
                <a:schemeClr val="dk1"/>
              </a:buClr>
              <a:buSzPts val="1440"/>
              <a:buFont typeface="Arial"/>
              <a:buChar char="•"/>
              <a:defRPr sz="1800" b="0" i="0" u="none" strike="noStrike" cap="none">
                <a:solidFill>
                  <a:schemeClr val="dk1"/>
                </a:solidFill>
                <a:latin typeface="Arial"/>
                <a:ea typeface="Arial"/>
                <a:cs typeface="Arial"/>
                <a:sym typeface="Arial"/>
              </a:defRPr>
            </a:lvl1pPr>
            <a:lvl2pPr marL="914400" marR="0" lvl="1" indent="-330200" algn="l" rtl="0">
              <a:lnSpc>
                <a:spcPct val="137500"/>
              </a:lnSpc>
              <a:spcBef>
                <a:spcPts val="10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7500" algn="l" rtl="0">
              <a:lnSpc>
                <a:spcPct val="157142"/>
              </a:lnSpc>
              <a:spcBef>
                <a:spcPts val="1000"/>
              </a:spcBef>
              <a:spcAft>
                <a:spcPts val="0"/>
              </a:spcAft>
              <a:buClr>
                <a:schemeClr val="dk2"/>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04800" algn="l" rtl="0">
              <a:lnSpc>
                <a:spcPct val="183333"/>
              </a:lnSpc>
              <a:spcBef>
                <a:spcPts val="1000"/>
              </a:spcBef>
              <a:spcAft>
                <a:spcPts val="0"/>
              </a:spcAft>
              <a:buClr>
                <a:schemeClr val="dk2"/>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83333"/>
              </a:lnSpc>
              <a:spcBef>
                <a:spcPts val="1000"/>
              </a:spcBef>
              <a:spcAft>
                <a:spcPts val="0"/>
              </a:spcAft>
              <a:buClr>
                <a:schemeClr val="dk2"/>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 name="Google Shape;12;p58"/>
          <p:cNvPicPr preferRelativeResize="0"/>
          <p:nvPr/>
        </p:nvPicPr>
        <p:blipFill rotWithShape="1">
          <a:blip r:embed="rId31">
            <a:alphaModFix/>
          </a:blip>
          <a:srcRect/>
          <a:stretch/>
        </p:blipFill>
        <p:spPr>
          <a:xfrm>
            <a:off x="436881" y="425026"/>
            <a:ext cx="2046515" cy="397934"/>
          </a:xfrm>
          <a:prstGeom prst="rect">
            <a:avLst/>
          </a:prstGeom>
          <a:noFill/>
          <a:ln>
            <a:noFill/>
          </a:ln>
        </p:spPr>
      </p:pic>
      <p:cxnSp>
        <p:nvCxnSpPr>
          <p:cNvPr id="13" name="Google Shape;13;p58"/>
          <p:cNvCxnSpPr/>
          <p:nvPr/>
        </p:nvCxnSpPr>
        <p:spPr>
          <a:xfrm>
            <a:off x="508000" y="6329680"/>
            <a:ext cx="762000" cy="0"/>
          </a:xfrm>
          <a:prstGeom prst="straightConnector1">
            <a:avLst/>
          </a:prstGeom>
          <a:noFill/>
          <a:ln w="76200" cap="flat" cmpd="sng">
            <a:solidFill>
              <a:schemeClr val="dk2"/>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0.png"/><Relationship Id="rId4" Type="http://schemas.openxmlformats.org/officeDocument/2006/relationships/image" Target="../media/image1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microsoft.com/office/2011/relationships/webextension" Target="../webextensions/webextension3.xm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microsoft.com/office/2011/relationships/webextension" Target="../webextensions/webextension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microsoft.com/office/2011/relationships/webextension" Target="../webextensions/webextension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8.jpg"/><Relationship Id="rId4" Type="http://schemas.openxmlformats.org/officeDocument/2006/relationships/image" Target="../media/image57.jpg"/></Relationships>
</file>

<file path=ppt/slides/_rels/slide39.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10.xml"/><Relationship Id="rId5" Type="http://schemas.openxmlformats.org/officeDocument/2006/relationships/image" Target="../media/image71.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11/relationships/webextension" Target="../webextensions/webextension1.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10.xm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4.png"/><Relationship Id="rId4" Type="http://schemas.microsoft.com/office/2011/relationships/webextension" Target="../webextensions/webextension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microsoft.com/office/2011/relationships/webextension" Target="../webextensions/webextension7.xml"/><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microsoft.com/office/2011/relationships/webextension" Target="../webextensions/webextension8.xml"/><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3" Type="http://schemas.microsoft.com/office/2011/relationships/webextension" Target="../webextensions/webextension9.xml"/><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186" name="Google Shape;186;p1"/>
          <p:cNvGrpSpPr/>
          <p:nvPr/>
        </p:nvGrpSpPr>
        <p:grpSpPr>
          <a:xfrm>
            <a:off x="0" y="0"/>
            <a:ext cx="12192000" cy="6858000"/>
            <a:chOff x="0" y="0"/>
            <a:chExt cx="12192000" cy="6858000"/>
          </a:xfrm>
        </p:grpSpPr>
        <p:pic>
          <p:nvPicPr>
            <p:cNvPr id="187" name="Google Shape;187;p1"/>
            <p:cNvPicPr preferRelativeResize="0"/>
            <p:nvPr/>
          </p:nvPicPr>
          <p:blipFill rotWithShape="1">
            <a:blip r:embed="rId3">
              <a:alphaModFix/>
            </a:blip>
            <a:srcRect r="-2855"/>
            <a:stretch/>
          </p:blipFill>
          <p:spPr>
            <a:xfrm>
              <a:off x="0" y="0"/>
              <a:ext cx="12188952" cy="6858000"/>
            </a:xfrm>
            <a:prstGeom prst="rect">
              <a:avLst/>
            </a:prstGeom>
            <a:solidFill>
              <a:schemeClr val="accent1"/>
            </a:solidFill>
            <a:ln>
              <a:noFill/>
            </a:ln>
          </p:spPr>
        </p:pic>
        <p:pic>
          <p:nvPicPr>
            <p:cNvPr id="188" name="Google Shape;188;p1"/>
            <p:cNvPicPr preferRelativeResize="0"/>
            <p:nvPr/>
          </p:nvPicPr>
          <p:blipFill rotWithShape="1">
            <a:blip r:embed="rId4">
              <a:alphaModFix/>
            </a:blip>
            <a:srcRect/>
            <a:stretch/>
          </p:blipFill>
          <p:spPr>
            <a:xfrm>
              <a:off x="10363200" y="0"/>
              <a:ext cx="1828800" cy="6858000"/>
            </a:xfrm>
            <a:prstGeom prst="rect">
              <a:avLst/>
            </a:prstGeom>
            <a:solidFill>
              <a:schemeClr val="accent1"/>
            </a:solidFill>
            <a:ln>
              <a:noFill/>
            </a:ln>
          </p:spPr>
        </p:pic>
      </p:grpSp>
      <p:pic>
        <p:nvPicPr>
          <p:cNvPr id="189" name="Google Shape;189;p1"/>
          <p:cNvPicPr preferRelativeResize="0"/>
          <p:nvPr/>
        </p:nvPicPr>
        <p:blipFill rotWithShape="1">
          <a:blip r:embed="rId5">
            <a:alphaModFix/>
          </a:blip>
          <a:srcRect/>
          <a:stretch/>
        </p:blipFill>
        <p:spPr>
          <a:xfrm>
            <a:off x="542023" y="1312041"/>
            <a:ext cx="5697757" cy="2654976"/>
          </a:xfrm>
          <a:prstGeom prst="rect">
            <a:avLst/>
          </a:prstGeom>
          <a:noFill/>
          <a:ln>
            <a:noFill/>
          </a:ln>
        </p:spPr>
      </p:pic>
      <p:sp>
        <p:nvSpPr>
          <p:cNvPr id="190" name="Google Shape;190;p1"/>
          <p:cNvSpPr/>
          <p:nvPr/>
        </p:nvSpPr>
        <p:spPr>
          <a:xfrm>
            <a:off x="7019568" y="0"/>
            <a:ext cx="4318992"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91" name="Google Shape;191;p1"/>
          <p:cNvCxnSpPr/>
          <p:nvPr/>
        </p:nvCxnSpPr>
        <p:spPr>
          <a:xfrm>
            <a:off x="7535208" y="1729701"/>
            <a:ext cx="1141283" cy="0"/>
          </a:xfrm>
          <a:prstGeom prst="straightConnector1">
            <a:avLst/>
          </a:prstGeom>
          <a:noFill/>
          <a:ln w="9525" cap="flat" cmpd="sng">
            <a:solidFill>
              <a:schemeClr val="lt1"/>
            </a:solidFill>
            <a:prstDash val="solid"/>
            <a:miter lim="800000"/>
            <a:headEnd type="none" w="sm" len="sm"/>
            <a:tailEnd type="none" w="sm" len="sm"/>
          </a:ln>
        </p:spPr>
      </p:cxnSp>
      <p:sp>
        <p:nvSpPr>
          <p:cNvPr id="192" name="Google Shape;192;p1"/>
          <p:cNvSpPr txBox="1">
            <a:spLocks noGrp="1"/>
          </p:cNvSpPr>
          <p:nvPr>
            <p:ph type="ctrTitle"/>
          </p:nvPr>
        </p:nvSpPr>
        <p:spPr>
          <a:xfrm>
            <a:off x="7429209" y="1861298"/>
            <a:ext cx="3749100" cy="1097400"/>
          </a:xfrm>
          <a:prstGeom prst="rect">
            <a:avLst/>
          </a:prstGeom>
          <a:noFill/>
          <a:ln>
            <a:noFill/>
          </a:ln>
        </p:spPr>
        <p:txBody>
          <a:bodyPr spcFirstLastPara="1" wrap="square" lIns="91425" tIns="45700" rIns="91425" bIns="45700" anchor="t" anchorCtr="0">
            <a:noAutofit/>
          </a:bodyPr>
          <a:lstStyle/>
          <a:p>
            <a:pPr marL="0" lvl="0" indent="0" algn="l" rtl="0">
              <a:lnSpc>
                <a:spcPct val="111764"/>
              </a:lnSpc>
              <a:spcBef>
                <a:spcPts val="0"/>
              </a:spcBef>
              <a:spcAft>
                <a:spcPts val="0"/>
              </a:spcAft>
              <a:buClr>
                <a:schemeClr val="lt1"/>
              </a:buClr>
              <a:buSzPts val="3400"/>
              <a:buFont typeface="Arial"/>
              <a:buNone/>
            </a:pPr>
            <a:r>
              <a:rPr lang="en-US" sz="2800">
                <a:solidFill>
                  <a:schemeClr val="lt1"/>
                </a:solidFill>
                <a:latin typeface="Roboto"/>
                <a:ea typeface="Roboto"/>
                <a:cs typeface="Roboto"/>
                <a:sym typeface="Roboto"/>
              </a:rPr>
              <a:t>Valoración económica del impacto de la minería ilegal de oro</a:t>
            </a:r>
            <a:endParaRPr sz="2800">
              <a:latin typeface="Roboto"/>
              <a:ea typeface="Roboto"/>
              <a:cs typeface="Roboto"/>
              <a:sym typeface="Roboto"/>
            </a:endParaRPr>
          </a:p>
        </p:txBody>
      </p:sp>
      <p:sp>
        <p:nvSpPr>
          <p:cNvPr id="193" name="Google Shape;193;p1"/>
          <p:cNvSpPr txBox="1">
            <a:spLocks noGrp="1"/>
          </p:cNvSpPr>
          <p:nvPr>
            <p:ph type="subTitle" idx="1"/>
          </p:nvPr>
        </p:nvSpPr>
        <p:spPr>
          <a:xfrm>
            <a:off x="7429209" y="3304451"/>
            <a:ext cx="3749040" cy="10972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440"/>
              <a:buFont typeface="Arial"/>
              <a:buNone/>
            </a:pPr>
            <a:endParaRPr>
              <a:solidFill>
                <a:schemeClr val="lt1"/>
              </a:solidFill>
              <a:latin typeface="Arial"/>
              <a:ea typeface="Arial"/>
              <a:cs typeface="Arial"/>
              <a:sym typeface="Arial"/>
            </a:endParaRPr>
          </a:p>
          <a:p>
            <a:pPr marL="0" lvl="0" indent="0" algn="l" rtl="0">
              <a:lnSpc>
                <a:spcPct val="100000"/>
              </a:lnSpc>
              <a:spcBef>
                <a:spcPts val="0"/>
              </a:spcBef>
              <a:spcAft>
                <a:spcPts val="0"/>
              </a:spcAft>
              <a:buClr>
                <a:schemeClr val="lt2"/>
              </a:buClr>
              <a:buSzPts val="1440"/>
              <a:buFont typeface="Arial"/>
              <a:buNone/>
            </a:pPr>
            <a:endParaRPr>
              <a:solidFill>
                <a:schemeClr val="lt1"/>
              </a:solidFill>
              <a:latin typeface="Arial"/>
              <a:ea typeface="Arial"/>
              <a:cs typeface="Arial"/>
              <a:sym typeface="Arial"/>
            </a:endParaRPr>
          </a:p>
          <a:p>
            <a:pPr marL="0" lvl="0" indent="0" algn="l" rtl="0">
              <a:lnSpc>
                <a:spcPct val="100000"/>
              </a:lnSpc>
              <a:spcBef>
                <a:spcPts val="0"/>
              </a:spcBef>
              <a:spcAft>
                <a:spcPts val="0"/>
              </a:spcAft>
              <a:buClr>
                <a:schemeClr val="lt1"/>
              </a:buClr>
              <a:buSzPts val="1440"/>
              <a:buFont typeface="Arial"/>
              <a:buNone/>
            </a:pPr>
            <a:endParaRPr>
              <a:solidFill>
                <a:schemeClr val="lt1"/>
              </a:solidFill>
              <a:latin typeface="Roboto"/>
              <a:ea typeface="Roboto"/>
              <a:cs typeface="Roboto"/>
              <a:sym typeface="Roboto"/>
            </a:endParaRPr>
          </a:p>
          <a:p>
            <a:pPr marL="0" lvl="0" indent="0" algn="l" rtl="0">
              <a:lnSpc>
                <a:spcPct val="100000"/>
              </a:lnSpc>
              <a:spcBef>
                <a:spcPts val="0"/>
              </a:spcBef>
              <a:spcAft>
                <a:spcPts val="0"/>
              </a:spcAft>
              <a:buClr>
                <a:schemeClr val="lt1"/>
              </a:buClr>
              <a:buSzPts val="1440"/>
              <a:buFont typeface="Arial"/>
              <a:buNone/>
            </a:pPr>
            <a:r>
              <a:rPr lang="en-US">
                <a:solidFill>
                  <a:schemeClr val="lt1"/>
                </a:solidFill>
                <a:latin typeface="Roboto"/>
                <a:ea typeface="Roboto"/>
                <a:cs typeface="Roboto"/>
                <a:sym typeface="Roboto"/>
              </a:rPr>
              <a:t>Evaluación de los impactos de la minería aurífera artesanal</a:t>
            </a:r>
            <a:endParaRPr/>
          </a:p>
          <a:p>
            <a:pPr marL="0" lvl="0" indent="0" algn="l" rtl="0">
              <a:lnSpc>
                <a:spcPct val="100000"/>
              </a:lnSpc>
              <a:spcBef>
                <a:spcPts val="0"/>
              </a:spcBef>
              <a:spcAft>
                <a:spcPts val="0"/>
              </a:spcAft>
              <a:buClr>
                <a:schemeClr val="lt2"/>
              </a:buClr>
              <a:buSzPts val="1440"/>
              <a:buFont typeface="Arial"/>
              <a:buNone/>
            </a:pPr>
            <a:r>
              <a:rPr lang="en-US">
                <a:solidFill>
                  <a:schemeClr val="lt1"/>
                </a:solidFill>
                <a:latin typeface="Roboto"/>
                <a:ea typeface="Roboto"/>
                <a:cs typeface="Roboto"/>
                <a:sym typeface="Roboto"/>
              </a:rPr>
              <a:t>Día 1</a:t>
            </a:r>
            <a:endParaRPr>
              <a:solidFill>
                <a:schemeClr val="lt1"/>
              </a:solidFill>
              <a:latin typeface="Roboto"/>
              <a:ea typeface="Roboto"/>
              <a:cs typeface="Roboto"/>
              <a:sym typeface="Roboto"/>
            </a:endParaRPr>
          </a:p>
        </p:txBody>
      </p:sp>
      <p:sp>
        <p:nvSpPr>
          <p:cNvPr id="194" name="Google Shape;194;p1"/>
          <p:cNvSpPr txBox="1">
            <a:spLocks noGrp="1"/>
          </p:cNvSpPr>
          <p:nvPr>
            <p:ph type="body" idx="2"/>
          </p:nvPr>
        </p:nvSpPr>
        <p:spPr>
          <a:xfrm>
            <a:off x="7429209" y="1271447"/>
            <a:ext cx="3566160" cy="457200"/>
          </a:xfrm>
          <a:prstGeom prst="rect">
            <a:avLst/>
          </a:prstGeom>
          <a:noFill/>
          <a:ln>
            <a:noFill/>
          </a:ln>
        </p:spPr>
        <p:txBody>
          <a:bodyPr spcFirstLastPara="1" wrap="square" lIns="91425" tIns="45700" rIns="91425" bIns="45700" anchor="b" anchorCtr="0">
            <a:noAutofit/>
          </a:bodyPr>
          <a:lstStyle/>
          <a:p>
            <a:pPr marL="0" lvl="0" indent="0" algn="l" rtl="0">
              <a:lnSpc>
                <a:spcPct val="157142"/>
              </a:lnSpc>
              <a:spcBef>
                <a:spcPts val="0"/>
              </a:spcBef>
              <a:spcAft>
                <a:spcPts val="0"/>
              </a:spcAft>
              <a:buClr>
                <a:schemeClr val="lt1"/>
              </a:buClr>
              <a:buSzPts val="1120"/>
              <a:buFont typeface="Arial"/>
              <a:buNone/>
            </a:pPr>
            <a:r>
              <a:rPr lang="en-US">
                <a:solidFill>
                  <a:schemeClr val="lt1"/>
                </a:solidFill>
                <a:latin typeface="Arial"/>
                <a:ea typeface="Arial"/>
                <a:cs typeface="Arial"/>
                <a:sym typeface="Arial"/>
              </a:rPr>
              <a:t>Octubre </a:t>
            </a:r>
            <a:r>
              <a:rPr lang="en-US">
                <a:solidFill>
                  <a:schemeClr val="lt1"/>
                </a:solidFill>
                <a:latin typeface="Roboto"/>
                <a:ea typeface="Roboto"/>
                <a:cs typeface="Roboto"/>
                <a:sym typeface="Roboto"/>
              </a:rPr>
              <a:t>2025</a:t>
            </a:r>
            <a:endParaRPr>
              <a:latin typeface="Roboto"/>
              <a:ea typeface="Roboto"/>
              <a:cs typeface="Roboto"/>
              <a:sym typeface="Roboto"/>
            </a:endParaRPr>
          </a:p>
        </p:txBody>
      </p:sp>
      <p:sp>
        <p:nvSpPr>
          <p:cNvPr id="195" name="Google Shape;195;p1"/>
          <p:cNvSpPr/>
          <p:nvPr/>
        </p:nvSpPr>
        <p:spPr>
          <a:xfrm>
            <a:off x="7019695" y="5606295"/>
            <a:ext cx="4322040" cy="948139"/>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96" name="Google Shape;196;p1"/>
          <p:cNvPicPr preferRelativeResize="0"/>
          <p:nvPr/>
        </p:nvPicPr>
        <p:blipFill rotWithShape="1">
          <a:blip r:embed="rId6">
            <a:alphaModFix/>
          </a:blip>
          <a:srcRect/>
          <a:stretch/>
        </p:blipFill>
        <p:spPr>
          <a:xfrm>
            <a:off x="7230223" y="5921701"/>
            <a:ext cx="287064" cy="382752"/>
          </a:xfrm>
          <a:prstGeom prst="rect">
            <a:avLst/>
          </a:prstGeom>
          <a:noFill/>
          <a:ln>
            <a:noFill/>
          </a:ln>
        </p:spPr>
      </p:pic>
      <p:pic>
        <p:nvPicPr>
          <p:cNvPr id="197" name="Google Shape;197;p1"/>
          <p:cNvPicPr preferRelativeResize="0"/>
          <p:nvPr/>
        </p:nvPicPr>
        <p:blipFill rotWithShape="1">
          <a:blip r:embed="rId7">
            <a:alphaModFix/>
          </a:blip>
          <a:srcRect/>
          <a:stretch/>
        </p:blipFill>
        <p:spPr>
          <a:xfrm>
            <a:off x="9866518" y="5859317"/>
            <a:ext cx="221410" cy="447741"/>
          </a:xfrm>
          <a:prstGeom prst="rect">
            <a:avLst/>
          </a:prstGeom>
          <a:noFill/>
          <a:ln>
            <a:noFill/>
          </a:ln>
        </p:spPr>
      </p:pic>
      <p:pic>
        <p:nvPicPr>
          <p:cNvPr id="198" name="Google Shape;198;p1"/>
          <p:cNvPicPr preferRelativeResize="0"/>
          <p:nvPr/>
        </p:nvPicPr>
        <p:blipFill rotWithShape="1">
          <a:blip r:embed="rId8">
            <a:alphaModFix/>
          </a:blip>
          <a:srcRect/>
          <a:stretch/>
        </p:blipFill>
        <p:spPr>
          <a:xfrm>
            <a:off x="8719421" y="5897921"/>
            <a:ext cx="1006038" cy="412413"/>
          </a:xfrm>
          <a:prstGeom prst="rect">
            <a:avLst/>
          </a:prstGeom>
          <a:noFill/>
          <a:ln>
            <a:noFill/>
          </a:ln>
        </p:spPr>
      </p:pic>
      <p:pic>
        <p:nvPicPr>
          <p:cNvPr id="199" name="Google Shape;199;p1"/>
          <p:cNvPicPr preferRelativeResize="0"/>
          <p:nvPr/>
        </p:nvPicPr>
        <p:blipFill rotWithShape="1">
          <a:blip r:embed="rId9">
            <a:alphaModFix/>
          </a:blip>
          <a:srcRect/>
          <a:stretch/>
        </p:blipFill>
        <p:spPr>
          <a:xfrm>
            <a:off x="10211967" y="5912927"/>
            <a:ext cx="937814" cy="300724"/>
          </a:xfrm>
          <a:prstGeom prst="rect">
            <a:avLst/>
          </a:prstGeom>
          <a:noFill/>
          <a:ln>
            <a:noFill/>
          </a:ln>
        </p:spPr>
      </p:pic>
      <p:sp>
        <p:nvSpPr>
          <p:cNvPr id="200" name="Google Shape;200;p1"/>
          <p:cNvSpPr txBox="1"/>
          <p:nvPr/>
        </p:nvSpPr>
        <p:spPr>
          <a:xfrm>
            <a:off x="7029055" y="5701993"/>
            <a:ext cx="754582"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Supported by:</a:t>
            </a:r>
            <a:endParaRPr sz="1400" b="0" i="0" u="none" strike="noStrike" cap="none">
              <a:solidFill>
                <a:srgbClr val="000000"/>
              </a:solidFill>
              <a:latin typeface="Arial"/>
              <a:ea typeface="Arial"/>
              <a:cs typeface="Arial"/>
              <a:sym typeface="Arial"/>
            </a:endParaRPr>
          </a:p>
        </p:txBody>
      </p:sp>
      <p:sp>
        <p:nvSpPr>
          <p:cNvPr id="201" name="Google Shape;201;p1"/>
          <p:cNvSpPr txBox="1"/>
          <p:nvPr/>
        </p:nvSpPr>
        <p:spPr>
          <a:xfrm>
            <a:off x="7903807" y="5701992"/>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Led by: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1440"/>
              <a:buFont typeface="Arial"/>
              <a:buNone/>
            </a:pPr>
            <a:endParaRPr sz="1800" b="0" i="0" u="none" strike="noStrike" cap="none">
              <a:solidFill>
                <a:schemeClr val="lt2"/>
              </a:solidFill>
              <a:latin typeface="Arial"/>
              <a:ea typeface="Arial"/>
              <a:cs typeface="Arial"/>
              <a:sym typeface="Arial"/>
            </a:endParaRPr>
          </a:p>
        </p:txBody>
      </p:sp>
      <p:sp>
        <p:nvSpPr>
          <p:cNvPr id="202" name="Google Shape;202;p1"/>
          <p:cNvSpPr txBox="1"/>
          <p:nvPr/>
        </p:nvSpPr>
        <p:spPr>
          <a:xfrm>
            <a:off x="8661633" y="5701992"/>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In partnership with: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1440"/>
              <a:buFont typeface="Arial"/>
              <a:buNone/>
            </a:pPr>
            <a:endParaRPr sz="1800" b="0" i="0" u="none" strike="noStrike" cap="none">
              <a:solidFill>
                <a:schemeClr val="lt2"/>
              </a:solidFill>
              <a:latin typeface="Arial"/>
              <a:ea typeface="Arial"/>
              <a:cs typeface="Arial"/>
              <a:sym typeface="Arial"/>
            </a:endParaRPr>
          </a:p>
        </p:txBody>
      </p:sp>
      <p:cxnSp>
        <p:nvCxnSpPr>
          <p:cNvPr id="203" name="Google Shape;203;p1"/>
          <p:cNvCxnSpPr/>
          <p:nvPr/>
        </p:nvCxnSpPr>
        <p:spPr>
          <a:xfrm>
            <a:off x="7734119" y="5800145"/>
            <a:ext cx="0" cy="560439"/>
          </a:xfrm>
          <a:prstGeom prst="straightConnector1">
            <a:avLst/>
          </a:prstGeom>
          <a:noFill/>
          <a:ln w="9525" cap="flat" cmpd="sng">
            <a:solidFill>
              <a:schemeClr val="dk1"/>
            </a:solidFill>
            <a:prstDash val="solid"/>
            <a:miter lim="800000"/>
            <a:headEnd type="none" w="sm" len="sm"/>
            <a:tailEnd type="none" w="sm" len="sm"/>
          </a:ln>
        </p:spPr>
      </p:cxnSp>
      <p:cxnSp>
        <p:nvCxnSpPr>
          <p:cNvPr id="204" name="Google Shape;204;p1"/>
          <p:cNvCxnSpPr/>
          <p:nvPr/>
        </p:nvCxnSpPr>
        <p:spPr>
          <a:xfrm>
            <a:off x="8563306" y="5800145"/>
            <a:ext cx="0" cy="560439"/>
          </a:xfrm>
          <a:prstGeom prst="straightConnector1">
            <a:avLst/>
          </a:prstGeom>
          <a:noFill/>
          <a:ln w="9525" cap="flat" cmpd="sng">
            <a:solidFill>
              <a:schemeClr val="dk1"/>
            </a:solidFill>
            <a:prstDash val="solid"/>
            <a:miter lim="800000"/>
            <a:headEnd type="none" w="sm" len="sm"/>
            <a:tailEnd type="none" w="sm" len="sm"/>
          </a:ln>
        </p:spPr>
      </p:cxnSp>
      <p:pic>
        <p:nvPicPr>
          <p:cNvPr id="205" name="Google Shape;205;p1"/>
          <p:cNvPicPr preferRelativeResize="0"/>
          <p:nvPr/>
        </p:nvPicPr>
        <p:blipFill rotWithShape="1">
          <a:blip r:embed="rId10">
            <a:alphaModFix/>
          </a:blip>
          <a:srcRect/>
          <a:stretch/>
        </p:blipFill>
        <p:spPr>
          <a:xfrm>
            <a:off x="7805480" y="5790619"/>
            <a:ext cx="682296" cy="682296"/>
          </a:xfrm>
          <a:prstGeom prst="rect">
            <a:avLst/>
          </a:prstGeom>
          <a:noFill/>
          <a:ln>
            <a:noFill/>
          </a:ln>
        </p:spPr>
      </p:pic>
      <p:pic>
        <p:nvPicPr>
          <p:cNvPr id="206" name="Google Shape;206;p1"/>
          <p:cNvPicPr preferRelativeResize="0"/>
          <p:nvPr/>
        </p:nvPicPr>
        <p:blipFill>
          <a:blip r:embed="rId11">
            <a:alphaModFix/>
          </a:blip>
          <a:stretch>
            <a:fillRect/>
          </a:stretch>
        </p:blipFill>
        <p:spPr>
          <a:xfrm>
            <a:off x="11341726" y="5771922"/>
            <a:ext cx="835096" cy="682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388bcc690dc_0_475"/>
          <p:cNvSpPr txBox="1">
            <a:spLocks noGrp="1"/>
          </p:cNvSpPr>
          <p:nvPr>
            <p:ph type="title"/>
          </p:nvPr>
        </p:nvSpPr>
        <p:spPr>
          <a:xfrm>
            <a:off x="952500" y="822823"/>
            <a:ext cx="7315200" cy="928200"/>
          </a:xfrm>
          <a:prstGeom prst="rect">
            <a:avLst/>
          </a:prstGeom>
        </p:spPr>
        <p:txBody>
          <a:bodyPr spcFirstLastPara="1" wrap="square" lIns="91425" tIns="45700" rIns="91425" bIns="45700" anchor="b" anchorCtr="0">
            <a:noAutofit/>
          </a:bodyPr>
          <a:lstStyle/>
          <a:p>
            <a:pPr marL="0" lvl="0" indent="0" algn="l" rtl="0">
              <a:lnSpc>
                <a:spcPct val="115000"/>
              </a:lnSpc>
              <a:spcBef>
                <a:spcPts val="0"/>
              </a:spcBef>
              <a:spcAft>
                <a:spcPts val="0"/>
              </a:spcAft>
              <a:buNone/>
            </a:pPr>
            <a:r>
              <a:rPr lang="en-US" sz="2600">
                <a:solidFill>
                  <a:srgbClr val="000000"/>
                </a:solidFill>
              </a:rPr>
              <a:t>Impacto: Deforestación</a:t>
            </a:r>
            <a:endParaRPr sz="2600"/>
          </a:p>
        </p:txBody>
      </p:sp>
      <p:sp>
        <p:nvSpPr>
          <p:cNvPr id="276" name="Google Shape;276;g388bcc690dc_0_475"/>
          <p:cNvSpPr txBox="1">
            <a:spLocks noGrp="1"/>
          </p:cNvSpPr>
          <p:nvPr>
            <p:ph type="body" idx="1"/>
          </p:nvPr>
        </p:nvSpPr>
        <p:spPr>
          <a:xfrm>
            <a:off x="838200" y="2540728"/>
            <a:ext cx="7315200" cy="3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pic>
        <p:nvPicPr>
          <p:cNvPr id="277" name="Google Shape;277;g388bcc690dc_0_475"/>
          <p:cNvPicPr preferRelativeResize="0"/>
          <p:nvPr/>
        </p:nvPicPr>
        <p:blipFill>
          <a:blip r:embed="rId3">
            <a:alphaModFix/>
          </a:blip>
          <a:stretch>
            <a:fillRect/>
          </a:stretch>
        </p:blipFill>
        <p:spPr>
          <a:xfrm>
            <a:off x="3619500" y="122205"/>
            <a:ext cx="7848599" cy="11448668"/>
          </a:xfrm>
          <a:prstGeom prst="rect">
            <a:avLst/>
          </a:prstGeom>
          <a:noFill/>
          <a:ln>
            <a:noFill/>
          </a:ln>
        </p:spPr>
      </p:pic>
      <p:sp>
        <p:nvSpPr>
          <p:cNvPr id="278" name="Google Shape;278;g388bcc690dc_0_475"/>
          <p:cNvSpPr/>
          <p:nvPr/>
        </p:nvSpPr>
        <p:spPr>
          <a:xfrm>
            <a:off x="259250" y="238025"/>
            <a:ext cx="2738700" cy="7146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388bcc690dc_0_483"/>
          <p:cNvSpPr txBox="1">
            <a:spLocks noGrp="1"/>
          </p:cNvSpPr>
          <p:nvPr>
            <p:ph type="title"/>
          </p:nvPr>
        </p:nvSpPr>
        <p:spPr>
          <a:xfrm>
            <a:off x="1140100" y="990119"/>
            <a:ext cx="7315200" cy="914400"/>
          </a:xfrm>
          <a:prstGeom prst="rect">
            <a:avLst/>
          </a:prstGeom>
        </p:spPr>
        <p:txBody>
          <a:bodyPr spcFirstLastPara="1" wrap="square" lIns="91425" tIns="45700" rIns="91425" bIns="45700" anchor="b" anchorCtr="0">
            <a:noAutofit/>
          </a:bodyPr>
          <a:lstStyle/>
          <a:p>
            <a:pPr marL="0" lvl="0" indent="0" algn="l" rtl="0">
              <a:lnSpc>
                <a:spcPct val="115000"/>
              </a:lnSpc>
              <a:spcBef>
                <a:spcPts val="0"/>
              </a:spcBef>
              <a:spcAft>
                <a:spcPts val="0"/>
              </a:spcAft>
              <a:buNone/>
            </a:pPr>
            <a:r>
              <a:rPr lang="en-US" sz="2600">
                <a:solidFill>
                  <a:srgbClr val="000000"/>
                </a:solidFill>
              </a:rPr>
              <a:t>Impacto: Erosión</a:t>
            </a:r>
            <a:endParaRPr/>
          </a:p>
        </p:txBody>
      </p:sp>
      <p:sp>
        <p:nvSpPr>
          <p:cNvPr id="285" name="Google Shape;285;g388bcc690dc_0_483"/>
          <p:cNvSpPr txBox="1">
            <a:spLocks noGrp="1"/>
          </p:cNvSpPr>
          <p:nvPr>
            <p:ph type="body" idx="1"/>
          </p:nvPr>
        </p:nvSpPr>
        <p:spPr>
          <a:xfrm>
            <a:off x="838200" y="2540728"/>
            <a:ext cx="7315200" cy="3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g388bcc690dc_0_483"/>
          <p:cNvSpPr/>
          <p:nvPr/>
        </p:nvSpPr>
        <p:spPr>
          <a:xfrm>
            <a:off x="259250" y="238025"/>
            <a:ext cx="2502900" cy="752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87" name="Google Shape;287;g388bcc690dc_0_483"/>
          <p:cNvPicPr preferRelativeResize="0"/>
          <p:nvPr/>
        </p:nvPicPr>
        <p:blipFill>
          <a:blip r:embed="rId3">
            <a:alphaModFix/>
          </a:blip>
          <a:stretch>
            <a:fillRect/>
          </a:stretch>
        </p:blipFill>
        <p:spPr>
          <a:xfrm>
            <a:off x="2990850" y="139325"/>
            <a:ext cx="8420102" cy="12642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388bcc690dc_0_491"/>
          <p:cNvSpPr txBox="1">
            <a:spLocks noGrp="1"/>
          </p:cNvSpPr>
          <p:nvPr>
            <p:ph type="title"/>
          </p:nvPr>
        </p:nvSpPr>
        <p:spPr>
          <a:xfrm>
            <a:off x="838200" y="1242644"/>
            <a:ext cx="7315200" cy="914400"/>
          </a:xfrm>
          <a:prstGeom prst="rect">
            <a:avLst/>
          </a:prstGeom>
        </p:spPr>
        <p:txBody>
          <a:bodyPr spcFirstLastPara="1" wrap="square" lIns="91425" tIns="45700" rIns="91425" bIns="45700" anchor="b" anchorCtr="0">
            <a:noAutofit/>
          </a:bodyPr>
          <a:lstStyle/>
          <a:p>
            <a:pPr marL="0" lvl="0" indent="0" algn="l" rtl="0">
              <a:lnSpc>
                <a:spcPct val="115000"/>
              </a:lnSpc>
              <a:spcBef>
                <a:spcPts val="0"/>
              </a:spcBef>
              <a:spcAft>
                <a:spcPts val="0"/>
              </a:spcAft>
              <a:buNone/>
            </a:pPr>
            <a:r>
              <a:rPr lang="en-US" sz="2600">
                <a:solidFill>
                  <a:srgbClr val="000000"/>
                </a:solidFill>
              </a:rPr>
              <a:t>Impacto: Contaminación por mercurio</a:t>
            </a:r>
            <a:endParaRPr/>
          </a:p>
        </p:txBody>
      </p:sp>
      <p:sp>
        <p:nvSpPr>
          <p:cNvPr id="294" name="Google Shape;294;g388bcc690dc_0_491"/>
          <p:cNvSpPr txBox="1">
            <a:spLocks noGrp="1"/>
          </p:cNvSpPr>
          <p:nvPr>
            <p:ph type="body" idx="1"/>
          </p:nvPr>
        </p:nvSpPr>
        <p:spPr>
          <a:xfrm>
            <a:off x="838200" y="2540728"/>
            <a:ext cx="7315200" cy="3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g388bcc690dc_0_491"/>
          <p:cNvSpPr/>
          <p:nvPr/>
        </p:nvSpPr>
        <p:spPr>
          <a:xfrm>
            <a:off x="259250" y="238025"/>
            <a:ext cx="2502900" cy="752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96" name="Google Shape;296;g388bcc690dc_0_491"/>
          <p:cNvPicPr preferRelativeResize="0"/>
          <p:nvPr/>
        </p:nvPicPr>
        <p:blipFill>
          <a:blip r:embed="rId3">
            <a:alphaModFix/>
          </a:blip>
          <a:stretch>
            <a:fillRect/>
          </a:stretch>
        </p:blipFill>
        <p:spPr>
          <a:xfrm>
            <a:off x="3049675" y="152400"/>
            <a:ext cx="8989923" cy="132075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388bcc690dc_0_499"/>
          <p:cNvSpPr txBox="1">
            <a:spLocks noGrp="1"/>
          </p:cNvSpPr>
          <p:nvPr>
            <p:ph type="title"/>
          </p:nvPr>
        </p:nvSpPr>
        <p:spPr>
          <a:xfrm>
            <a:off x="838200" y="1242644"/>
            <a:ext cx="7315200" cy="9144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303" name="Google Shape;303;g388bcc690dc_0_499"/>
          <p:cNvSpPr txBox="1">
            <a:spLocks noGrp="1"/>
          </p:cNvSpPr>
          <p:nvPr>
            <p:ph type="body" idx="1"/>
          </p:nvPr>
        </p:nvSpPr>
        <p:spPr>
          <a:xfrm>
            <a:off x="838200" y="2540728"/>
            <a:ext cx="7315200" cy="3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pic>
        <p:nvPicPr>
          <p:cNvPr id="304" name="Google Shape;304;g388bcc690dc_0_499"/>
          <p:cNvPicPr preferRelativeResize="0"/>
          <p:nvPr/>
        </p:nvPicPr>
        <p:blipFill>
          <a:blip r:embed="rId3">
            <a:alphaModFix/>
          </a:blip>
          <a:stretch>
            <a:fillRect/>
          </a:stretch>
        </p:blipFill>
        <p:spPr>
          <a:xfrm>
            <a:off x="325476" y="240113"/>
            <a:ext cx="10806548" cy="118641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388bcc690dc_0_506"/>
          <p:cNvSpPr txBox="1">
            <a:spLocks noGrp="1"/>
          </p:cNvSpPr>
          <p:nvPr>
            <p:ph type="title"/>
          </p:nvPr>
        </p:nvSpPr>
        <p:spPr>
          <a:xfrm>
            <a:off x="838200" y="1242644"/>
            <a:ext cx="7315200" cy="9144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pic>
        <p:nvPicPr>
          <p:cNvPr id="311" name="Google Shape;311;g388bcc690dc_0_506"/>
          <p:cNvPicPr preferRelativeResize="0"/>
          <p:nvPr/>
        </p:nvPicPr>
        <p:blipFill>
          <a:blip r:embed="rId3">
            <a:alphaModFix/>
          </a:blip>
          <a:stretch>
            <a:fillRect/>
          </a:stretch>
        </p:blipFill>
        <p:spPr>
          <a:xfrm>
            <a:off x="0" y="-7"/>
            <a:ext cx="12192000" cy="3712464"/>
          </a:xfrm>
          <a:prstGeom prst="rect">
            <a:avLst/>
          </a:prstGeom>
          <a:noFill/>
          <a:ln>
            <a:noFill/>
          </a:ln>
        </p:spPr>
      </p:pic>
      <p:sp>
        <p:nvSpPr>
          <p:cNvPr id="312" name="Google Shape;312;g388bcc690dc_0_506"/>
          <p:cNvSpPr txBox="1">
            <a:spLocks noGrp="1"/>
          </p:cNvSpPr>
          <p:nvPr>
            <p:ph type="body" idx="1"/>
          </p:nvPr>
        </p:nvSpPr>
        <p:spPr>
          <a:xfrm>
            <a:off x="2324100" y="3503453"/>
            <a:ext cx="7315200" cy="3474600"/>
          </a:xfrm>
          <a:prstGeom prst="rect">
            <a:avLst/>
          </a:prstGeom>
        </p:spPr>
        <p:txBody>
          <a:bodyPr spcFirstLastPara="1" wrap="square" lIns="91425" tIns="45700" rIns="91425" bIns="45700" anchor="t" anchorCtr="0">
            <a:noAutofit/>
          </a:bodyPr>
          <a:lstStyle/>
          <a:p>
            <a:pPr marL="0" lvl="0" indent="0" algn="l" rtl="0">
              <a:lnSpc>
                <a:spcPct val="120000"/>
              </a:lnSpc>
              <a:spcBef>
                <a:spcPts val="600"/>
              </a:spcBef>
              <a:spcAft>
                <a:spcPts val="0"/>
              </a:spcAft>
              <a:buNone/>
            </a:pPr>
            <a:r>
              <a:rPr lang="en-US" sz="1600" b="1">
                <a:solidFill>
                  <a:srgbClr val="000000"/>
                </a:solidFill>
              </a:rPr>
              <a:t>Policy Implications</a:t>
            </a:r>
            <a:endParaRPr sz="1600" b="1">
              <a:solidFill>
                <a:srgbClr val="000000"/>
              </a:solidFill>
            </a:endParaRPr>
          </a:p>
          <a:p>
            <a:pPr marL="0" lvl="0" indent="0" algn="l" rtl="0">
              <a:lnSpc>
                <a:spcPct val="120000"/>
              </a:lnSpc>
              <a:spcBef>
                <a:spcPts val="600"/>
              </a:spcBef>
              <a:spcAft>
                <a:spcPts val="0"/>
              </a:spcAft>
              <a:buNone/>
            </a:pPr>
            <a:r>
              <a:rPr lang="en-US" sz="1600">
                <a:solidFill>
                  <a:srgbClr val="000000"/>
                </a:solidFill>
              </a:rPr>
              <a:t>•Brazilian Public Prosecutors : Adopted it as official methodology: Lawsuits worth more than </a:t>
            </a:r>
            <a:r>
              <a:rPr lang="en-US" sz="1600" b="1">
                <a:solidFill>
                  <a:srgbClr val="000000"/>
                </a:solidFill>
              </a:rPr>
              <a:t>US$ 9 billion</a:t>
            </a:r>
            <a:endParaRPr sz="1600" b="1">
              <a:solidFill>
                <a:srgbClr val="000000"/>
              </a:solidFill>
            </a:endParaRPr>
          </a:p>
          <a:p>
            <a:pPr marL="0" lvl="0" indent="0" algn="l" rtl="0">
              <a:lnSpc>
                <a:spcPct val="120000"/>
              </a:lnSpc>
              <a:spcBef>
                <a:spcPts val="600"/>
              </a:spcBef>
              <a:spcAft>
                <a:spcPts val="0"/>
              </a:spcAft>
              <a:buNone/>
            </a:pPr>
            <a:endParaRPr sz="1600">
              <a:solidFill>
                <a:srgbClr val="000000"/>
              </a:solidFill>
            </a:endParaRPr>
          </a:p>
          <a:p>
            <a:pPr marL="0" lvl="0" indent="0" algn="l" rtl="0">
              <a:lnSpc>
                <a:spcPct val="120000"/>
              </a:lnSpc>
              <a:spcBef>
                <a:spcPts val="600"/>
              </a:spcBef>
              <a:spcAft>
                <a:spcPts val="0"/>
              </a:spcAft>
              <a:buNone/>
            </a:pPr>
            <a:r>
              <a:rPr lang="en-US" sz="1600">
                <a:solidFill>
                  <a:srgbClr val="000000"/>
                </a:solidFill>
              </a:rPr>
              <a:t>•Use case by the Federal Police and the Environmental Protection Agency at the </a:t>
            </a:r>
            <a:r>
              <a:rPr lang="en-US" sz="1600" b="1">
                <a:solidFill>
                  <a:srgbClr val="000000"/>
                </a:solidFill>
              </a:rPr>
              <a:t>Supreme Federal Court</a:t>
            </a:r>
            <a:endParaRPr sz="1600" b="1">
              <a:solidFill>
                <a:srgbClr val="000000"/>
              </a:solidFill>
            </a:endParaRPr>
          </a:p>
          <a:p>
            <a:pPr marL="0" lvl="0" indent="0" algn="l" rtl="0">
              <a:lnSpc>
                <a:spcPct val="120000"/>
              </a:lnSpc>
              <a:spcBef>
                <a:spcPts val="600"/>
              </a:spcBef>
              <a:spcAft>
                <a:spcPts val="0"/>
              </a:spcAft>
              <a:buNone/>
            </a:pPr>
            <a:endParaRPr sz="1600">
              <a:solidFill>
                <a:srgbClr val="000000"/>
              </a:solidFill>
            </a:endParaRPr>
          </a:p>
          <a:p>
            <a:pPr marL="0" lvl="0" indent="0" algn="l" rtl="0">
              <a:lnSpc>
                <a:spcPct val="120000"/>
              </a:lnSpc>
              <a:spcBef>
                <a:spcPts val="600"/>
              </a:spcBef>
              <a:spcAft>
                <a:spcPts val="0"/>
              </a:spcAft>
              <a:buNone/>
            </a:pPr>
            <a:r>
              <a:rPr lang="en-US" sz="1600">
                <a:solidFill>
                  <a:srgbClr val="000000"/>
                </a:solidFill>
              </a:rPr>
              <a:t>•Other countries’ protection agencies to adopt the tool</a:t>
            </a:r>
            <a:endParaRPr sz="1600">
              <a:solidFill>
                <a:srgbClr val="000000"/>
              </a:solidFill>
            </a:endParaRPr>
          </a:p>
          <a:p>
            <a:pPr marL="12700" lvl="0" indent="444500" algn="l" rtl="0">
              <a:lnSpc>
                <a:spcPct val="120000"/>
              </a:lnSpc>
              <a:spcBef>
                <a:spcPts val="600"/>
              </a:spcBef>
              <a:spcAft>
                <a:spcPts val="0"/>
              </a:spcAft>
              <a:buNone/>
            </a:pPr>
            <a:r>
              <a:rPr lang="en-US" sz="1600">
                <a:solidFill>
                  <a:srgbClr val="000000"/>
                </a:solidFill>
              </a:rPr>
              <a:t>•Perú, Colombia, Ecuador, Guyana, Suriname, Bolivia</a:t>
            </a:r>
            <a:endParaRPr sz="1600">
              <a:solidFill>
                <a:srgbClr val="000000"/>
              </a:solidFill>
            </a:endParaRPr>
          </a:p>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388bcc690dc_0_513"/>
          <p:cNvSpPr txBox="1">
            <a:spLocks noGrp="1"/>
          </p:cNvSpPr>
          <p:nvPr>
            <p:ph type="title"/>
          </p:nvPr>
        </p:nvSpPr>
        <p:spPr>
          <a:xfrm>
            <a:off x="838200" y="1242648"/>
            <a:ext cx="9405300" cy="596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https://calculators.conservation-strategy.org/</a:t>
            </a:r>
            <a:endParaRPr/>
          </a:p>
        </p:txBody>
      </p:sp>
      <p:sp>
        <p:nvSpPr>
          <p:cNvPr id="319" name="Google Shape;319;g388bcc690dc_0_513"/>
          <p:cNvSpPr txBox="1">
            <a:spLocks noGrp="1"/>
          </p:cNvSpPr>
          <p:nvPr>
            <p:ph type="body" idx="1"/>
          </p:nvPr>
        </p:nvSpPr>
        <p:spPr>
          <a:xfrm>
            <a:off x="838200" y="2540728"/>
            <a:ext cx="7315200" cy="3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pic>
        <p:nvPicPr>
          <p:cNvPr id="320" name="Google Shape;320;g388bcc690dc_0_513"/>
          <p:cNvPicPr preferRelativeResize="0"/>
          <p:nvPr/>
        </p:nvPicPr>
        <p:blipFill>
          <a:blip r:embed="rId3">
            <a:alphaModFix/>
          </a:blip>
          <a:stretch>
            <a:fillRect/>
          </a:stretch>
        </p:blipFill>
        <p:spPr>
          <a:xfrm>
            <a:off x="632248" y="2285275"/>
            <a:ext cx="10927526" cy="6308301"/>
          </a:xfrm>
          <a:prstGeom prst="rect">
            <a:avLst/>
          </a:prstGeom>
          <a:noFill/>
          <a:ln>
            <a:noFill/>
          </a:ln>
        </p:spPr>
      </p:pic>
      <p:sp>
        <p:nvSpPr>
          <p:cNvPr id="321" name="Google Shape;321;g388bcc690dc_0_513"/>
          <p:cNvSpPr/>
          <p:nvPr/>
        </p:nvSpPr>
        <p:spPr>
          <a:xfrm>
            <a:off x="259250" y="238025"/>
            <a:ext cx="2502900" cy="752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388db57f9af_0_14"/>
          <p:cNvSpPr txBox="1">
            <a:spLocks noGrp="1"/>
          </p:cNvSpPr>
          <p:nvPr>
            <p:ph type="title"/>
          </p:nvPr>
        </p:nvSpPr>
        <p:spPr>
          <a:xfrm>
            <a:off x="823210" y="747969"/>
            <a:ext cx="95649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SzPts val="2800"/>
              <a:buNone/>
            </a:pPr>
            <a:r>
              <a:rPr lang="en-US">
                <a:latin typeface="Roboto"/>
                <a:ea typeface="Roboto"/>
                <a:cs typeface="Roboto"/>
                <a:sym typeface="Roboto"/>
              </a:rPr>
              <a:t>¿Cómo funciona la Calculadora de Impacto Minero (MIC)?</a:t>
            </a:r>
            <a:endParaRPr>
              <a:latin typeface="Roboto"/>
              <a:ea typeface="Roboto"/>
              <a:cs typeface="Roboto"/>
              <a:sym typeface="Roboto"/>
            </a:endParaRPr>
          </a:p>
        </p:txBody>
      </p:sp>
      <p:sp>
        <p:nvSpPr>
          <p:cNvPr id="327" name="Google Shape;327;g388db57f9af_0_14"/>
          <p:cNvSpPr txBox="1"/>
          <p:nvPr/>
        </p:nvSpPr>
        <p:spPr>
          <a:xfrm>
            <a:off x="2341191" y="6457803"/>
            <a:ext cx="82260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Calibri"/>
                <a:ea typeface="Calibri"/>
                <a:cs typeface="Calibri"/>
                <a:sym typeface="Calibri"/>
              </a:rPr>
              <a:t>https://miningcalculator.conservation-strategy.org/</a:t>
            </a:r>
            <a:endParaRPr sz="1000">
              <a:latin typeface="Calibri"/>
              <a:ea typeface="Calibri"/>
              <a:cs typeface="Calibri"/>
              <a:sym typeface="Calibri"/>
            </a:endParaRPr>
          </a:p>
        </p:txBody>
      </p:sp>
      <p:pic>
        <p:nvPicPr>
          <p:cNvPr id="328" name="Google Shape;328;g388db57f9af_0_14"/>
          <p:cNvPicPr preferRelativeResize="0"/>
          <p:nvPr/>
        </p:nvPicPr>
        <p:blipFill rotWithShape="1">
          <a:blip r:embed="rId3">
            <a:alphaModFix/>
          </a:blip>
          <a:srcRect/>
          <a:stretch/>
        </p:blipFill>
        <p:spPr>
          <a:xfrm>
            <a:off x="699238" y="1807369"/>
            <a:ext cx="9150550" cy="4280959"/>
          </a:xfrm>
          <a:prstGeom prst="rect">
            <a:avLst/>
          </a:prstGeom>
          <a:noFill/>
          <a:ln>
            <a:noFill/>
          </a:ln>
        </p:spPr>
      </p:pic>
      <p:pic>
        <p:nvPicPr>
          <p:cNvPr id="329" name="Google Shape;329;g388db57f9af_0_14"/>
          <p:cNvPicPr preferRelativeResize="0"/>
          <p:nvPr/>
        </p:nvPicPr>
        <p:blipFill>
          <a:blip r:embed="rId4">
            <a:alphaModFix/>
          </a:blip>
          <a:stretch>
            <a:fillRect/>
          </a:stretch>
        </p:blipFill>
        <p:spPr>
          <a:xfrm>
            <a:off x="10460125" y="238024"/>
            <a:ext cx="1574725" cy="1569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3"/>
        <p:cNvGrpSpPr/>
        <p:nvPr/>
      </p:nvGrpSpPr>
      <p:grpSpPr>
        <a:xfrm>
          <a:off x="0" y="0"/>
          <a:ext cx="0" cy="0"/>
          <a:chOff x="0" y="0"/>
          <a:chExt cx="0" cy="0"/>
        </a:xfrm>
      </p:grpSpPr>
      <p:sp>
        <p:nvSpPr>
          <p:cNvPr id="334" name="Google Shape;334;g388db57f9af_0_21"/>
          <p:cNvSpPr/>
          <p:nvPr/>
        </p:nvSpPr>
        <p:spPr>
          <a:xfrm>
            <a:off x="0" y="-575500"/>
            <a:ext cx="12192000" cy="145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5" name="Google Shape;335;g388db57f9af_0_21"/>
          <p:cNvSpPr txBox="1">
            <a:spLocks noGrp="1"/>
          </p:cNvSpPr>
          <p:nvPr>
            <p:ph type="title"/>
          </p:nvPr>
        </p:nvSpPr>
        <p:spPr>
          <a:xfrm>
            <a:off x="326325" y="421775"/>
            <a:ext cx="10966500" cy="8949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2520"/>
              <a:buNone/>
            </a:pPr>
            <a:r>
              <a:rPr lang="en-US" sz="2391" dirty="0" err="1">
                <a:solidFill>
                  <a:srgbClr val="FF0000"/>
                </a:solidFill>
                <a:latin typeface="Roboto"/>
                <a:ea typeface="Roboto"/>
                <a:cs typeface="Roboto"/>
                <a:sym typeface="Roboto"/>
              </a:rPr>
              <a:t>Adaptación</a:t>
            </a:r>
            <a:r>
              <a:rPr lang="en-US" sz="2391" dirty="0">
                <a:solidFill>
                  <a:srgbClr val="FF0000"/>
                </a:solidFill>
                <a:latin typeface="Roboto"/>
                <a:ea typeface="Roboto"/>
                <a:cs typeface="Roboto"/>
                <a:sym typeface="Roboto"/>
              </a:rPr>
              <a:t> y </a:t>
            </a:r>
            <a:r>
              <a:rPr lang="en-US" sz="2391" dirty="0" err="1">
                <a:solidFill>
                  <a:srgbClr val="FF0000"/>
                </a:solidFill>
                <a:latin typeface="Roboto"/>
                <a:ea typeface="Roboto"/>
                <a:cs typeface="Roboto"/>
                <a:sym typeface="Roboto"/>
              </a:rPr>
              <a:t>adopción</a:t>
            </a:r>
            <a:r>
              <a:rPr lang="en-US" sz="2391" dirty="0">
                <a:solidFill>
                  <a:srgbClr val="FF0000"/>
                </a:solidFill>
                <a:latin typeface="Roboto"/>
                <a:ea typeface="Roboto"/>
                <a:cs typeface="Roboto"/>
                <a:sym typeface="Roboto"/>
              </a:rPr>
              <a:t> de la </a:t>
            </a:r>
            <a:r>
              <a:rPr lang="en-US" sz="2391" dirty="0" err="1">
                <a:solidFill>
                  <a:srgbClr val="FF0000"/>
                </a:solidFill>
                <a:latin typeface="Roboto"/>
                <a:ea typeface="Roboto"/>
                <a:cs typeface="Roboto"/>
                <a:sym typeface="Roboto"/>
              </a:rPr>
              <a:t>Calculadora</a:t>
            </a:r>
            <a:r>
              <a:rPr lang="en-US" sz="2391" dirty="0">
                <a:solidFill>
                  <a:srgbClr val="FF0000"/>
                </a:solidFill>
                <a:latin typeface="Roboto"/>
                <a:ea typeface="Roboto"/>
                <a:cs typeface="Roboto"/>
                <a:sym typeface="Roboto"/>
              </a:rPr>
              <a:t> en </a:t>
            </a:r>
            <a:r>
              <a:rPr lang="en-US" sz="2391" dirty="0" err="1">
                <a:solidFill>
                  <a:srgbClr val="FF0000"/>
                </a:solidFill>
                <a:latin typeface="Roboto"/>
                <a:ea typeface="Roboto"/>
                <a:cs typeface="Roboto"/>
                <a:sym typeface="Roboto"/>
              </a:rPr>
              <a:t>diferentes</a:t>
            </a:r>
            <a:r>
              <a:rPr lang="en-US" sz="2391" dirty="0">
                <a:solidFill>
                  <a:srgbClr val="FF0000"/>
                </a:solidFill>
                <a:latin typeface="Roboto"/>
                <a:ea typeface="Roboto"/>
                <a:cs typeface="Roboto"/>
                <a:sym typeface="Roboto"/>
              </a:rPr>
              <a:t> </a:t>
            </a:r>
            <a:r>
              <a:rPr lang="en-US" sz="2391" dirty="0" err="1">
                <a:solidFill>
                  <a:srgbClr val="FF0000"/>
                </a:solidFill>
                <a:latin typeface="Roboto"/>
                <a:ea typeface="Roboto"/>
                <a:cs typeface="Roboto"/>
                <a:sym typeface="Roboto"/>
              </a:rPr>
              <a:t>contextos</a:t>
            </a:r>
            <a:r>
              <a:rPr lang="en-US" sz="2391" dirty="0">
                <a:solidFill>
                  <a:srgbClr val="FF0000"/>
                </a:solidFill>
                <a:latin typeface="Roboto"/>
                <a:ea typeface="Roboto"/>
                <a:cs typeface="Roboto"/>
                <a:sym typeface="Roboto"/>
              </a:rPr>
              <a:t> </a:t>
            </a:r>
            <a:r>
              <a:rPr lang="en-US" sz="2391" dirty="0" err="1">
                <a:solidFill>
                  <a:srgbClr val="FF0000"/>
                </a:solidFill>
                <a:latin typeface="Roboto"/>
                <a:ea typeface="Roboto"/>
                <a:cs typeface="Roboto"/>
                <a:sym typeface="Roboto"/>
              </a:rPr>
              <a:t>nacionales</a:t>
            </a:r>
            <a:endParaRPr sz="2391" dirty="0">
              <a:solidFill>
                <a:srgbClr val="FF0000"/>
              </a:solidFill>
              <a:latin typeface="Roboto"/>
              <a:ea typeface="Roboto"/>
              <a:cs typeface="Roboto"/>
              <a:sym typeface="Roboto"/>
            </a:endParaRPr>
          </a:p>
        </p:txBody>
      </p:sp>
      <p:sp>
        <p:nvSpPr>
          <p:cNvPr id="336" name="Google Shape;336;g388db57f9af_0_21"/>
          <p:cNvSpPr/>
          <p:nvPr/>
        </p:nvSpPr>
        <p:spPr>
          <a:xfrm>
            <a:off x="714562" y="440926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37" name="Google Shape;337;g388db57f9af_0_21"/>
          <p:cNvPicPr preferRelativeResize="0"/>
          <p:nvPr/>
        </p:nvPicPr>
        <p:blipFill>
          <a:blip r:embed="rId3">
            <a:alphaModFix/>
          </a:blip>
          <a:stretch>
            <a:fillRect/>
          </a:stretch>
        </p:blipFill>
        <p:spPr>
          <a:xfrm>
            <a:off x="1423150" y="1574923"/>
            <a:ext cx="9767210" cy="5079275"/>
          </a:xfrm>
          <a:prstGeom prst="rect">
            <a:avLst/>
          </a:prstGeom>
          <a:noFill/>
          <a:ln>
            <a:noFill/>
          </a:ln>
        </p:spPr>
      </p:pic>
      <p:pic>
        <p:nvPicPr>
          <p:cNvPr id="338" name="Google Shape;338;g388db57f9af_0_21"/>
          <p:cNvPicPr preferRelativeResize="0"/>
          <p:nvPr/>
        </p:nvPicPr>
        <p:blipFill>
          <a:blip r:embed="rId4">
            <a:alphaModFix/>
          </a:blip>
          <a:stretch>
            <a:fillRect/>
          </a:stretch>
        </p:blipFill>
        <p:spPr>
          <a:xfrm>
            <a:off x="11341726" y="5771922"/>
            <a:ext cx="835096" cy="682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388db57f9af_0_29"/>
          <p:cNvSpPr txBox="1">
            <a:spLocks noGrp="1"/>
          </p:cNvSpPr>
          <p:nvPr>
            <p:ph type="title"/>
          </p:nvPr>
        </p:nvSpPr>
        <p:spPr>
          <a:xfrm>
            <a:off x="808220" y="882880"/>
            <a:ext cx="102870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endParaRPr dirty="0">
              <a:latin typeface="Roboto"/>
              <a:ea typeface="Roboto"/>
              <a:cs typeface="Roboto"/>
              <a:sym typeface="Roboto"/>
            </a:endParaRPr>
          </a:p>
        </p:txBody>
      </p:sp>
      <p:sp>
        <p:nvSpPr>
          <p:cNvPr id="344" name="Google Shape;344;g388db57f9af_0_29"/>
          <p:cNvSpPr txBox="1"/>
          <p:nvPr/>
        </p:nvSpPr>
        <p:spPr>
          <a:xfrm>
            <a:off x="1836773" y="6170954"/>
            <a:ext cx="7951803"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a:t>
            </a:r>
            <a:r>
              <a:rPr lang="en-US" sz="1400" b="1" i="0" u="none" strike="noStrike" cap="none" dirty="0" err="1">
                <a:solidFill>
                  <a:srgbClr val="000000"/>
                </a:solidFill>
                <a:latin typeface="Arial"/>
                <a:ea typeface="Arial"/>
                <a:cs typeface="Arial"/>
                <a:sym typeface="Arial"/>
              </a:rPr>
              <a:t>Cómo</a:t>
            </a:r>
            <a:r>
              <a:rPr lang="en-US" sz="1400" b="1" i="0" u="none" strike="noStrike" cap="none" dirty="0">
                <a:solidFill>
                  <a:srgbClr val="000000"/>
                </a:solidFill>
                <a:latin typeface="Arial"/>
                <a:ea typeface="Arial"/>
                <a:cs typeface="Arial"/>
                <a:sym typeface="Arial"/>
              </a:rPr>
              <a:t> </a:t>
            </a:r>
            <a:r>
              <a:rPr lang="en-US" sz="1400" b="1" i="0" u="none" strike="noStrike" cap="none" dirty="0" err="1">
                <a:solidFill>
                  <a:srgbClr val="000000"/>
                </a:solidFill>
                <a:latin typeface="Arial"/>
                <a:ea typeface="Arial"/>
                <a:cs typeface="Arial"/>
                <a:sym typeface="Arial"/>
              </a:rPr>
              <a:t>aborda</a:t>
            </a:r>
            <a:r>
              <a:rPr lang="en-US" sz="1400" b="1" i="0" u="none" strike="noStrike" cap="none" dirty="0">
                <a:solidFill>
                  <a:srgbClr val="000000"/>
                </a:solidFill>
                <a:latin typeface="Arial"/>
                <a:ea typeface="Arial"/>
                <a:cs typeface="Arial"/>
                <a:sym typeface="Arial"/>
              </a:rPr>
              <a:t> </a:t>
            </a:r>
            <a:r>
              <a:rPr lang="en-US" sz="1400" b="1" i="0" u="none" strike="noStrike" cap="none" dirty="0" err="1">
                <a:solidFill>
                  <a:srgbClr val="000000"/>
                </a:solidFill>
                <a:latin typeface="Arial"/>
                <a:ea typeface="Arial"/>
                <a:cs typeface="Arial"/>
                <a:sym typeface="Arial"/>
              </a:rPr>
              <a:t>actualmente</a:t>
            </a:r>
            <a:r>
              <a:rPr lang="en-US" sz="1400" b="1" i="0" u="none" strike="noStrike" cap="none" dirty="0">
                <a:solidFill>
                  <a:srgbClr val="000000"/>
                </a:solidFill>
                <a:latin typeface="Arial"/>
                <a:ea typeface="Arial"/>
                <a:cs typeface="Arial"/>
                <a:sym typeface="Arial"/>
              </a:rPr>
              <a:t> </a:t>
            </a:r>
            <a:r>
              <a:rPr lang="en-US" sz="1400" b="1" i="0" u="none" strike="noStrike" cap="none" dirty="0" err="1">
                <a:solidFill>
                  <a:srgbClr val="000000"/>
                </a:solidFill>
                <a:latin typeface="Arial"/>
                <a:ea typeface="Arial"/>
                <a:cs typeface="Arial"/>
                <a:sym typeface="Arial"/>
              </a:rPr>
              <a:t>su</a:t>
            </a:r>
            <a:r>
              <a:rPr lang="en-US" sz="1400" b="1" i="0" u="none" strike="noStrike" cap="none" dirty="0">
                <a:solidFill>
                  <a:srgbClr val="000000"/>
                </a:solidFill>
                <a:latin typeface="Arial"/>
                <a:ea typeface="Arial"/>
                <a:cs typeface="Arial"/>
                <a:sym typeface="Arial"/>
              </a:rPr>
              <a:t> </a:t>
            </a:r>
            <a:r>
              <a:rPr lang="en-US" sz="1400" b="1" i="0" u="none" strike="noStrike" cap="none" dirty="0" err="1">
                <a:solidFill>
                  <a:srgbClr val="000000"/>
                </a:solidFill>
                <a:latin typeface="Arial"/>
                <a:ea typeface="Arial"/>
                <a:cs typeface="Arial"/>
                <a:sym typeface="Arial"/>
              </a:rPr>
              <a:t>institución</a:t>
            </a:r>
            <a:r>
              <a:rPr lang="en-US" sz="1400" b="1" i="0" u="none" strike="noStrike" cap="none" dirty="0">
                <a:solidFill>
                  <a:srgbClr val="000000"/>
                </a:solidFill>
                <a:latin typeface="Arial"/>
                <a:ea typeface="Arial"/>
                <a:cs typeface="Arial"/>
                <a:sym typeface="Arial"/>
              </a:rPr>
              <a:t> la </a:t>
            </a:r>
            <a:r>
              <a:rPr lang="en-US" sz="1400" b="1" i="0" u="none" strike="noStrike" cap="none" dirty="0" err="1">
                <a:solidFill>
                  <a:srgbClr val="000000"/>
                </a:solidFill>
                <a:latin typeface="Arial"/>
                <a:ea typeface="Arial"/>
                <a:cs typeface="Arial"/>
                <a:sym typeface="Arial"/>
              </a:rPr>
              <a:t>minería</a:t>
            </a:r>
            <a:r>
              <a:rPr lang="en-US" sz="1400" b="1" i="0" u="none" strike="noStrike" cap="none" dirty="0">
                <a:solidFill>
                  <a:srgbClr val="000000"/>
                </a:solidFill>
                <a:latin typeface="Arial"/>
                <a:ea typeface="Arial"/>
                <a:cs typeface="Arial"/>
                <a:sym typeface="Arial"/>
              </a:rPr>
              <a:t> </a:t>
            </a:r>
            <a:r>
              <a:rPr lang="en-US" sz="1400" b="1" i="0" u="none" strike="noStrike" cap="none" dirty="0" err="1">
                <a:solidFill>
                  <a:srgbClr val="000000"/>
                </a:solidFill>
                <a:latin typeface="Arial"/>
                <a:ea typeface="Arial"/>
                <a:cs typeface="Arial"/>
                <a:sym typeface="Arial"/>
              </a:rPr>
              <a:t>ilegal</a:t>
            </a:r>
            <a:r>
              <a:rPr lang="en-US" sz="1400" b="1" i="0" u="none" strike="noStrike" cap="none" dirty="0">
                <a:solidFill>
                  <a:srgbClr val="000000"/>
                </a:solidFill>
                <a:latin typeface="Arial"/>
                <a:ea typeface="Arial"/>
                <a:cs typeface="Arial"/>
                <a:sym typeface="Arial"/>
              </a:rPr>
              <a:t> de </a:t>
            </a:r>
            <a:r>
              <a:rPr lang="en-US" sz="1400" b="1" i="0" u="none" strike="noStrike" cap="none" dirty="0" err="1">
                <a:solidFill>
                  <a:srgbClr val="000000"/>
                </a:solidFill>
                <a:latin typeface="Arial"/>
                <a:ea typeface="Arial"/>
                <a:cs typeface="Arial"/>
                <a:sym typeface="Arial"/>
              </a:rPr>
              <a:t>oro</a:t>
            </a:r>
            <a:r>
              <a:rPr lang="en-US" sz="1400" b="1" i="0" u="none" strike="noStrike" cap="none" dirty="0">
                <a:solidFill>
                  <a:srgbClr val="000000"/>
                </a:solidFill>
                <a:latin typeface="Arial"/>
                <a:ea typeface="Arial"/>
                <a:cs typeface="Arial"/>
                <a:sym typeface="Arial"/>
              </a:rPr>
              <a:t> en </a:t>
            </a:r>
            <a:r>
              <a:rPr lang="en-US" sz="1400" b="1" i="0" u="none" strike="noStrike" cap="none" dirty="0" err="1">
                <a:solidFill>
                  <a:srgbClr val="000000"/>
                </a:solidFill>
                <a:latin typeface="Arial"/>
                <a:ea typeface="Arial"/>
                <a:cs typeface="Arial"/>
                <a:sym typeface="Arial"/>
              </a:rPr>
              <a:t>su</a:t>
            </a:r>
            <a:r>
              <a:rPr lang="en-US" sz="1400" b="1" i="0" u="none" strike="noStrike" cap="none" dirty="0">
                <a:solidFill>
                  <a:srgbClr val="000000"/>
                </a:solidFill>
                <a:latin typeface="Arial"/>
                <a:ea typeface="Arial"/>
                <a:cs typeface="Arial"/>
                <a:sym typeface="Arial"/>
              </a:rPr>
              <a:t> </a:t>
            </a:r>
            <a:r>
              <a:rPr lang="en-US" sz="1400" b="1" i="0" u="none" strike="noStrike" cap="none" dirty="0" err="1">
                <a:solidFill>
                  <a:srgbClr val="000000"/>
                </a:solidFill>
                <a:latin typeface="Arial"/>
                <a:ea typeface="Arial"/>
                <a:cs typeface="Arial"/>
                <a:sym typeface="Arial"/>
              </a:rPr>
              <a:t>país</a:t>
            </a:r>
            <a:r>
              <a:rPr lang="en-US" sz="1400" b="1"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2" name="Suplemento 1">
                <a:extLst>
                  <a:ext uri="{FF2B5EF4-FFF2-40B4-BE49-F238E27FC236}">
                    <a16:creationId xmlns:a16="http://schemas.microsoft.com/office/drawing/2014/main" id="{82BF338D-35EF-AF5C-216F-5855832761FE}"/>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2" name="Suplemento 1">
                <a:extLst>
                  <a:ext uri="{FF2B5EF4-FFF2-40B4-BE49-F238E27FC236}">
                    <a16:creationId xmlns:a16="http://schemas.microsoft.com/office/drawing/2014/main" id="{82BF338D-35EF-AF5C-216F-5855832761FE}"/>
                  </a:ext>
                </a:extLst>
              </p:cNvPr>
              <p:cNvPicPr>
                <a:picLocks noGrp="1" noRot="1" noChangeAspect="1" noMove="1" noResize="1" noEditPoints="1" noAdjustHandles="1" noChangeArrowheads="1" noChangeShapeType="1"/>
              </p:cNvPicPr>
              <p:nvPr/>
            </p:nvPicPr>
            <p:blipFill>
              <a:blip r:embed="rId4"/>
              <a:stretch>
                <a:fillRect/>
              </a:stretch>
            </p:blipFill>
            <p:spPr>
              <a:xfrm>
                <a:off x="1809750" y="1019174"/>
                <a:ext cx="8572500" cy="4819650"/>
              </a:xfrm>
              <a:prstGeom prst="rect">
                <a:avLst/>
              </a:prstGeom>
            </p:spPr>
          </p:pic>
        </mc:Fallback>
      </mc:AlternateContent>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388db57f9af_0_42"/>
          <p:cNvSpPr txBox="1">
            <a:spLocks noGrp="1"/>
          </p:cNvSpPr>
          <p:nvPr>
            <p:ph type="title"/>
          </p:nvPr>
        </p:nvSpPr>
        <p:spPr>
          <a:xfrm>
            <a:off x="838200" y="1242644"/>
            <a:ext cx="7315200" cy="9144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dirty="0"/>
          </a:p>
        </p:txBody>
      </p:sp>
      <p:sp>
        <p:nvSpPr>
          <p:cNvPr id="352" name="Google Shape;352;g388db57f9af_0_42"/>
          <p:cNvSpPr txBox="1">
            <a:spLocks noGrp="1"/>
          </p:cNvSpPr>
          <p:nvPr>
            <p:ph type="body" idx="1"/>
          </p:nvPr>
        </p:nvSpPr>
        <p:spPr>
          <a:xfrm>
            <a:off x="838200" y="2540728"/>
            <a:ext cx="7315200" cy="3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2" name="Suplemento 1">
                <a:extLst>
                  <a:ext uri="{FF2B5EF4-FFF2-40B4-BE49-F238E27FC236}">
                    <a16:creationId xmlns:a16="http://schemas.microsoft.com/office/drawing/2014/main" id="{262795A9-38FE-843B-749C-88ADB192ECF6}"/>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2" name="Suplemento 1">
                <a:extLst>
                  <a:ext uri="{FF2B5EF4-FFF2-40B4-BE49-F238E27FC236}">
                    <a16:creationId xmlns:a16="http://schemas.microsoft.com/office/drawing/2014/main" id="{262795A9-38FE-843B-749C-88ADB192ECF6}"/>
                  </a:ext>
                </a:extLst>
              </p:cNvPr>
              <p:cNvPicPr>
                <a:picLocks noGrp="1" noRot="1" noChangeAspect="1" noMove="1" noResize="1" noEditPoints="1" noAdjustHandles="1" noChangeArrowheads="1" noChangeShapeType="1"/>
              </p:cNvPicPr>
              <p:nvPr/>
            </p:nvPicPr>
            <p:blipFill>
              <a:blip r:embed="rId4"/>
              <a:stretch>
                <a:fillRect/>
              </a:stretch>
            </p:blipFill>
            <p:spPr>
              <a:xfrm>
                <a:off x="1809750" y="1019174"/>
                <a:ext cx="8572500" cy="4819650"/>
              </a:xfrm>
              <a:prstGeom prst="rect">
                <a:avLst/>
              </a:prstGeom>
            </p:spPr>
          </p:pic>
        </mc:Fallback>
      </mc:AlternateContent>
      <p:sp>
        <p:nvSpPr>
          <p:cNvPr id="4" name="CaixaDeTexto 3">
            <a:extLst>
              <a:ext uri="{FF2B5EF4-FFF2-40B4-BE49-F238E27FC236}">
                <a16:creationId xmlns:a16="http://schemas.microsoft.com/office/drawing/2014/main" id="{AD42C91F-E5E4-34DF-CEFD-C62789B02144}"/>
              </a:ext>
            </a:extLst>
          </p:cNvPr>
          <p:cNvSpPr txBox="1"/>
          <p:nvPr/>
        </p:nvSpPr>
        <p:spPr>
          <a:xfrm>
            <a:off x="1922489" y="6334780"/>
            <a:ext cx="6093500" cy="523220"/>
          </a:xfrm>
          <a:prstGeom prst="rect">
            <a:avLst/>
          </a:prstGeom>
          <a:noFill/>
        </p:spPr>
        <p:txBody>
          <a:bodyPr wrap="square">
            <a:spAutoFit/>
          </a:bodyPr>
          <a:lstStyle/>
          <a:p>
            <a:r>
              <a:rPr lang="pt-BR" dirty="0"/>
              <a:t>¿</a:t>
            </a:r>
            <a:r>
              <a:rPr lang="pt-BR" dirty="0" err="1"/>
              <a:t>Cuáles</a:t>
            </a:r>
            <a:r>
              <a:rPr lang="pt-BR" dirty="0"/>
              <a:t> </a:t>
            </a:r>
            <a:r>
              <a:rPr lang="pt-BR" dirty="0" err="1"/>
              <a:t>son</a:t>
            </a:r>
            <a:r>
              <a:rPr lang="pt-BR" dirty="0"/>
              <a:t> </a:t>
            </a:r>
            <a:r>
              <a:rPr lang="pt-BR" dirty="0" err="1"/>
              <a:t>los</a:t>
            </a:r>
            <a:r>
              <a:rPr lang="pt-BR" dirty="0"/>
              <a:t> </a:t>
            </a:r>
            <a:r>
              <a:rPr lang="pt-BR" dirty="0" err="1"/>
              <a:t>principales</a:t>
            </a:r>
            <a:r>
              <a:rPr lang="pt-BR" dirty="0"/>
              <a:t> </a:t>
            </a:r>
            <a:r>
              <a:rPr lang="pt-BR" dirty="0" err="1"/>
              <a:t>desafíos</a:t>
            </a:r>
            <a:r>
              <a:rPr lang="pt-BR" dirty="0"/>
              <a:t> de </a:t>
            </a:r>
            <a:r>
              <a:rPr lang="pt-BR" dirty="0" err="1"/>
              <a:t>su</a:t>
            </a:r>
            <a:r>
              <a:rPr lang="pt-BR" dirty="0"/>
              <a:t> </a:t>
            </a:r>
            <a:r>
              <a:rPr lang="pt-BR" dirty="0" err="1"/>
              <a:t>institución</a:t>
            </a:r>
            <a:r>
              <a:rPr lang="pt-BR" dirty="0"/>
              <a:t> frente a </a:t>
            </a:r>
            <a:r>
              <a:rPr lang="pt-BR" dirty="0" err="1"/>
              <a:t>la</a:t>
            </a:r>
            <a:r>
              <a:rPr lang="pt-BR" dirty="0"/>
              <a:t> </a:t>
            </a:r>
            <a:r>
              <a:rPr lang="pt-BR" dirty="0" err="1"/>
              <a:t>minería</a:t>
            </a:r>
            <a:r>
              <a:rPr lang="pt-BR" dirty="0"/>
              <a:t> de oro?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
          <p:cNvSpPr txBox="1">
            <a:spLocks noGrp="1"/>
          </p:cNvSpPr>
          <p:nvPr>
            <p:ph type="title"/>
          </p:nvPr>
        </p:nvSpPr>
        <p:spPr>
          <a:xfrm>
            <a:off x="838199" y="852900"/>
            <a:ext cx="11183912"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latin typeface="Roboto"/>
                <a:ea typeface="Roboto"/>
                <a:cs typeface="Roboto"/>
                <a:sym typeface="Roboto"/>
              </a:rPr>
              <a:t>Bienvenidos a la Serie de Seminarios de la Fase 2 – Recordemos la Fase 1</a:t>
            </a:r>
            <a:endParaRPr>
              <a:latin typeface="Roboto"/>
              <a:ea typeface="Roboto"/>
              <a:cs typeface="Roboto"/>
              <a:sym typeface="Roboto"/>
            </a:endParaRPr>
          </a:p>
        </p:txBody>
      </p:sp>
      <p:sp>
        <p:nvSpPr>
          <p:cNvPr id="212" name="Google Shape;212;p2"/>
          <p:cNvSpPr txBox="1">
            <a:spLocks noGrp="1"/>
          </p:cNvSpPr>
          <p:nvPr>
            <p:ph type="body" idx="1"/>
          </p:nvPr>
        </p:nvSpPr>
        <p:spPr>
          <a:xfrm>
            <a:off x="891085" y="1691640"/>
            <a:ext cx="9857509" cy="3474720"/>
          </a:xfrm>
          <a:prstGeom prst="rect">
            <a:avLst/>
          </a:prstGeom>
          <a:noFill/>
          <a:ln>
            <a:noFill/>
          </a:ln>
        </p:spPr>
        <p:txBody>
          <a:bodyPr spcFirstLastPara="1" wrap="square" lIns="91425" tIns="45700" rIns="91425" bIns="45700" anchor="t" anchorCtr="0">
            <a:noAutofit/>
          </a:bodyPr>
          <a:lstStyle/>
          <a:p>
            <a:pPr marL="457200" lvl="0" indent="-320040" algn="l" rtl="0">
              <a:lnSpc>
                <a:spcPct val="122222"/>
              </a:lnSpc>
              <a:spcBef>
                <a:spcPts val="0"/>
              </a:spcBef>
              <a:spcAft>
                <a:spcPts val="0"/>
              </a:spcAft>
              <a:buClr>
                <a:schemeClr val="dk1"/>
              </a:buClr>
              <a:buSzPts val="1440"/>
              <a:buChar char="•"/>
            </a:pPr>
            <a:r>
              <a:rPr lang="en-US" b="1"/>
              <a:t>Fase 1: 10 y 14 de junio (2024)</a:t>
            </a:r>
            <a:endParaRPr/>
          </a:p>
          <a:p>
            <a:pPr marL="457200" lvl="0" indent="-320040" algn="l" rtl="0">
              <a:lnSpc>
                <a:spcPct val="122222"/>
              </a:lnSpc>
              <a:spcBef>
                <a:spcPts val="0"/>
              </a:spcBef>
              <a:spcAft>
                <a:spcPts val="0"/>
              </a:spcAft>
              <a:buClr>
                <a:schemeClr val="dk1"/>
              </a:buClr>
              <a:buSzPts val="1440"/>
              <a:buChar char="•"/>
            </a:pPr>
            <a:r>
              <a:rPr lang="en-US"/>
              <a:t>Explicar cómo funciona la Calculadora de Impactos de la Minería (MIC)</a:t>
            </a:r>
            <a:endParaRPr/>
          </a:p>
          <a:p>
            <a:pPr marL="457200" lvl="0" indent="-320040" algn="l" rtl="0">
              <a:lnSpc>
                <a:spcPct val="122222"/>
              </a:lnSpc>
              <a:spcBef>
                <a:spcPts val="0"/>
              </a:spcBef>
              <a:spcAft>
                <a:spcPts val="0"/>
              </a:spcAft>
              <a:buClr>
                <a:schemeClr val="dk1"/>
              </a:buClr>
              <a:buSzPts val="1440"/>
              <a:buChar char="•"/>
            </a:pPr>
            <a:r>
              <a:rPr lang="en-US"/>
              <a:t>Describir los diferentes tipos de impactos medidos</a:t>
            </a:r>
            <a:endParaRPr/>
          </a:p>
          <a:p>
            <a:pPr marL="457200" lvl="0" indent="-320040" algn="l" rtl="0">
              <a:lnSpc>
                <a:spcPct val="122222"/>
              </a:lnSpc>
              <a:spcBef>
                <a:spcPts val="0"/>
              </a:spcBef>
              <a:spcAft>
                <a:spcPts val="0"/>
              </a:spcAft>
              <a:buClr>
                <a:schemeClr val="dk1"/>
              </a:buClr>
              <a:buSzPts val="1440"/>
              <a:buChar char="•"/>
            </a:pPr>
            <a:r>
              <a:rPr lang="en-US"/>
              <a:t>Presentar ejercicios para explorar distintos contextos de uso de la MIC</a:t>
            </a:r>
            <a:endParaRPr/>
          </a:p>
          <a:p>
            <a:pPr marL="457200" lvl="0" indent="-228600" algn="l" rtl="0">
              <a:lnSpc>
                <a:spcPct val="122222"/>
              </a:lnSpc>
              <a:spcBef>
                <a:spcPts val="0"/>
              </a:spcBef>
              <a:spcAft>
                <a:spcPts val="0"/>
              </a:spcAft>
              <a:buClr>
                <a:schemeClr val="dk1"/>
              </a:buClr>
              <a:buSzPts val="1440"/>
              <a:buNone/>
            </a:pPr>
            <a:endParaRPr/>
          </a:p>
          <a:p>
            <a:pPr marL="457200" lvl="0" indent="-320040" algn="l" rtl="0">
              <a:lnSpc>
                <a:spcPct val="122222"/>
              </a:lnSpc>
              <a:spcBef>
                <a:spcPts val="0"/>
              </a:spcBef>
              <a:spcAft>
                <a:spcPts val="0"/>
              </a:spcAft>
              <a:buClr>
                <a:schemeClr val="dk1"/>
              </a:buClr>
              <a:buSzPts val="1440"/>
              <a:buChar char="•"/>
            </a:pPr>
            <a:r>
              <a:rPr lang="en-US" b="1"/>
              <a:t>Fase 2: Análisis en profundidad sobre la Minería de Oro Artesanal y en Pequeña Escala (MAPE)</a:t>
            </a:r>
            <a:endParaRPr/>
          </a:p>
          <a:p>
            <a:pPr marL="457200" lvl="0" indent="-320040" algn="l" rtl="0">
              <a:lnSpc>
                <a:spcPct val="122222"/>
              </a:lnSpc>
              <a:spcBef>
                <a:spcPts val="0"/>
              </a:spcBef>
              <a:spcAft>
                <a:spcPts val="0"/>
              </a:spcAft>
              <a:buClr>
                <a:schemeClr val="dk1"/>
              </a:buClr>
              <a:buSzPts val="1440"/>
              <a:buChar char="•"/>
            </a:pPr>
            <a:r>
              <a:rPr lang="en-US"/>
              <a:t>Fortalecer la comprensión de los participantes sobre los impactos ambientales y sociales de la minería de oro</a:t>
            </a:r>
            <a:endParaRPr/>
          </a:p>
          <a:p>
            <a:pPr marL="457200" lvl="0" indent="-320040" algn="l" rtl="0">
              <a:lnSpc>
                <a:spcPct val="122222"/>
              </a:lnSpc>
              <a:spcBef>
                <a:spcPts val="0"/>
              </a:spcBef>
              <a:spcAft>
                <a:spcPts val="0"/>
              </a:spcAft>
              <a:buClr>
                <a:schemeClr val="dk1"/>
              </a:buClr>
              <a:buSzPts val="1440"/>
              <a:buChar char="•"/>
            </a:pPr>
            <a:r>
              <a:rPr lang="en-US"/>
              <a:t>Mejorar la usabilidad de la Calculadora de Impactos de la Minería (MIC), incluyendo la exploración de posibles adaptaciones a los diferentes contextos de los países de PlanetGOLD</a:t>
            </a:r>
            <a:endParaRPr/>
          </a:p>
          <a:p>
            <a:pPr marL="457200" lvl="0" indent="-320040" algn="l" rtl="0">
              <a:lnSpc>
                <a:spcPct val="122222"/>
              </a:lnSpc>
              <a:spcBef>
                <a:spcPts val="0"/>
              </a:spcBef>
              <a:spcAft>
                <a:spcPts val="0"/>
              </a:spcAft>
              <a:buClr>
                <a:schemeClr val="dk1"/>
              </a:buClr>
              <a:buSzPts val="1440"/>
              <a:buChar char="•"/>
            </a:pPr>
            <a:r>
              <a:rPr lang="en-US"/>
              <a:t>Identificar los principales desafíos para la adopción y aplicación de la MIC a través de ejercicios prácticos y discusiones interactivas</a:t>
            </a:r>
            <a:endParaRPr/>
          </a:p>
        </p:txBody>
      </p:sp>
      <p:pic>
        <p:nvPicPr>
          <p:cNvPr id="213" name="Google Shape;213;p2"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388db57f9af_0_35"/>
          <p:cNvSpPr txBox="1">
            <a:spLocks noGrp="1"/>
          </p:cNvSpPr>
          <p:nvPr>
            <p:ph type="title"/>
          </p:nvPr>
        </p:nvSpPr>
        <p:spPr>
          <a:xfrm>
            <a:off x="838200" y="1242644"/>
            <a:ext cx="7315200" cy="9144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359" name="Google Shape;359;g388db57f9af_0_35"/>
          <p:cNvSpPr txBox="1">
            <a:spLocks noGrp="1"/>
          </p:cNvSpPr>
          <p:nvPr>
            <p:ph type="body" idx="1"/>
          </p:nvPr>
        </p:nvSpPr>
        <p:spPr>
          <a:xfrm>
            <a:off x="838200" y="2540728"/>
            <a:ext cx="7315200" cy="3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pic>
        <p:nvPicPr>
          <p:cNvPr id="360" name="Google Shape;360;g388db57f9af_0_35"/>
          <p:cNvPicPr preferRelativeResize="0"/>
          <p:nvPr/>
        </p:nvPicPr>
        <p:blipFill>
          <a:blip r:embed="rId3">
            <a:alphaModFix/>
          </a:blip>
          <a:stretch>
            <a:fillRect/>
          </a:stretch>
        </p:blipFill>
        <p:spPr>
          <a:xfrm>
            <a:off x="37" y="0"/>
            <a:ext cx="12191932"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p>
            <a:pPr marL="0" lvl="0" indent="0" algn="l" rtl="0">
              <a:lnSpc>
                <a:spcPct val="110526"/>
              </a:lnSpc>
              <a:spcBef>
                <a:spcPts val="0"/>
              </a:spcBef>
              <a:spcAft>
                <a:spcPts val="0"/>
              </a:spcAft>
              <a:buClr>
                <a:schemeClr val="lt2"/>
              </a:buClr>
              <a:buSzPts val="3800"/>
              <a:buFont typeface="Arial"/>
              <a:buNone/>
            </a:pPr>
            <a:r>
              <a:rPr lang="en-US">
                <a:latin typeface="Roboto"/>
                <a:ea typeface="Roboto"/>
                <a:cs typeface="Roboto"/>
                <a:sym typeface="Roboto"/>
              </a:rPr>
              <a:t>Visión general de la valoración económica y de los impactos de la minería en la MAPE</a:t>
            </a:r>
            <a:endParaRPr>
              <a:latin typeface="Roboto"/>
              <a:ea typeface="Roboto"/>
              <a:cs typeface="Roboto"/>
              <a:sym typeface="Roboto"/>
            </a:endParaRPr>
          </a:p>
        </p:txBody>
      </p:sp>
      <p:sp>
        <p:nvSpPr>
          <p:cNvPr id="366" name="Google Shape;366;p5"/>
          <p:cNvSpPr txBox="1">
            <a:spLocks noGrp="1"/>
          </p:cNvSpPr>
          <p:nvPr>
            <p:ph type="body" idx="1"/>
          </p:nvPr>
        </p:nvSpPr>
        <p:spPr>
          <a:xfrm>
            <a:off x="638244" y="5020443"/>
            <a:ext cx="1103470" cy="879614"/>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Clr>
                <a:schemeClr val="lt2"/>
              </a:buClr>
              <a:buSzPts val="1920"/>
              <a:buFont typeface="Arial"/>
              <a:buNone/>
            </a:pPr>
            <a:r>
              <a:rPr lang="en-US"/>
              <a:t> </a:t>
            </a:r>
            <a:endParaRPr/>
          </a:p>
          <a:p>
            <a:pPr marL="0" lvl="0" indent="0" algn="l" rtl="0">
              <a:lnSpc>
                <a:spcPct val="125000"/>
              </a:lnSpc>
              <a:spcBef>
                <a:spcPts val="0"/>
              </a:spcBef>
              <a:spcAft>
                <a:spcPts val="0"/>
              </a:spcAft>
              <a:buClr>
                <a:schemeClr val="lt2"/>
              </a:buClr>
              <a:buSzPts val="1920"/>
              <a:buFont typeface="Arial"/>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6"/>
          <p:cNvSpPr txBox="1">
            <a:spLocks noGrp="1"/>
          </p:cNvSpPr>
          <p:nvPr>
            <p:ph type="title"/>
          </p:nvPr>
        </p:nvSpPr>
        <p:spPr>
          <a:xfrm>
            <a:off x="3056745" y="134787"/>
            <a:ext cx="73152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latin typeface="Roboto"/>
                <a:ea typeface="Roboto"/>
                <a:cs typeface="Roboto"/>
                <a:sym typeface="Roboto"/>
              </a:rPr>
              <a:t>¿Por qué es importante asignar un valor?</a:t>
            </a:r>
            <a:endParaRPr>
              <a:latin typeface="Roboto"/>
              <a:ea typeface="Roboto"/>
              <a:cs typeface="Roboto"/>
              <a:sym typeface="Roboto"/>
            </a:endParaRPr>
          </a:p>
        </p:txBody>
      </p:sp>
      <p:sp>
        <p:nvSpPr>
          <p:cNvPr id="372" name="Google Shape;372;p6"/>
          <p:cNvSpPr txBox="1">
            <a:spLocks noGrp="1"/>
          </p:cNvSpPr>
          <p:nvPr>
            <p:ph type="body" idx="1"/>
          </p:nvPr>
        </p:nvSpPr>
        <p:spPr>
          <a:xfrm>
            <a:off x="793231" y="1691640"/>
            <a:ext cx="7446818" cy="3474720"/>
          </a:xfrm>
          <a:prstGeom prst="rect">
            <a:avLst/>
          </a:prstGeom>
          <a:noFill/>
          <a:ln>
            <a:noFill/>
          </a:ln>
        </p:spPr>
        <p:txBody>
          <a:bodyPr spcFirstLastPara="1" wrap="square" lIns="91425" tIns="45700" rIns="91425" bIns="45700" anchor="t" anchorCtr="0">
            <a:noAutofit/>
          </a:bodyPr>
          <a:lstStyle/>
          <a:p>
            <a:pPr marL="457200" lvl="0" indent="-320040" algn="l" rtl="0">
              <a:lnSpc>
                <a:spcPct val="122222"/>
              </a:lnSpc>
              <a:spcBef>
                <a:spcPts val="0"/>
              </a:spcBef>
              <a:spcAft>
                <a:spcPts val="0"/>
              </a:spcAft>
              <a:buClr>
                <a:schemeClr val="dk1"/>
              </a:buClr>
              <a:buSzPts val="1440"/>
              <a:buChar char="•"/>
            </a:pPr>
            <a:r>
              <a:rPr lang="en-US" b="1"/>
              <a:t>Información para los responsables de la toma de decisiones</a:t>
            </a:r>
            <a:br>
              <a:rPr lang="en-US"/>
            </a:br>
            <a:r>
              <a:rPr lang="en-US"/>
              <a:t>¿Cuáles son los efectos de los servicios ecosistémicos en la sociedad?</a:t>
            </a:r>
            <a:endParaRPr/>
          </a:p>
          <a:p>
            <a:pPr marL="457200" lvl="0" indent="-228600" algn="l" rtl="0">
              <a:lnSpc>
                <a:spcPct val="122222"/>
              </a:lnSpc>
              <a:spcBef>
                <a:spcPts val="0"/>
              </a:spcBef>
              <a:spcAft>
                <a:spcPts val="0"/>
              </a:spcAft>
              <a:buClr>
                <a:schemeClr val="dk1"/>
              </a:buClr>
              <a:buSzPts val="1440"/>
              <a:buNone/>
            </a:pPr>
            <a:endParaRPr/>
          </a:p>
          <a:p>
            <a:pPr marL="457200" lvl="0" indent="-320040" algn="l" rtl="0">
              <a:lnSpc>
                <a:spcPct val="122222"/>
              </a:lnSpc>
              <a:spcBef>
                <a:spcPts val="0"/>
              </a:spcBef>
              <a:spcAft>
                <a:spcPts val="0"/>
              </a:spcAft>
              <a:buClr>
                <a:schemeClr val="dk1"/>
              </a:buClr>
              <a:buSzPts val="1440"/>
              <a:buChar char="•"/>
            </a:pPr>
            <a:r>
              <a:rPr lang="en-US" b="1"/>
              <a:t>Diseño de proyectos</a:t>
            </a:r>
            <a:br>
              <a:rPr lang="en-US"/>
            </a:br>
            <a:r>
              <a:rPr lang="en-US"/>
              <a:t>¿Cómo la ubicación del proyecto minimiza sus externalidades?</a:t>
            </a:r>
            <a:endParaRPr/>
          </a:p>
          <a:p>
            <a:pPr marL="457200" lvl="0" indent="-228600" algn="l" rtl="0">
              <a:lnSpc>
                <a:spcPct val="122222"/>
              </a:lnSpc>
              <a:spcBef>
                <a:spcPts val="0"/>
              </a:spcBef>
              <a:spcAft>
                <a:spcPts val="0"/>
              </a:spcAft>
              <a:buClr>
                <a:schemeClr val="dk1"/>
              </a:buClr>
              <a:buSzPts val="1440"/>
              <a:buNone/>
            </a:pPr>
            <a:endParaRPr/>
          </a:p>
          <a:p>
            <a:pPr marL="457200" lvl="0" indent="-320040" algn="l" rtl="0">
              <a:lnSpc>
                <a:spcPct val="122222"/>
              </a:lnSpc>
              <a:spcBef>
                <a:spcPts val="0"/>
              </a:spcBef>
              <a:spcAft>
                <a:spcPts val="0"/>
              </a:spcAft>
              <a:buClr>
                <a:schemeClr val="dk1"/>
              </a:buClr>
              <a:buSzPts val="1440"/>
              <a:buChar char="•"/>
            </a:pPr>
            <a:r>
              <a:rPr lang="en-US" b="1"/>
              <a:t>Diseño de incentivos económicos</a:t>
            </a:r>
            <a:br>
              <a:rPr lang="en-US"/>
            </a:br>
            <a:r>
              <a:rPr lang="en-US"/>
              <a:t>¿Cuál debería ser el nivel del incentivo (PSA) para cambiar una conducta?</a:t>
            </a:r>
            <a:endParaRPr/>
          </a:p>
          <a:p>
            <a:pPr marL="457200" lvl="0" indent="-228600" algn="l" rtl="0">
              <a:lnSpc>
                <a:spcPct val="122222"/>
              </a:lnSpc>
              <a:spcBef>
                <a:spcPts val="0"/>
              </a:spcBef>
              <a:spcAft>
                <a:spcPts val="0"/>
              </a:spcAft>
              <a:buClr>
                <a:schemeClr val="dk1"/>
              </a:buClr>
              <a:buSzPts val="1440"/>
              <a:buNone/>
            </a:pPr>
            <a:endParaRPr/>
          </a:p>
          <a:p>
            <a:pPr marL="457200" lvl="0" indent="-320040" algn="l" rtl="0">
              <a:lnSpc>
                <a:spcPct val="122222"/>
              </a:lnSpc>
              <a:spcBef>
                <a:spcPts val="0"/>
              </a:spcBef>
              <a:spcAft>
                <a:spcPts val="0"/>
              </a:spcAft>
              <a:buClr>
                <a:schemeClr val="dk1"/>
              </a:buClr>
              <a:buSzPts val="1440"/>
              <a:buChar char="•"/>
            </a:pPr>
            <a:r>
              <a:rPr lang="en-US" b="1"/>
              <a:t>Evaluar la redistribución del bienestar</a:t>
            </a:r>
            <a:br>
              <a:rPr lang="en-US"/>
            </a:br>
            <a:r>
              <a:rPr lang="en-US"/>
              <a:t>¿Cuál es el valor razonable de la compensación o la reparación?</a:t>
            </a:r>
            <a:endParaRPr/>
          </a:p>
          <a:p>
            <a:pPr marL="0" lvl="0" indent="0" algn="l" rtl="0">
              <a:lnSpc>
                <a:spcPct val="122222"/>
              </a:lnSpc>
              <a:spcBef>
                <a:spcPts val="1000"/>
              </a:spcBef>
              <a:spcAft>
                <a:spcPts val="0"/>
              </a:spcAft>
              <a:buClr>
                <a:schemeClr val="dk1"/>
              </a:buClr>
              <a:buSzPts val="1440"/>
              <a:buFont typeface="Arial"/>
              <a:buNone/>
            </a:pPr>
            <a:endParaRPr/>
          </a:p>
        </p:txBody>
      </p:sp>
      <p:pic>
        <p:nvPicPr>
          <p:cNvPr id="373" name="Google Shape;373;p6" descr="Probleminha: 1.500 gramas – Clubes de Matemática da OBMEP"/>
          <p:cNvPicPr preferRelativeResize="0"/>
          <p:nvPr/>
        </p:nvPicPr>
        <p:blipFill rotWithShape="1">
          <a:blip r:embed="rId3">
            <a:alphaModFix/>
          </a:blip>
          <a:srcRect/>
          <a:stretch/>
        </p:blipFill>
        <p:spPr>
          <a:xfrm>
            <a:off x="8547903" y="2696156"/>
            <a:ext cx="2715550" cy="1652950"/>
          </a:xfrm>
          <a:prstGeom prst="rect">
            <a:avLst/>
          </a:prstGeom>
          <a:noFill/>
          <a:ln>
            <a:noFill/>
          </a:ln>
        </p:spPr>
      </p:pic>
      <p:pic>
        <p:nvPicPr>
          <p:cNvPr id="374" name="Google Shape;374;p6" descr="Picture 6"/>
          <p:cNvPicPr preferRelativeResize="0"/>
          <p:nvPr/>
        </p:nvPicPr>
        <p:blipFill rotWithShape="1">
          <a:blip r:embed="rId4">
            <a:alphaModFix amt="30231"/>
          </a:blip>
          <a:srcRect/>
          <a:stretch/>
        </p:blipFill>
        <p:spPr>
          <a:xfrm>
            <a:off x="10748594" y="5501325"/>
            <a:ext cx="1117440" cy="111744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7"/>
          <p:cNvSpPr txBox="1">
            <a:spLocks noGrp="1"/>
          </p:cNvSpPr>
          <p:nvPr>
            <p:ph type="title"/>
          </p:nvPr>
        </p:nvSpPr>
        <p:spPr>
          <a:xfrm>
            <a:off x="240864" y="1009588"/>
            <a:ext cx="9553844"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latin typeface="Roboto"/>
                <a:ea typeface="Roboto"/>
                <a:cs typeface="Roboto"/>
                <a:sym typeface="Roboto"/>
              </a:rPr>
              <a:t>Perspectiva de planificación: Jerarquía de mitigación</a:t>
            </a:r>
            <a:endParaRPr>
              <a:latin typeface="Roboto"/>
              <a:ea typeface="Roboto"/>
              <a:cs typeface="Roboto"/>
              <a:sym typeface="Roboto"/>
            </a:endParaRPr>
          </a:p>
        </p:txBody>
      </p:sp>
      <p:pic>
        <p:nvPicPr>
          <p:cNvPr id="380" name="Google Shape;380;p7"/>
          <p:cNvPicPr preferRelativeResize="0"/>
          <p:nvPr/>
        </p:nvPicPr>
        <p:blipFill rotWithShape="1">
          <a:blip r:embed="rId3">
            <a:alphaModFix/>
          </a:blip>
          <a:srcRect/>
          <a:stretch/>
        </p:blipFill>
        <p:spPr>
          <a:xfrm>
            <a:off x="2400975" y="2553339"/>
            <a:ext cx="6143139" cy="3295073"/>
          </a:xfrm>
          <a:prstGeom prst="rect">
            <a:avLst/>
          </a:prstGeom>
          <a:noFill/>
          <a:ln>
            <a:noFill/>
          </a:ln>
        </p:spPr>
      </p:pic>
      <p:cxnSp>
        <p:nvCxnSpPr>
          <p:cNvPr id="381" name="Google Shape;381;p7"/>
          <p:cNvCxnSpPr/>
          <p:nvPr/>
        </p:nvCxnSpPr>
        <p:spPr>
          <a:xfrm rot="10800000">
            <a:off x="8412390" y="4993603"/>
            <a:ext cx="235974" cy="0"/>
          </a:xfrm>
          <a:prstGeom prst="straightConnector1">
            <a:avLst/>
          </a:prstGeom>
          <a:noFill/>
          <a:ln w="9525" cap="flat" cmpd="sng">
            <a:solidFill>
              <a:schemeClr val="dk1"/>
            </a:solidFill>
            <a:prstDash val="solid"/>
            <a:miter lim="800000"/>
            <a:headEnd type="none" w="sm" len="sm"/>
            <a:tailEnd type="triangle" w="med" len="med"/>
          </a:ln>
        </p:spPr>
      </p:cxnSp>
      <p:sp>
        <p:nvSpPr>
          <p:cNvPr id="382" name="Google Shape;382;p7"/>
          <p:cNvSpPr txBox="1"/>
          <p:nvPr/>
        </p:nvSpPr>
        <p:spPr>
          <a:xfrm>
            <a:off x="2540718" y="2553339"/>
            <a:ext cx="4324777" cy="36929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Impacto positivo en la biodiversidad</a:t>
            </a:r>
            <a:endParaRPr sz="1800" b="0" i="0" u="none" strike="noStrike" cap="none">
              <a:solidFill>
                <a:schemeClr val="dk1"/>
              </a:solidFill>
              <a:latin typeface="Calibri"/>
              <a:ea typeface="Calibri"/>
              <a:cs typeface="Calibri"/>
              <a:sym typeface="Calibri"/>
            </a:endParaRPr>
          </a:p>
        </p:txBody>
      </p:sp>
      <p:sp>
        <p:nvSpPr>
          <p:cNvPr id="383" name="Google Shape;383;p7"/>
          <p:cNvSpPr txBox="1"/>
          <p:nvPr/>
        </p:nvSpPr>
        <p:spPr>
          <a:xfrm>
            <a:off x="3282846" y="2922671"/>
            <a:ext cx="2623206" cy="36929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Impacto neto positivo</a:t>
            </a:r>
            <a:endParaRPr sz="1800" b="0" i="0" u="none" strike="noStrike" cap="none">
              <a:solidFill>
                <a:schemeClr val="dk1"/>
              </a:solidFill>
              <a:latin typeface="Calibri"/>
              <a:ea typeface="Calibri"/>
              <a:cs typeface="Calibri"/>
              <a:sym typeface="Calibri"/>
            </a:endParaRPr>
          </a:p>
        </p:txBody>
      </p:sp>
      <p:sp>
        <p:nvSpPr>
          <p:cNvPr id="384" name="Google Shape;384;p7"/>
          <p:cNvSpPr txBox="1"/>
          <p:nvPr/>
        </p:nvSpPr>
        <p:spPr>
          <a:xfrm>
            <a:off x="3378469" y="3244354"/>
            <a:ext cx="2431959" cy="36929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Impacto residual</a:t>
            </a:r>
            <a:endParaRPr sz="1800" b="0" i="0" u="none" strike="noStrike" cap="none">
              <a:solidFill>
                <a:schemeClr val="dk1"/>
              </a:solidFill>
              <a:latin typeface="Calibri"/>
              <a:ea typeface="Calibri"/>
              <a:cs typeface="Calibri"/>
              <a:sym typeface="Calibri"/>
            </a:endParaRPr>
          </a:p>
        </p:txBody>
      </p:sp>
      <p:sp>
        <p:nvSpPr>
          <p:cNvPr id="385" name="Google Shape;385;p7"/>
          <p:cNvSpPr txBox="1"/>
          <p:nvPr/>
        </p:nvSpPr>
        <p:spPr>
          <a:xfrm>
            <a:off x="6596719" y="4193615"/>
            <a:ext cx="3197989" cy="203128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IP = Impacto previsto</a:t>
            </a:r>
            <a:endParaRPr/>
          </a:p>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IE = Impacto evitado</a:t>
            </a:r>
            <a:endParaRPr/>
          </a:p>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Mt = Mitigación</a:t>
            </a:r>
            <a:endParaRPr/>
          </a:p>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Rs = Restauración</a:t>
            </a:r>
            <a:endParaRPr/>
          </a:p>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Cp = Compensación (offset)</a:t>
            </a:r>
            <a:endParaRPr/>
          </a:p>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AC = Acciones adicionales de conservación</a:t>
            </a:r>
            <a:endParaRPr sz="1800" b="0" i="0" u="none" strike="noStrike" cap="none">
              <a:solidFill>
                <a:schemeClr val="dk1"/>
              </a:solidFill>
              <a:latin typeface="Calibri"/>
              <a:ea typeface="Calibri"/>
              <a:cs typeface="Calibri"/>
              <a:sym typeface="Calibri"/>
            </a:endParaRPr>
          </a:p>
        </p:txBody>
      </p:sp>
      <p:sp>
        <p:nvSpPr>
          <p:cNvPr id="386" name="Google Shape;386;p7"/>
          <p:cNvSpPr txBox="1"/>
          <p:nvPr/>
        </p:nvSpPr>
        <p:spPr>
          <a:xfrm>
            <a:off x="2540719" y="5209277"/>
            <a:ext cx="3755150" cy="36929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Impacto negativo en la biodiversidad</a:t>
            </a:r>
            <a:endParaRPr sz="1800" b="0" i="0" u="none" strike="noStrike" cap="none">
              <a:solidFill>
                <a:schemeClr val="dk1"/>
              </a:solidFill>
              <a:latin typeface="Calibri"/>
              <a:ea typeface="Calibri"/>
              <a:cs typeface="Calibri"/>
              <a:sym typeface="Calibri"/>
            </a:endParaRPr>
          </a:p>
        </p:txBody>
      </p:sp>
      <p:pic>
        <p:nvPicPr>
          <p:cNvPr id="387" name="Google Shape;387;p7" descr="Picture 6"/>
          <p:cNvPicPr preferRelativeResize="0"/>
          <p:nvPr/>
        </p:nvPicPr>
        <p:blipFill rotWithShape="1">
          <a:blip r:embed="rId4">
            <a:alphaModFix amt="30231"/>
          </a:blip>
          <a:srcRect/>
          <a:stretch/>
        </p:blipFill>
        <p:spPr>
          <a:xfrm>
            <a:off x="10748594" y="5501325"/>
            <a:ext cx="1117440" cy="111744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8"/>
          <p:cNvPicPr preferRelativeResize="0">
            <a:picLocks noGrp="1"/>
          </p:cNvPicPr>
          <p:nvPr>
            <p:ph type="pic" idx="2"/>
          </p:nvPr>
        </p:nvPicPr>
        <p:blipFill rotWithShape="1">
          <a:blip r:embed="rId3">
            <a:alphaModFix/>
          </a:blip>
          <a:srcRect l="227" r="227"/>
          <a:stretch/>
        </p:blipFill>
        <p:spPr>
          <a:xfrm>
            <a:off x="7019568" y="0"/>
            <a:ext cx="4297680" cy="6858000"/>
          </a:xfrm>
          <a:prstGeom prst="rect">
            <a:avLst/>
          </a:prstGeom>
          <a:solidFill>
            <a:schemeClr val="dk1"/>
          </a:solidFill>
          <a:ln>
            <a:noFill/>
          </a:ln>
        </p:spPr>
      </p:pic>
      <p:sp>
        <p:nvSpPr>
          <p:cNvPr id="393" name="Google Shape;393;p8"/>
          <p:cNvSpPr txBox="1">
            <a:spLocks noGrp="1"/>
          </p:cNvSpPr>
          <p:nvPr>
            <p:ph type="title"/>
          </p:nvPr>
        </p:nvSpPr>
        <p:spPr>
          <a:xfrm>
            <a:off x="838200" y="1242644"/>
            <a:ext cx="576072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latin typeface="Roboto"/>
                <a:ea typeface="Roboto"/>
                <a:cs typeface="Roboto"/>
                <a:sym typeface="Roboto"/>
              </a:rPr>
              <a:t>Economic Valuation: Warning</a:t>
            </a:r>
            <a:endParaRPr>
              <a:latin typeface="Roboto"/>
              <a:ea typeface="Roboto"/>
              <a:cs typeface="Roboto"/>
              <a:sym typeface="Roboto"/>
            </a:endParaRPr>
          </a:p>
        </p:txBody>
      </p:sp>
      <p:sp>
        <p:nvSpPr>
          <p:cNvPr id="394" name="Google Shape;394;p8"/>
          <p:cNvSpPr txBox="1">
            <a:spLocks noGrp="1"/>
          </p:cNvSpPr>
          <p:nvPr>
            <p:ph type="body" idx="1"/>
          </p:nvPr>
        </p:nvSpPr>
        <p:spPr>
          <a:xfrm>
            <a:off x="797064" y="2391099"/>
            <a:ext cx="5760720" cy="3749040"/>
          </a:xfrm>
          <a:prstGeom prst="rect">
            <a:avLst/>
          </a:prstGeom>
          <a:noFill/>
          <a:ln>
            <a:noFill/>
          </a:ln>
        </p:spPr>
        <p:txBody>
          <a:bodyPr spcFirstLastPara="1" wrap="square" lIns="91425" tIns="45700" rIns="91425" bIns="45700" anchor="t" anchorCtr="0">
            <a:noAutofit/>
          </a:bodyPr>
          <a:lstStyle/>
          <a:p>
            <a:pPr marL="0" lvl="0" indent="0" algn="l" rtl="0">
              <a:lnSpc>
                <a:spcPct val="122222"/>
              </a:lnSpc>
              <a:spcBef>
                <a:spcPts val="0"/>
              </a:spcBef>
              <a:spcAft>
                <a:spcPts val="0"/>
              </a:spcAft>
              <a:buClr>
                <a:schemeClr val="accent1"/>
              </a:buClr>
              <a:buSzPts val="1440"/>
              <a:buFont typeface="Arial"/>
              <a:buNone/>
            </a:pPr>
            <a:r>
              <a:rPr lang="en-US">
                <a:latin typeface="Roboto"/>
                <a:ea typeface="Roboto"/>
                <a:cs typeface="Roboto"/>
                <a:sym typeface="Roboto"/>
              </a:rPr>
              <a:t>La valoración económica no otorga a nadie el derecho de violar la ley.</a:t>
            </a:r>
            <a:endParaRPr>
              <a:latin typeface="Roboto"/>
              <a:ea typeface="Roboto"/>
              <a:cs typeface="Roboto"/>
              <a:sym typeface="Roboto"/>
            </a:endParaRPr>
          </a:p>
          <a:p>
            <a:pPr marL="282561" lvl="1" indent="-282561" algn="l" rtl="0">
              <a:lnSpc>
                <a:spcPct val="122222"/>
              </a:lnSpc>
              <a:spcBef>
                <a:spcPts val="1000"/>
              </a:spcBef>
              <a:spcAft>
                <a:spcPts val="0"/>
              </a:spcAft>
              <a:buSzPts val="1440"/>
              <a:buChar char="•"/>
            </a:pPr>
            <a:r>
              <a:rPr lang="en-US">
                <a:latin typeface="Roboto"/>
                <a:ea typeface="Roboto"/>
                <a:cs typeface="Roboto"/>
                <a:sym typeface="Roboto"/>
              </a:rPr>
              <a:t>Compensación: reemplazo imperfecto</a:t>
            </a:r>
            <a:endParaRPr/>
          </a:p>
          <a:p>
            <a:pPr marL="739761" lvl="2" indent="-282561" algn="l" rtl="0">
              <a:lnSpc>
                <a:spcPct val="137500"/>
              </a:lnSpc>
              <a:spcBef>
                <a:spcPts val="1000"/>
              </a:spcBef>
              <a:spcAft>
                <a:spcPts val="0"/>
              </a:spcAft>
              <a:buSzPts val="1600"/>
              <a:buChar char="–"/>
            </a:pPr>
            <a:r>
              <a:rPr lang="en-US">
                <a:latin typeface="Roboto"/>
                <a:ea typeface="Roboto"/>
                <a:cs typeface="Roboto"/>
                <a:sym typeface="Roboto"/>
              </a:rPr>
              <a:t>No incluye daños morales</a:t>
            </a:r>
            <a:endParaRPr/>
          </a:p>
          <a:p>
            <a:pPr marL="739761" lvl="2" indent="-282561" algn="l" rtl="0">
              <a:lnSpc>
                <a:spcPct val="137500"/>
              </a:lnSpc>
              <a:spcBef>
                <a:spcPts val="1000"/>
              </a:spcBef>
              <a:spcAft>
                <a:spcPts val="0"/>
              </a:spcAft>
              <a:buSzPts val="1600"/>
              <a:buChar char="–"/>
            </a:pPr>
            <a:r>
              <a:rPr lang="en-US">
                <a:latin typeface="Roboto"/>
                <a:ea typeface="Roboto"/>
                <a:cs typeface="Roboto"/>
                <a:sym typeface="Roboto"/>
              </a:rPr>
              <a:t>Una multa debería ser suficiente para prevenir un acto ilícito</a:t>
            </a:r>
            <a:endParaRPr/>
          </a:p>
          <a:p>
            <a:pPr marL="282561" lvl="1" indent="-282561" algn="l" rtl="0">
              <a:lnSpc>
                <a:spcPct val="122222"/>
              </a:lnSpc>
              <a:spcBef>
                <a:spcPts val="1000"/>
              </a:spcBef>
              <a:spcAft>
                <a:spcPts val="0"/>
              </a:spcAft>
              <a:buSzPts val="1440"/>
              <a:buChar char="•"/>
            </a:pPr>
            <a:r>
              <a:rPr lang="en-US">
                <a:latin typeface="Roboto"/>
                <a:ea typeface="Roboto"/>
                <a:cs typeface="Roboto"/>
                <a:sym typeface="Roboto"/>
              </a:rPr>
              <a:t>“Prevenir es mejor que curar” – La planificación y la participación como la mejor solución</a:t>
            </a:r>
            <a:endParaRPr/>
          </a:p>
          <a:p>
            <a:pPr marL="282561" lvl="1" indent="-191121" algn="l" rtl="0">
              <a:lnSpc>
                <a:spcPct val="122222"/>
              </a:lnSpc>
              <a:spcBef>
                <a:spcPts val="1000"/>
              </a:spcBef>
              <a:spcAft>
                <a:spcPts val="0"/>
              </a:spcAft>
              <a:buSzPts val="1440"/>
              <a:buNone/>
            </a:pPr>
            <a:endParaRPr>
              <a:latin typeface="Roboto"/>
              <a:ea typeface="Roboto"/>
              <a:cs typeface="Roboto"/>
              <a:sym typeface="Roboto"/>
            </a:endParaRPr>
          </a:p>
          <a:p>
            <a:pPr marL="282561" lvl="1" indent="-191121" algn="l" rtl="0">
              <a:lnSpc>
                <a:spcPct val="122222"/>
              </a:lnSpc>
              <a:spcBef>
                <a:spcPts val="1000"/>
              </a:spcBef>
              <a:spcAft>
                <a:spcPts val="0"/>
              </a:spcAft>
              <a:buSzPts val="1440"/>
              <a:buNone/>
            </a:pPr>
            <a:endParaRPr/>
          </a:p>
          <a:p>
            <a:pPr marL="0" lvl="0" indent="0" algn="l" rtl="0">
              <a:lnSpc>
                <a:spcPct val="122222"/>
              </a:lnSpc>
              <a:spcBef>
                <a:spcPts val="1000"/>
              </a:spcBef>
              <a:spcAft>
                <a:spcPts val="0"/>
              </a:spcAft>
              <a:buClr>
                <a:schemeClr val="accent1"/>
              </a:buClr>
              <a:buSzPts val="1440"/>
              <a:buFont typeface="Arial"/>
              <a:buNone/>
            </a:pPr>
            <a:endParaRPr/>
          </a:p>
        </p:txBody>
      </p:sp>
      <p:pic>
        <p:nvPicPr>
          <p:cNvPr id="395" name="Google Shape;395;p8"/>
          <p:cNvPicPr preferRelativeResize="0"/>
          <p:nvPr/>
        </p:nvPicPr>
        <p:blipFill rotWithShape="1">
          <a:blip r:embed="rId4">
            <a:alphaModFix/>
          </a:blip>
          <a:srcRect/>
          <a:stretch/>
        </p:blipFill>
        <p:spPr>
          <a:xfrm>
            <a:off x="4311975" y="327314"/>
            <a:ext cx="1784025" cy="12562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9"/>
          <p:cNvSpPr txBox="1">
            <a:spLocks noGrp="1"/>
          </p:cNvSpPr>
          <p:nvPr>
            <p:ph type="title"/>
          </p:nvPr>
        </p:nvSpPr>
        <p:spPr>
          <a:xfrm>
            <a:off x="1393744" y="1346925"/>
            <a:ext cx="51207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latin typeface="Roboto"/>
                <a:ea typeface="Roboto"/>
                <a:cs typeface="Roboto"/>
                <a:sym typeface="Roboto"/>
              </a:rPr>
              <a:t>¿Qué evaluamos?</a:t>
            </a:r>
            <a:endParaRPr>
              <a:latin typeface="Roboto"/>
              <a:ea typeface="Roboto"/>
              <a:cs typeface="Roboto"/>
              <a:sym typeface="Roboto"/>
            </a:endParaRPr>
          </a:p>
        </p:txBody>
      </p:sp>
      <p:pic>
        <p:nvPicPr>
          <p:cNvPr id="401" name="Google Shape;401;p9" descr="Picture 6"/>
          <p:cNvPicPr preferRelativeResize="0"/>
          <p:nvPr/>
        </p:nvPicPr>
        <p:blipFill rotWithShape="1">
          <a:blip r:embed="rId3">
            <a:alphaModFix amt="30231"/>
          </a:blip>
          <a:srcRect/>
          <a:stretch/>
        </p:blipFill>
        <p:spPr>
          <a:xfrm>
            <a:off x="10956412" y="5740559"/>
            <a:ext cx="1117440" cy="1117441"/>
          </a:xfrm>
          <a:prstGeom prst="rect">
            <a:avLst/>
          </a:prstGeom>
          <a:noFill/>
          <a:ln>
            <a:noFill/>
          </a:ln>
        </p:spPr>
      </p:pic>
      <p:pic>
        <p:nvPicPr>
          <p:cNvPr id="402" name="Google Shape;402;p9"/>
          <p:cNvPicPr preferRelativeResize="0"/>
          <p:nvPr/>
        </p:nvPicPr>
        <p:blipFill>
          <a:blip r:embed="rId4">
            <a:alphaModFix/>
          </a:blip>
          <a:stretch>
            <a:fillRect/>
          </a:stretch>
        </p:blipFill>
        <p:spPr>
          <a:xfrm>
            <a:off x="5410200" y="493250"/>
            <a:ext cx="4095150" cy="6142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10"/>
          <p:cNvSpPr txBox="1">
            <a:spLocks noGrp="1"/>
          </p:cNvSpPr>
          <p:nvPr>
            <p:ph type="title"/>
          </p:nvPr>
        </p:nvSpPr>
        <p:spPr>
          <a:xfrm>
            <a:off x="838200" y="1264415"/>
            <a:ext cx="7315200" cy="914400"/>
          </a:xfrm>
          <a:prstGeom prst="rect">
            <a:avLst/>
          </a:prstGeom>
          <a:noFill/>
          <a:ln>
            <a:noFill/>
          </a:ln>
        </p:spPr>
        <p:txBody>
          <a:bodyPr spcFirstLastPara="1" wrap="square" lIns="91425" tIns="45700" rIns="91425" bIns="45700" anchor="b" anchorCtr="0">
            <a:normAutofit/>
          </a:bodyPr>
          <a:lstStyle/>
          <a:p>
            <a:pPr marL="0" lvl="0" indent="0" algn="l" rtl="0">
              <a:lnSpc>
                <a:spcPct val="114285"/>
              </a:lnSpc>
              <a:spcBef>
                <a:spcPts val="0"/>
              </a:spcBef>
              <a:spcAft>
                <a:spcPts val="0"/>
              </a:spcAft>
              <a:buClr>
                <a:schemeClr val="dk1"/>
              </a:buClr>
              <a:buSzPts val="2800"/>
              <a:buFont typeface="Arial"/>
              <a:buNone/>
            </a:pPr>
            <a:r>
              <a:rPr lang="en-US">
                <a:latin typeface="Roboto"/>
                <a:ea typeface="Roboto"/>
                <a:cs typeface="Roboto"/>
                <a:sym typeface="Roboto"/>
              </a:rPr>
              <a:t>Servicios Ecosistémicos</a:t>
            </a:r>
            <a:endParaRPr>
              <a:latin typeface="Roboto"/>
              <a:ea typeface="Roboto"/>
              <a:cs typeface="Roboto"/>
              <a:sym typeface="Roboto"/>
            </a:endParaRPr>
          </a:p>
        </p:txBody>
      </p:sp>
      <p:pic>
        <p:nvPicPr>
          <p:cNvPr id="408" name="Google Shape;408;p10" descr="Mão segurando frutas&#10;&#10;Descrição gerada automaticamente"/>
          <p:cNvPicPr preferRelativeResize="0">
            <a:picLocks noGrp="1"/>
          </p:cNvPicPr>
          <p:nvPr>
            <p:ph type="body" idx="1"/>
          </p:nvPr>
        </p:nvPicPr>
        <p:blipFill rotWithShape="1">
          <a:blip r:embed="rId3">
            <a:alphaModFix/>
          </a:blip>
          <a:srcRect r="1999" b="1"/>
          <a:stretch/>
        </p:blipFill>
        <p:spPr>
          <a:xfrm>
            <a:off x="838200" y="2540728"/>
            <a:ext cx="5120640" cy="3474720"/>
          </a:xfrm>
          <a:prstGeom prst="rect">
            <a:avLst/>
          </a:prstGeom>
          <a:noFill/>
          <a:ln>
            <a:noFill/>
          </a:ln>
        </p:spPr>
      </p:pic>
      <p:pic>
        <p:nvPicPr>
          <p:cNvPr id="409" name="Google Shape;409;p10" descr="Interface gráfica do usuário, Texto&#10;&#10;Descrição gerada automaticamente"/>
          <p:cNvPicPr preferRelativeResize="0"/>
          <p:nvPr/>
        </p:nvPicPr>
        <p:blipFill rotWithShape="1">
          <a:blip r:embed="rId4">
            <a:alphaModFix/>
          </a:blip>
          <a:srcRect r="3" b="9527"/>
          <a:stretch/>
        </p:blipFill>
        <p:spPr>
          <a:xfrm>
            <a:off x="6172200" y="2540728"/>
            <a:ext cx="5120640" cy="3474720"/>
          </a:xfrm>
          <a:prstGeom prst="rect">
            <a:avLst/>
          </a:prstGeom>
          <a:noFill/>
          <a:ln>
            <a:noFill/>
          </a:ln>
        </p:spPr>
      </p:pic>
      <p:pic>
        <p:nvPicPr>
          <p:cNvPr id="410" name="Google Shape;410;p10" descr="Picture 6"/>
          <p:cNvPicPr preferRelativeResize="0"/>
          <p:nvPr/>
        </p:nvPicPr>
        <p:blipFill rotWithShape="1">
          <a:blip r:embed="rId5">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11"/>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14285"/>
              </a:lnSpc>
              <a:spcBef>
                <a:spcPts val="0"/>
              </a:spcBef>
              <a:spcAft>
                <a:spcPts val="0"/>
              </a:spcAft>
              <a:buClr>
                <a:schemeClr val="dk1"/>
              </a:buClr>
              <a:buSzPct val="111111"/>
              <a:buFont typeface="Arial"/>
              <a:buNone/>
            </a:pPr>
            <a:r>
              <a:rPr lang="en-US">
                <a:latin typeface="Roboto"/>
                <a:ea typeface="Roboto"/>
                <a:cs typeface="Roboto"/>
                <a:sym typeface="Roboto"/>
              </a:rPr>
              <a:t>Dinámicas de los servicios ecosistémicos</a:t>
            </a:r>
            <a:endParaRPr>
              <a:latin typeface="Roboto"/>
              <a:ea typeface="Roboto"/>
              <a:cs typeface="Roboto"/>
              <a:sym typeface="Roboto"/>
            </a:endParaRPr>
          </a:p>
        </p:txBody>
      </p:sp>
      <p:pic>
        <p:nvPicPr>
          <p:cNvPr id="416" name="Google Shape;416;p11"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pic>
        <p:nvPicPr>
          <p:cNvPr id="417" name="Google Shape;417;p11"/>
          <p:cNvPicPr preferRelativeResize="0"/>
          <p:nvPr/>
        </p:nvPicPr>
        <p:blipFill>
          <a:blip r:embed="rId4">
            <a:alphaModFix/>
          </a:blip>
          <a:stretch>
            <a:fillRect/>
          </a:stretch>
        </p:blipFill>
        <p:spPr>
          <a:xfrm>
            <a:off x="3059224" y="1983275"/>
            <a:ext cx="5890675" cy="45138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421"/>
        <p:cNvGrpSpPr/>
        <p:nvPr/>
      </p:nvGrpSpPr>
      <p:grpSpPr>
        <a:xfrm>
          <a:off x="0" y="0"/>
          <a:ext cx="0" cy="0"/>
          <a:chOff x="0" y="0"/>
          <a:chExt cx="0" cy="0"/>
        </a:xfrm>
      </p:grpSpPr>
      <p:sp>
        <p:nvSpPr>
          <p:cNvPr id="422" name="Google Shape;422;p12"/>
          <p:cNvSpPr txBox="1">
            <a:spLocks noGrp="1"/>
          </p:cNvSpPr>
          <p:nvPr>
            <p:ph type="title"/>
          </p:nvPr>
        </p:nvSpPr>
        <p:spPr>
          <a:xfrm>
            <a:off x="838200" y="882426"/>
            <a:ext cx="9178636"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latin typeface="Roboto"/>
                <a:ea typeface="Roboto"/>
                <a:cs typeface="Roboto"/>
                <a:sym typeface="Roboto"/>
              </a:rPr>
              <a:t>Sistema de mercado y externalidades</a:t>
            </a:r>
            <a:endParaRPr>
              <a:latin typeface="Roboto"/>
              <a:ea typeface="Roboto"/>
              <a:cs typeface="Roboto"/>
              <a:sym typeface="Roboto"/>
            </a:endParaRPr>
          </a:p>
        </p:txBody>
      </p:sp>
      <p:sp>
        <p:nvSpPr>
          <p:cNvPr id="423" name="Google Shape;423;p12"/>
          <p:cNvSpPr txBox="1"/>
          <p:nvPr/>
        </p:nvSpPr>
        <p:spPr>
          <a:xfrm>
            <a:off x="588817" y="2287847"/>
            <a:ext cx="5631873" cy="3200400"/>
          </a:xfrm>
          <a:prstGeom prst="rect">
            <a:avLst/>
          </a:prstGeom>
          <a:noFill/>
          <a:ln>
            <a:noFill/>
          </a:ln>
        </p:spPr>
        <p:txBody>
          <a:bodyPr spcFirstLastPara="1" wrap="square" lIns="91425" tIns="45700" rIns="91425" bIns="45700" anchor="t" anchorCtr="0">
            <a:noAutofit/>
          </a:bodyPr>
          <a:lstStyle/>
          <a:p>
            <a:pPr marL="283450" marR="0" lvl="0" indent="-283450" algn="l" rtl="0">
              <a:lnSpc>
                <a:spcPct val="122222"/>
              </a:lnSpc>
              <a:spcBef>
                <a:spcPts val="0"/>
              </a:spcBef>
              <a:spcAft>
                <a:spcPts val="0"/>
              </a:spcAft>
              <a:buClr>
                <a:schemeClr val="dk1"/>
              </a:buClr>
              <a:buSzPts val="1440"/>
              <a:buFont typeface="Arial"/>
              <a:buChar char="•"/>
            </a:pPr>
            <a:r>
              <a:rPr lang="en-US" sz="1800" b="0" i="0" u="none" strike="noStrike" cap="none">
                <a:solidFill>
                  <a:schemeClr val="dk1"/>
                </a:solidFill>
                <a:latin typeface="Roboto"/>
                <a:ea typeface="Roboto"/>
                <a:cs typeface="Roboto"/>
                <a:sym typeface="Roboto"/>
              </a:rPr>
              <a:t>Los precios pueden ser indicadores de las relaciones entre deseo y escasez, pero…</a:t>
            </a:r>
            <a:endParaRPr/>
          </a:p>
          <a:p>
            <a:pPr marL="283450" marR="0" lvl="0" indent="-192010" algn="l" rtl="0">
              <a:lnSpc>
                <a:spcPct val="122222"/>
              </a:lnSpc>
              <a:spcBef>
                <a:spcPts val="0"/>
              </a:spcBef>
              <a:spcAft>
                <a:spcPts val="0"/>
              </a:spcAft>
              <a:buClr>
                <a:schemeClr val="dk1"/>
              </a:buClr>
              <a:buSzPts val="1440"/>
              <a:buFont typeface="Arial"/>
              <a:buNone/>
            </a:pPr>
            <a:endParaRPr sz="1800" b="0" i="0" u="none" strike="noStrike" cap="none">
              <a:solidFill>
                <a:schemeClr val="dk1"/>
              </a:solidFill>
              <a:latin typeface="Roboto"/>
              <a:ea typeface="Roboto"/>
              <a:cs typeface="Roboto"/>
              <a:sym typeface="Roboto"/>
            </a:endParaRPr>
          </a:p>
          <a:p>
            <a:pPr marL="283450" marR="0" lvl="0" indent="-283450" algn="l" rtl="0">
              <a:lnSpc>
                <a:spcPct val="122222"/>
              </a:lnSpc>
              <a:spcBef>
                <a:spcPts val="0"/>
              </a:spcBef>
              <a:spcAft>
                <a:spcPts val="0"/>
              </a:spcAft>
              <a:buClr>
                <a:schemeClr val="dk1"/>
              </a:buClr>
              <a:buSzPts val="1440"/>
              <a:buFont typeface="Arial"/>
              <a:buChar char="•"/>
            </a:pPr>
            <a:r>
              <a:rPr lang="en-US" sz="1800" b="0" i="0" u="none" strike="noStrike" cap="none">
                <a:solidFill>
                  <a:schemeClr val="dk1"/>
                </a:solidFill>
                <a:latin typeface="Roboto"/>
                <a:ea typeface="Roboto"/>
                <a:cs typeface="Roboto"/>
                <a:sym typeface="Roboto"/>
              </a:rPr>
              <a:t>A veces los precios no existen o no son “justos” debido a problemas de asimetrías de poder entre los agentes o contextos.</a:t>
            </a:r>
            <a:endParaRPr sz="1400" b="0" i="0" u="none" strike="noStrike" cap="none">
              <a:solidFill>
                <a:srgbClr val="000000"/>
              </a:solidFill>
              <a:latin typeface="Roboto"/>
              <a:ea typeface="Roboto"/>
              <a:cs typeface="Roboto"/>
              <a:sym typeface="Roboto"/>
            </a:endParaRPr>
          </a:p>
        </p:txBody>
      </p:sp>
      <p:sp>
        <p:nvSpPr>
          <p:cNvPr id="424" name="Google Shape;424;p12"/>
          <p:cNvSpPr txBox="1"/>
          <p:nvPr/>
        </p:nvSpPr>
        <p:spPr>
          <a:xfrm>
            <a:off x="6220690" y="2287847"/>
            <a:ext cx="5631873" cy="3200400"/>
          </a:xfrm>
          <a:prstGeom prst="rect">
            <a:avLst/>
          </a:prstGeom>
          <a:noFill/>
          <a:ln>
            <a:noFill/>
          </a:ln>
        </p:spPr>
        <p:txBody>
          <a:bodyPr spcFirstLastPara="1" wrap="square" lIns="91425" tIns="45700" rIns="91425" bIns="45700" anchor="t" anchorCtr="0">
            <a:noAutofit/>
          </a:bodyPr>
          <a:lstStyle/>
          <a:p>
            <a:pPr marL="283450" marR="0" lvl="0" indent="-283450" algn="l" rtl="0">
              <a:lnSpc>
                <a:spcPct val="122222"/>
              </a:lnSpc>
              <a:spcBef>
                <a:spcPts val="0"/>
              </a:spcBef>
              <a:spcAft>
                <a:spcPts val="0"/>
              </a:spcAft>
              <a:buClr>
                <a:schemeClr val="dk1"/>
              </a:buClr>
              <a:buSzPts val="1440"/>
              <a:buFont typeface="Arial"/>
              <a:buChar char="•"/>
            </a:pPr>
            <a:r>
              <a:rPr lang="en-US" sz="1800" b="0" i="0" u="none" strike="noStrike" cap="none">
                <a:solidFill>
                  <a:schemeClr val="dk1"/>
                </a:solidFill>
                <a:latin typeface="Roboto"/>
                <a:ea typeface="Roboto"/>
                <a:cs typeface="Roboto"/>
                <a:sym typeface="Roboto"/>
              </a:rPr>
              <a:t>Efectos indirectos sobre otrosCostos no considerados por el tomador de decisiones</a:t>
            </a:r>
            <a:endParaRPr/>
          </a:p>
          <a:p>
            <a:pPr marL="0" marR="0" lvl="6" indent="0" algn="l" rtl="0">
              <a:lnSpc>
                <a:spcPct val="122222"/>
              </a:lnSpc>
              <a:spcBef>
                <a:spcPts val="0"/>
              </a:spcBef>
              <a:spcAft>
                <a:spcPts val="0"/>
              </a:spcAft>
              <a:buNone/>
            </a:pPr>
            <a:r>
              <a:rPr lang="en-US" sz="1800" b="0" i="0" u="none" strike="noStrike" cap="none">
                <a:solidFill>
                  <a:schemeClr val="dk1"/>
                </a:solidFill>
                <a:latin typeface="Roboto"/>
                <a:ea typeface="Roboto"/>
                <a:cs typeface="Roboto"/>
                <a:sym typeface="Roboto"/>
              </a:rPr>
              <a:t>Externalidades negativas</a:t>
            </a:r>
            <a:endParaRPr/>
          </a:p>
          <a:p>
            <a:pPr marL="0" marR="0" lvl="8" indent="0" algn="l" rtl="0">
              <a:lnSpc>
                <a:spcPct val="122222"/>
              </a:lnSpc>
              <a:spcBef>
                <a:spcPts val="0"/>
              </a:spcBef>
              <a:spcAft>
                <a:spcPts val="0"/>
              </a:spcAft>
              <a:buNone/>
            </a:pPr>
            <a:r>
              <a:rPr lang="en-US" sz="1800" b="0" i="0" u="none" strike="noStrike" cap="none">
                <a:solidFill>
                  <a:schemeClr val="dk1"/>
                </a:solidFill>
                <a:latin typeface="Roboto"/>
                <a:ea typeface="Roboto"/>
                <a:cs typeface="Roboto"/>
                <a:sym typeface="Roboto"/>
              </a:rPr>
              <a:t>Externalidades positivas</a:t>
            </a:r>
            <a:endParaRPr/>
          </a:p>
          <a:p>
            <a:pPr marL="283450" marR="0" lvl="0" indent="-192010" algn="l" rtl="0">
              <a:lnSpc>
                <a:spcPct val="122222"/>
              </a:lnSpc>
              <a:spcBef>
                <a:spcPts val="0"/>
              </a:spcBef>
              <a:spcAft>
                <a:spcPts val="0"/>
              </a:spcAft>
              <a:buClr>
                <a:schemeClr val="dk1"/>
              </a:buClr>
              <a:buSzPts val="1440"/>
              <a:buFont typeface="Arial"/>
              <a:buNone/>
            </a:pPr>
            <a:endParaRPr sz="1800" b="0" i="0" u="none" strike="noStrike" cap="none">
              <a:solidFill>
                <a:schemeClr val="dk1"/>
              </a:solidFill>
              <a:latin typeface="Roboto"/>
              <a:ea typeface="Roboto"/>
              <a:cs typeface="Roboto"/>
              <a:sym typeface="Roboto"/>
            </a:endParaRPr>
          </a:p>
          <a:p>
            <a:pPr marL="283450" marR="0" lvl="0" indent="-283450" algn="l" rtl="0">
              <a:lnSpc>
                <a:spcPct val="122222"/>
              </a:lnSpc>
              <a:spcBef>
                <a:spcPts val="0"/>
              </a:spcBef>
              <a:spcAft>
                <a:spcPts val="0"/>
              </a:spcAft>
              <a:buClr>
                <a:schemeClr val="dk1"/>
              </a:buClr>
              <a:buSzPts val="1440"/>
              <a:buFont typeface="Arial"/>
              <a:buChar char="•"/>
            </a:pPr>
            <a:r>
              <a:rPr lang="en-US" sz="1800" b="0" i="0" u="none" strike="noStrike" cap="none">
                <a:solidFill>
                  <a:schemeClr val="dk1"/>
                </a:solidFill>
                <a:latin typeface="Roboto"/>
                <a:ea typeface="Roboto"/>
                <a:cs typeface="Roboto"/>
                <a:sym typeface="Roboto"/>
              </a:rPr>
              <a:t>El nivel de producción no es eficiente (mayor o menor)</a:t>
            </a:r>
            <a:endParaRPr/>
          </a:p>
          <a:p>
            <a:pPr marL="283450" marR="0" lvl="0" indent="-283450" algn="l" rtl="0">
              <a:lnSpc>
                <a:spcPct val="122222"/>
              </a:lnSpc>
              <a:spcBef>
                <a:spcPts val="0"/>
              </a:spcBef>
              <a:spcAft>
                <a:spcPts val="0"/>
              </a:spcAft>
              <a:buClr>
                <a:schemeClr val="dk1"/>
              </a:buClr>
              <a:buSzPts val="1440"/>
              <a:buFont typeface="Arial"/>
              <a:buChar char="•"/>
            </a:pPr>
            <a:r>
              <a:rPr lang="en-US" sz="1800" b="0" i="0" u="none" strike="noStrike" cap="none">
                <a:solidFill>
                  <a:schemeClr val="dk1"/>
                </a:solidFill>
                <a:latin typeface="Roboto"/>
                <a:ea typeface="Roboto"/>
                <a:cs typeface="Roboto"/>
                <a:sym typeface="Roboto"/>
              </a:rPr>
              <a:t>El precio (ineficiente) de un bien no considera todos sus costos y beneficios sociales.</a:t>
            </a:r>
            <a:endParaRPr/>
          </a:p>
          <a:p>
            <a:pPr marL="283450" marR="0" lvl="0" indent="-192010" algn="l" rtl="0">
              <a:lnSpc>
                <a:spcPct val="122222"/>
              </a:lnSpc>
              <a:spcBef>
                <a:spcPts val="0"/>
              </a:spcBef>
              <a:spcAft>
                <a:spcPts val="0"/>
              </a:spcAft>
              <a:buClr>
                <a:schemeClr val="dk1"/>
              </a:buClr>
              <a:buSzPts val="1440"/>
              <a:buFont typeface="Arial"/>
              <a:buNone/>
            </a:pPr>
            <a:endParaRPr sz="1800" b="0" i="0" u="none" strike="noStrike" cap="none">
              <a:solidFill>
                <a:schemeClr val="dk1"/>
              </a:solidFill>
              <a:latin typeface="Roboto"/>
              <a:ea typeface="Roboto"/>
              <a:cs typeface="Roboto"/>
              <a:sym typeface="Roboto"/>
            </a:endParaRPr>
          </a:p>
          <a:p>
            <a:pPr marL="283450" marR="0" lvl="0" indent="-283450" algn="l" rtl="0">
              <a:lnSpc>
                <a:spcPct val="122222"/>
              </a:lnSpc>
              <a:spcBef>
                <a:spcPts val="0"/>
              </a:spcBef>
              <a:spcAft>
                <a:spcPts val="0"/>
              </a:spcAft>
              <a:buClr>
                <a:schemeClr val="dk1"/>
              </a:buClr>
              <a:buSzPts val="1440"/>
              <a:buFont typeface="Arial"/>
              <a:buChar char="•"/>
            </a:pPr>
            <a:r>
              <a:rPr lang="en-US" sz="1800" b="0" i="0" u="none" strike="noStrike" cap="none">
                <a:solidFill>
                  <a:schemeClr val="dk1"/>
                </a:solidFill>
                <a:latin typeface="Roboto"/>
                <a:ea typeface="Roboto"/>
                <a:cs typeface="Roboto"/>
                <a:sym typeface="Roboto"/>
              </a:rPr>
              <a:t>Privado (minero de oro) vs. Social</a:t>
            </a:r>
            <a:endParaRPr sz="1400" b="0" i="0" u="none" strike="noStrike" cap="none">
              <a:solidFill>
                <a:srgbClr val="000000"/>
              </a:solidFill>
              <a:latin typeface="Roboto"/>
              <a:ea typeface="Roboto"/>
              <a:cs typeface="Roboto"/>
              <a:sym typeface="Roboto"/>
            </a:endParaRPr>
          </a:p>
        </p:txBody>
      </p:sp>
      <p:pic>
        <p:nvPicPr>
          <p:cNvPr id="425" name="Google Shape;425;p12"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13"/>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14285"/>
              </a:lnSpc>
              <a:spcBef>
                <a:spcPts val="0"/>
              </a:spcBef>
              <a:spcAft>
                <a:spcPts val="0"/>
              </a:spcAft>
              <a:buClr>
                <a:schemeClr val="dk1"/>
              </a:buClr>
              <a:buSzPct val="111111"/>
              <a:buFont typeface="Arial"/>
              <a:buNone/>
            </a:pPr>
            <a:r>
              <a:rPr lang="en-US">
                <a:latin typeface="Roboto"/>
                <a:ea typeface="Roboto"/>
                <a:cs typeface="Roboto"/>
                <a:sym typeface="Roboto"/>
              </a:rPr>
              <a:t>Hipótesis de valoración</a:t>
            </a:r>
            <a:endParaRPr>
              <a:latin typeface="Roboto"/>
              <a:ea typeface="Roboto"/>
              <a:cs typeface="Roboto"/>
              <a:sym typeface="Roboto"/>
            </a:endParaRPr>
          </a:p>
        </p:txBody>
      </p:sp>
      <p:pic>
        <p:nvPicPr>
          <p:cNvPr id="431" name="Google Shape;431;p13"/>
          <p:cNvPicPr preferRelativeResize="0"/>
          <p:nvPr/>
        </p:nvPicPr>
        <p:blipFill rotWithShape="1">
          <a:blip r:embed="rId3">
            <a:alphaModFix/>
          </a:blip>
          <a:srcRect l="7561" r="8088" b="2"/>
          <a:stretch/>
        </p:blipFill>
        <p:spPr>
          <a:xfrm>
            <a:off x="838200" y="2362200"/>
            <a:ext cx="5120640" cy="3657600"/>
          </a:xfrm>
          <a:prstGeom prst="rect">
            <a:avLst/>
          </a:prstGeom>
          <a:noFill/>
          <a:ln>
            <a:noFill/>
          </a:ln>
        </p:spPr>
      </p:pic>
      <p:cxnSp>
        <p:nvCxnSpPr>
          <p:cNvPr id="432" name="Google Shape;432;p13"/>
          <p:cNvCxnSpPr/>
          <p:nvPr/>
        </p:nvCxnSpPr>
        <p:spPr>
          <a:xfrm>
            <a:off x="3993294" y="3648363"/>
            <a:ext cx="0" cy="601462"/>
          </a:xfrm>
          <a:prstGeom prst="straightConnector1">
            <a:avLst/>
          </a:prstGeom>
          <a:noFill/>
          <a:ln w="9525" cap="flat" cmpd="sng">
            <a:solidFill>
              <a:schemeClr val="accent1"/>
            </a:solidFill>
            <a:prstDash val="solid"/>
            <a:miter lim="800000"/>
            <a:headEnd type="triangle" w="med" len="med"/>
            <a:tailEnd type="triangle" w="med" len="med"/>
          </a:ln>
        </p:spPr>
      </p:cxnSp>
      <p:pic>
        <p:nvPicPr>
          <p:cNvPr id="433" name="Google Shape;433;p13" descr="Picture 6"/>
          <p:cNvPicPr preferRelativeResize="0"/>
          <p:nvPr/>
        </p:nvPicPr>
        <p:blipFill rotWithShape="1">
          <a:blip r:embed="rId4">
            <a:alphaModFix amt="30231"/>
          </a:blip>
          <a:srcRect/>
          <a:stretch/>
        </p:blipFill>
        <p:spPr>
          <a:xfrm>
            <a:off x="10748594" y="5487470"/>
            <a:ext cx="1117440" cy="1117441"/>
          </a:xfrm>
          <a:prstGeom prst="rect">
            <a:avLst/>
          </a:prstGeom>
          <a:noFill/>
          <a:ln>
            <a:noFill/>
          </a:ln>
        </p:spPr>
      </p:pic>
      <p:sp>
        <p:nvSpPr>
          <p:cNvPr id="434" name="Google Shape;434;p13"/>
          <p:cNvSpPr txBox="1">
            <a:spLocks noGrp="1"/>
          </p:cNvSpPr>
          <p:nvPr>
            <p:ph type="body" idx="3"/>
          </p:nvPr>
        </p:nvSpPr>
        <p:spPr>
          <a:xfrm>
            <a:off x="5958850" y="2362200"/>
            <a:ext cx="5749200" cy="36576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22222"/>
              </a:lnSpc>
              <a:spcBef>
                <a:spcPts val="0"/>
              </a:spcBef>
              <a:spcAft>
                <a:spcPts val="0"/>
              </a:spcAft>
              <a:buNone/>
            </a:pPr>
            <a:endParaRPr sz="1600" b="1"/>
          </a:p>
          <a:p>
            <a:pPr marL="0" lvl="0" indent="0" algn="l" rtl="0">
              <a:lnSpc>
                <a:spcPct val="122222"/>
              </a:lnSpc>
              <a:spcBef>
                <a:spcPts val="0"/>
              </a:spcBef>
              <a:spcAft>
                <a:spcPts val="0"/>
              </a:spcAft>
              <a:buNone/>
            </a:pPr>
            <a:r>
              <a:rPr lang="en-US" sz="1600" b="1"/>
              <a:t>Percepción humana sobre cambios</a:t>
            </a:r>
            <a:endParaRPr sz="1600" b="1"/>
          </a:p>
          <a:p>
            <a:pPr marL="0" lvl="0" indent="0" algn="l" rtl="0">
              <a:lnSpc>
                <a:spcPct val="122222"/>
              </a:lnSpc>
              <a:spcBef>
                <a:spcPts val="0"/>
              </a:spcBef>
              <a:spcAft>
                <a:spcPts val="0"/>
              </a:spcAft>
              <a:buNone/>
            </a:pPr>
            <a:r>
              <a:rPr lang="en-US" sz="1600" b="1"/>
              <a:t>	</a:t>
            </a:r>
            <a:r>
              <a:rPr lang="en-US" sz="1600"/>
              <a:t>No hay “valor absoluto de la naturaleza”</a:t>
            </a:r>
            <a:endParaRPr sz="1600"/>
          </a:p>
          <a:p>
            <a:pPr marL="0" lvl="0" indent="0" algn="l" rtl="0">
              <a:spcBef>
                <a:spcPts val="0"/>
              </a:spcBef>
              <a:spcAft>
                <a:spcPts val="0"/>
              </a:spcAft>
              <a:buNone/>
            </a:pPr>
            <a:r>
              <a:rPr lang="en-US" sz="1600"/>
              <a:t>	Es una ponderación de preferencias humanas relativas</a:t>
            </a:r>
            <a:endParaRPr sz="1600"/>
          </a:p>
          <a:p>
            <a:pPr marL="0" lvl="0" indent="0" algn="l" rtl="0">
              <a:spcBef>
                <a:spcPts val="0"/>
              </a:spcBef>
              <a:spcAft>
                <a:spcPts val="0"/>
              </a:spcAft>
              <a:buNone/>
            </a:pPr>
            <a:endParaRPr sz="1600" b="1"/>
          </a:p>
          <a:p>
            <a:pPr marL="0" lvl="0" indent="0" algn="l" rtl="0">
              <a:lnSpc>
                <a:spcPct val="122222"/>
              </a:lnSpc>
              <a:spcBef>
                <a:spcPts val="0"/>
              </a:spcBef>
              <a:spcAft>
                <a:spcPts val="0"/>
              </a:spcAft>
              <a:buNone/>
            </a:pPr>
            <a:r>
              <a:rPr lang="en-US" sz="1600" b="1"/>
              <a:t>Evaluación de los cambios ambientales</a:t>
            </a:r>
            <a:endParaRPr sz="1600"/>
          </a:p>
          <a:p>
            <a:pPr marL="0" lvl="0" indent="0" algn="l" rtl="0">
              <a:lnSpc>
                <a:spcPct val="122222"/>
              </a:lnSpc>
              <a:spcBef>
                <a:spcPts val="0"/>
              </a:spcBef>
              <a:spcAft>
                <a:spcPts val="0"/>
              </a:spcAft>
              <a:buNone/>
            </a:pPr>
            <a:r>
              <a:rPr lang="en-US" sz="1600" b="1"/>
              <a:t>Comparación de escenarios y tendencias</a:t>
            </a:r>
            <a:endParaRPr sz="1600"/>
          </a:p>
          <a:p>
            <a:pPr marL="457200" lvl="0" indent="0" algn="l" rtl="0">
              <a:lnSpc>
                <a:spcPct val="122222"/>
              </a:lnSpc>
              <a:spcBef>
                <a:spcPts val="0"/>
              </a:spcBef>
              <a:spcAft>
                <a:spcPts val="0"/>
              </a:spcAft>
              <a:buNone/>
            </a:pPr>
            <a:endParaRPr sz="1600"/>
          </a:p>
          <a:p>
            <a:pPr marL="457200" lvl="0" indent="-330200" algn="l" rtl="0">
              <a:lnSpc>
                <a:spcPct val="122222"/>
              </a:lnSpc>
              <a:spcBef>
                <a:spcPts val="0"/>
              </a:spcBef>
              <a:spcAft>
                <a:spcPts val="0"/>
              </a:spcAft>
              <a:buSzPts val="1600"/>
              <a:buChar char="•"/>
            </a:pPr>
            <a:r>
              <a:rPr lang="en-US" sz="1600"/>
              <a:t>Con minería × Sin minería</a:t>
            </a:r>
            <a:endParaRPr/>
          </a:p>
          <a:p>
            <a:pPr marL="457200" lvl="0" indent="0" algn="l" rtl="0">
              <a:lnSpc>
                <a:spcPct val="122222"/>
              </a:lnSpc>
              <a:spcBef>
                <a:spcPts val="0"/>
              </a:spcBef>
              <a:spcAft>
                <a:spcPts val="0"/>
              </a:spcAft>
              <a:buNone/>
            </a:pPr>
            <a:endParaRPr sz="1600"/>
          </a:p>
          <a:p>
            <a:pPr marL="457200" lvl="0" indent="-330200" algn="l" rtl="0">
              <a:lnSpc>
                <a:spcPct val="122222"/>
              </a:lnSpc>
              <a:spcBef>
                <a:spcPts val="0"/>
              </a:spcBef>
              <a:spcAft>
                <a:spcPts val="0"/>
              </a:spcAft>
              <a:buSzPts val="1600"/>
              <a:buChar char="•"/>
            </a:pPr>
            <a:r>
              <a:rPr lang="en-US" sz="1600"/>
              <a:t>Minería con mercurio × Minería sin mercurio</a:t>
            </a:r>
            <a:endParaRPr/>
          </a:p>
          <a:p>
            <a:pPr marL="283450" lvl="0" indent="-197090" algn="l" rtl="0">
              <a:lnSpc>
                <a:spcPct val="129410"/>
              </a:lnSpc>
              <a:spcBef>
                <a:spcPts val="1000"/>
              </a:spcBef>
              <a:spcAft>
                <a:spcPts val="0"/>
              </a:spcAft>
              <a:buClr>
                <a:schemeClr val="dk1"/>
              </a:buClr>
              <a:buSzPts val="1360"/>
              <a:buFont typeface="Arial"/>
              <a:buNone/>
            </a:pPr>
            <a:endParaRPr sz="17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
          <p:cNvSpPr txBox="1">
            <a:spLocks noGrp="1"/>
          </p:cNvSpPr>
          <p:nvPr>
            <p:ph type="title"/>
          </p:nvPr>
        </p:nvSpPr>
        <p:spPr>
          <a:xfrm>
            <a:off x="838199" y="852900"/>
            <a:ext cx="11183912"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latin typeface="Roboto"/>
                <a:ea typeface="Roboto"/>
                <a:cs typeface="Roboto"/>
                <a:sym typeface="Roboto"/>
              </a:rPr>
              <a:t>Bienvenidos a la Serie de Seminarios de la Fase 2 – Presentaciones</a:t>
            </a:r>
            <a:endParaRPr>
              <a:latin typeface="Roboto"/>
              <a:ea typeface="Roboto"/>
              <a:cs typeface="Roboto"/>
              <a:sym typeface="Roboto"/>
            </a:endParaRPr>
          </a:p>
        </p:txBody>
      </p:sp>
      <p:sp>
        <p:nvSpPr>
          <p:cNvPr id="219" name="Google Shape;219;p3"/>
          <p:cNvSpPr txBox="1">
            <a:spLocks noGrp="1"/>
          </p:cNvSpPr>
          <p:nvPr>
            <p:ph type="body" idx="1"/>
          </p:nvPr>
        </p:nvSpPr>
        <p:spPr>
          <a:xfrm>
            <a:off x="1167245" y="2012750"/>
            <a:ext cx="9857509" cy="3474720"/>
          </a:xfrm>
          <a:prstGeom prst="rect">
            <a:avLst/>
          </a:prstGeom>
          <a:noFill/>
          <a:ln>
            <a:noFill/>
          </a:ln>
        </p:spPr>
        <p:txBody>
          <a:bodyPr spcFirstLastPara="1" wrap="square" lIns="91425" tIns="45700" rIns="91425" bIns="45700" anchor="t" anchorCtr="0">
            <a:noAutofit/>
          </a:bodyPr>
          <a:lstStyle/>
          <a:p>
            <a:pPr marL="457200" lvl="0" indent="-320040" algn="l" rtl="0">
              <a:lnSpc>
                <a:spcPct val="122222"/>
              </a:lnSpc>
              <a:spcBef>
                <a:spcPts val="0"/>
              </a:spcBef>
              <a:spcAft>
                <a:spcPts val="0"/>
              </a:spcAft>
              <a:buClr>
                <a:schemeClr val="dk1"/>
              </a:buClr>
              <a:buSzPts val="1440"/>
              <a:buChar char="•"/>
            </a:pPr>
            <a:r>
              <a:rPr lang="en-US" b="1"/>
              <a:t>Presentaciones de los participantes</a:t>
            </a:r>
            <a:br>
              <a:rPr lang="en-US"/>
            </a:br>
            <a:r>
              <a:rPr lang="en-US"/>
              <a:t>¡Vamos a conocernos!</a:t>
            </a:r>
            <a:endParaRPr/>
          </a:p>
          <a:p>
            <a:pPr marL="137160" lvl="0" indent="0" algn="l" rtl="0">
              <a:lnSpc>
                <a:spcPct val="122222"/>
              </a:lnSpc>
              <a:spcBef>
                <a:spcPts val="0"/>
              </a:spcBef>
              <a:spcAft>
                <a:spcPts val="0"/>
              </a:spcAft>
              <a:buSzPts val="1440"/>
              <a:buNone/>
            </a:pPr>
            <a:br>
              <a:rPr lang="en-US"/>
            </a:br>
            <a:r>
              <a:rPr lang="en-US"/>
              <a:t>Por favor, comparta en el chat o abra su micrófono:</a:t>
            </a:r>
            <a:endParaRPr/>
          </a:p>
          <a:p>
            <a:pPr marL="137160" lvl="0" indent="0" algn="l" rtl="0">
              <a:lnSpc>
                <a:spcPct val="122222"/>
              </a:lnSpc>
              <a:spcBef>
                <a:spcPts val="0"/>
              </a:spcBef>
              <a:spcAft>
                <a:spcPts val="0"/>
              </a:spcAft>
              <a:buSzPts val="1440"/>
              <a:buNone/>
            </a:pPr>
            <a:endParaRPr/>
          </a:p>
          <a:p>
            <a:pPr marL="457200" lvl="0" indent="-320040" algn="l" rtl="0">
              <a:lnSpc>
                <a:spcPct val="122222"/>
              </a:lnSpc>
              <a:spcBef>
                <a:spcPts val="0"/>
              </a:spcBef>
              <a:spcAft>
                <a:spcPts val="0"/>
              </a:spcAft>
              <a:buClr>
                <a:schemeClr val="dk1"/>
              </a:buClr>
              <a:buSzPts val="1440"/>
              <a:buChar char="•"/>
            </a:pPr>
            <a:r>
              <a:rPr lang="en-US"/>
              <a:t>Su nombre</a:t>
            </a:r>
            <a:endParaRPr/>
          </a:p>
          <a:p>
            <a:pPr marL="457200" lvl="0" indent="-320040" algn="l" rtl="0">
              <a:lnSpc>
                <a:spcPct val="122222"/>
              </a:lnSpc>
              <a:spcBef>
                <a:spcPts val="0"/>
              </a:spcBef>
              <a:spcAft>
                <a:spcPts val="0"/>
              </a:spcAft>
              <a:buClr>
                <a:schemeClr val="dk1"/>
              </a:buClr>
              <a:buSzPts val="1440"/>
              <a:buChar char="•"/>
            </a:pPr>
            <a:r>
              <a:rPr lang="en-US"/>
              <a:t>Su país</a:t>
            </a:r>
            <a:endParaRPr/>
          </a:p>
          <a:p>
            <a:pPr marL="457200" lvl="0" indent="-320040" algn="l" rtl="0">
              <a:lnSpc>
                <a:spcPct val="122222"/>
              </a:lnSpc>
              <a:spcBef>
                <a:spcPts val="0"/>
              </a:spcBef>
              <a:spcAft>
                <a:spcPts val="0"/>
              </a:spcAft>
              <a:buClr>
                <a:schemeClr val="dk1"/>
              </a:buClr>
              <a:buSzPts val="1440"/>
              <a:buChar char="•"/>
            </a:pPr>
            <a:r>
              <a:rPr lang="en-US"/>
              <a:t>Su cargo o función</a:t>
            </a:r>
            <a:endParaRPr/>
          </a:p>
          <a:p>
            <a:pPr marL="457200" lvl="0" indent="-320040" algn="l" rtl="0">
              <a:lnSpc>
                <a:spcPct val="122222"/>
              </a:lnSpc>
              <a:spcBef>
                <a:spcPts val="0"/>
              </a:spcBef>
              <a:spcAft>
                <a:spcPts val="0"/>
              </a:spcAft>
              <a:buClr>
                <a:schemeClr val="dk1"/>
              </a:buClr>
              <a:buSzPts val="1440"/>
              <a:buChar char="•"/>
            </a:pPr>
            <a:r>
              <a:rPr lang="en-US"/>
              <a:t>Y un punto que le gustaría compartir (por ejemplo, su interés en el tema, sus expectativas para la sesión o su relación con la MAPE)</a:t>
            </a:r>
            <a:endParaRPr/>
          </a:p>
          <a:p>
            <a:pPr marL="0" lvl="0" indent="0" algn="l" rtl="0">
              <a:lnSpc>
                <a:spcPct val="122222"/>
              </a:lnSpc>
              <a:spcBef>
                <a:spcPts val="1000"/>
              </a:spcBef>
              <a:spcAft>
                <a:spcPts val="0"/>
              </a:spcAft>
              <a:buClr>
                <a:schemeClr val="dk1"/>
              </a:buClr>
              <a:buSzPts val="1440"/>
              <a:buFont typeface="Arial"/>
              <a:buNone/>
            </a:pPr>
            <a:endParaRPr/>
          </a:p>
        </p:txBody>
      </p:sp>
      <p:pic>
        <p:nvPicPr>
          <p:cNvPr id="220" name="Google Shape;220;p3"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14"/>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14285"/>
              </a:lnSpc>
              <a:spcBef>
                <a:spcPts val="0"/>
              </a:spcBef>
              <a:spcAft>
                <a:spcPts val="0"/>
              </a:spcAft>
              <a:buClr>
                <a:schemeClr val="dk1"/>
              </a:buClr>
              <a:buSzPts val="3111"/>
              <a:buFont typeface="Arial"/>
              <a:buNone/>
            </a:pPr>
            <a:r>
              <a:rPr lang="en-US">
                <a:latin typeface="Roboto"/>
                <a:ea typeface="Roboto"/>
                <a:cs typeface="Roboto"/>
                <a:sym typeface="Roboto"/>
              </a:rPr>
              <a:t>Etapas de la valoración: Efectos Biofísicos vs Sociales</a:t>
            </a:r>
            <a:endParaRPr>
              <a:latin typeface="Roboto"/>
              <a:ea typeface="Roboto"/>
              <a:cs typeface="Roboto"/>
              <a:sym typeface="Roboto"/>
            </a:endParaRPr>
          </a:p>
        </p:txBody>
      </p:sp>
      <p:pic>
        <p:nvPicPr>
          <p:cNvPr id="440" name="Google Shape;440;p14"/>
          <p:cNvPicPr preferRelativeResize="0"/>
          <p:nvPr/>
        </p:nvPicPr>
        <p:blipFill rotWithShape="1">
          <a:blip r:embed="rId3">
            <a:alphaModFix/>
          </a:blip>
          <a:srcRect l="11366" r="11364"/>
          <a:stretch/>
        </p:blipFill>
        <p:spPr>
          <a:xfrm>
            <a:off x="838200" y="2362200"/>
            <a:ext cx="5120640" cy="3657600"/>
          </a:xfrm>
          <a:prstGeom prst="rect">
            <a:avLst/>
          </a:prstGeom>
          <a:noFill/>
          <a:ln>
            <a:noFill/>
          </a:ln>
        </p:spPr>
      </p:pic>
      <p:sp>
        <p:nvSpPr>
          <p:cNvPr id="441" name="Google Shape;441;p14"/>
          <p:cNvSpPr txBox="1">
            <a:spLocks noGrp="1"/>
          </p:cNvSpPr>
          <p:nvPr>
            <p:ph type="body" idx="3"/>
          </p:nvPr>
        </p:nvSpPr>
        <p:spPr>
          <a:xfrm>
            <a:off x="6189791" y="2015759"/>
            <a:ext cx="5825700" cy="4725600"/>
          </a:xfrm>
          <a:prstGeom prst="rect">
            <a:avLst/>
          </a:prstGeom>
          <a:noFill/>
          <a:ln>
            <a:noFill/>
          </a:ln>
        </p:spPr>
        <p:txBody>
          <a:bodyPr spcFirstLastPara="1" wrap="square" lIns="91425" tIns="45700" rIns="91425" bIns="45700" anchor="t" anchorCtr="0">
            <a:normAutofit/>
          </a:bodyPr>
          <a:lstStyle/>
          <a:p>
            <a:pPr marL="457200" lvl="0" indent="-320040" algn="l" rtl="0">
              <a:lnSpc>
                <a:spcPct val="122222"/>
              </a:lnSpc>
              <a:spcBef>
                <a:spcPts val="0"/>
              </a:spcBef>
              <a:spcAft>
                <a:spcPts val="0"/>
              </a:spcAft>
              <a:buClr>
                <a:schemeClr val="dk1"/>
              </a:buClr>
              <a:buSzPts val="1440"/>
              <a:buFont typeface="Arial"/>
              <a:buChar char="•"/>
            </a:pPr>
            <a:r>
              <a:rPr lang="en-US" sz="1600" b="1"/>
              <a:t>Comparación de escenarios</a:t>
            </a:r>
            <a:endParaRPr/>
          </a:p>
          <a:p>
            <a:pPr marL="457200" lvl="0" indent="-228600" algn="l" rtl="0">
              <a:lnSpc>
                <a:spcPct val="122222"/>
              </a:lnSpc>
              <a:spcBef>
                <a:spcPts val="0"/>
              </a:spcBef>
              <a:spcAft>
                <a:spcPts val="0"/>
              </a:spcAft>
              <a:buClr>
                <a:schemeClr val="dk1"/>
              </a:buClr>
              <a:buSzPts val="1440"/>
              <a:buFont typeface="Arial"/>
              <a:buNone/>
            </a:pPr>
            <a:endParaRPr sz="1600"/>
          </a:p>
          <a:p>
            <a:pPr marL="457200" lvl="0" indent="-320040" algn="l" rtl="0">
              <a:lnSpc>
                <a:spcPct val="122222"/>
              </a:lnSpc>
              <a:spcBef>
                <a:spcPts val="0"/>
              </a:spcBef>
              <a:spcAft>
                <a:spcPts val="0"/>
              </a:spcAft>
              <a:buClr>
                <a:schemeClr val="dk1"/>
              </a:buClr>
              <a:buSzPts val="1440"/>
              <a:buFont typeface="Arial"/>
              <a:buChar char="•"/>
            </a:pPr>
            <a:r>
              <a:rPr lang="en-US" sz="1600" b="1"/>
              <a:t>1ª etapa: Medir los cambios biofísicos</a:t>
            </a:r>
            <a:endParaRPr sz="1600"/>
          </a:p>
          <a:p>
            <a:pPr marL="137160" lvl="0" indent="0" algn="l" rtl="0">
              <a:lnSpc>
                <a:spcPct val="122222"/>
              </a:lnSpc>
              <a:spcBef>
                <a:spcPts val="0"/>
              </a:spcBef>
              <a:spcAft>
                <a:spcPts val="0"/>
              </a:spcAft>
              <a:buSzPts val="1440"/>
              <a:buNone/>
            </a:pPr>
            <a:r>
              <a:rPr lang="en-US" sz="1600"/>
              <a:t>Deforestación (hectáreas)</a:t>
            </a:r>
            <a:endParaRPr/>
          </a:p>
          <a:p>
            <a:pPr marL="137160" lvl="0" indent="0" algn="l" rtl="0">
              <a:lnSpc>
                <a:spcPct val="122222"/>
              </a:lnSpc>
              <a:spcBef>
                <a:spcPts val="0"/>
              </a:spcBef>
              <a:spcAft>
                <a:spcPts val="0"/>
              </a:spcAft>
              <a:buSzPts val="1440"/>
              <a:buNone/>
            </a:pPr>
            <a:r>
              <a:rPr lang="en-US" sz="1600"/>
              <a:t>Erosión (m³)</a:t>
            </a:r>
            <a:endParaRPr/>
          </a:p>
          <a:p>
            <a:pPr marL="137160" lvl="0" indent="0" algn="l" rtl="0">
              <a:lnSpc>
                <a:spcPct val="122222"/>
              </a:lnSpc>
              <a:spcBef>
                <a:spcPts val="0"/>
              </a:spcBef>
              <a:spcAft>
                <a:spcPts val="0"/>
              </a:spcAft>
              <a:buSzPts val="1440"/>
              <a:buNone/>
            </a:pPr>
            <a:r>
              <a:rPr lang="en-US" sz="1600"/>
              <a:t>Contaminación por mercurio (personas enfermas)</a:t>
            </a:r>
            <a:endParaRPr/>
          </a:p>
          <a:p>
            <a:pPr marL="457200" lvl="0" indent="-228600" algn="l" rtl="0">
              <a:lnSpc>
                <a:spcPct val="122222"/>
              </a:lnSpc>
              <a:spcBef>
                <a:spcPts val="0"/>
              </a:spcBef>
              <a:spcAft>
                <a:spcPts val="0"/>
              </a:spcAft>
              <a:buClr>
                <a:schemeClr val="dk1"/>
              </a:buClr>
              <a:buSzPts val="1440"/>
              <a:buFont typeface="Arial"/>
              <a:buNone/>
            </a:pPr>
            <a:endParaRPr sz="1600" b="1"/>
          </a:p>
          <a:p>
            <a:pPr marL="457200" lvl="0" indent="-320040" algn="l" rtl="0">
              <a:lnSpc>
                <a:spcPct val="122222"/>
              </a:lnSpc>
              <a:spcBef>
                <a:spcPts val="0"/>
              </a:spcBef>
              <a:spcAft>
                <a:spcPts val="0"/>
              </a:spcAft>
              <a:buClr>
                <a:schemeClr val="dk1"/>
              </a:buClr>
              <a:buSzPts val="1440"/>
              <a:buFont typeface="Arial"/>
              <a:buChar char="•"/>
            </a:pPr>
            <a:r>
              <a:rPr lang="en-US" sz="1600" b="1"/>
              <a:t>2ª etapa: Medir los efectos sociales de estos cambios</a:t>
            </a:r>
            <a:endParaRPr sz="1600"/>
          </a:p>
          <a:p>
            <a:pPr marL="137160" lvl="0" indent="0" algn="l" rtl="0">
              <a:lnSpc>
                <a:spcPct val="122222"/>
              </a:lnSpc>
              <a:spcBef>
                <a:spcPts val="0"/>
              </a:spcBef>
              <a:spcAft>
                <a:spcPts val="0"/>
              </a:spcAft>
              <a:buSzPts val="1440"/>
              <a:buNone/>
            </a:pPr>
            <a:r>
              <a:rPr lang="en-US" sz="1600"/>
              <a:t>Deforestación (US$)</a:t>
            </a:r>
            <a:endParaRPr/>
          </a:p>
          <a:p>
            <a:pPr marL="137160" lvl="0" indent="0" algn="l" rtl="0">
              <a:lnSpc>
                <a:spcPct val="122222"/>
              </a:lnSpc>
              <a:spcBef>
                <a:spcPts val="0"/>
              </a:spcBef>
              <a:spcAft>
                <a:spcPts val="0"/>
              </a:spcAft>
              <a:buSzPts val="1440"/>
              <a:buNone/>
            </a:pPr>
            <a:r>
              <a:rPr lang="en-US" sz="1600"/>
              <a:t>Erosión (US$)</a:t>
            </a:r>
            <a:endParaRPr/>
          </a:p>
          <a:p>
            <a:pPr marL="137160" lvl="0" indent="0" algn="l" rtl="0">
              <a:lnSpc>
                <a:spcPct val="122222"/>
              </a:lnSpc>
              <a:spcBef>
                <a:spcPts val="0"/>
              </a:spcBef>
              <a:spcAft>
                <a:spcPts val="0"/>
              </a:spcAft>
              <a:buSzPts val="1440"/>
              <a:buNone/>
            </a:pPr>
            <a:r>
              <a:rPr lang="en-US" sz="1600"/>
              <a:t>Contaminación por mercurio (US$)</a:t>
            </a:r>
            <a:endParaRPr/>
          </a:p>
          <a:p>
            <a:pPr marL="283450" lvl="0" indent="-197090" algn="l" rtl="0">
              <a:lnSpc>
                <a:spcPct val="129410"/>
              </a:lnSpc>
              <a:spcBef>
                <a:spcPts val="1000"/>
              </a:spcBef>
              <a:spcAft>
                <a:spcPts val="0"/>
              </a:spcAft>
              <a:buClr>
                <a:schemeClr val="dk1"/>
              </a:buClr>
              <a:buSzPts val="1360"/>
              <a:buFont typeface="Arial"/>
              <a:buNone/>
            </a:pPr>
            <a:endParaRPr sz="1700"/>
          </a:p>
        </p:txBody>
      </p:sp>
      <p:sp>
        <p:nvSpPr>
          <p:cNvPr id="442" name="Google Shape;442;p14"/>
          <p:cNvSpPr txBox="1"/>
          <p:nvPr/>
        </p:nvSpPr>
        <p:spPr>
          <a:xfrm>
            <a:off x="1870363" y="5685533"/>
            <a:ext cx="6096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Libre Franklin"/>
              <a:buNone/>
            </a:pPr>
            <a:r>
              <a:rPr lang="en-US" sz="1800" b="1" i="0" u="none" strike="noStrike" cap="none">
                <a:solidFill>
                  <a:schemeClr val="dk1"/>
                </a:solidFill>
                <a:latin typeface="Libre Franklin"/>
                <a:ea typeface="Libre Franklin"/>
                <a:cs typeface="Libre Franklin"/>
                <a:sym typeface="Libre Franklin"/>
              </a:rPr>
              <a:t>El valor depende del contexto</a:t>
            </a:r>
            <a:endParaRPr sz="1400" b="0" i="0" u="none" strike="noStrike" cap="none">
              <a:solidFill>
                <a:srgbClr val="000000"/>
              </a:solidFill>
              <a:latin typeface="Arial"/>
              <a:ea typeface="Arial"/>
              <a:cs typeface="Arial"/>
              <a:sym typeface="Arial"/>
            </a:endParaRPr>
          </a:p>
        </p:txBody>
      </p:sp>
      <p:pic>
        <p:nvPicPr>
          <p:cNvPr id="443" name="Google Shape;443;p14" descr="Picture 6"/>
          <p:cNvPicPr preferRelativeResize="0"/>
          <p:nvPr/>
        </p:nvPicPr>
        <p:blipFill rotWithShape="1">
          <a:blip r:embed="rId4">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5"/>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14285"/>
              </a:lnSpc>
              <a:spcBef>
                <a:spcPts val="0"/>
              </a:spcBef>
              <a:spcAft>
                <a:spcPts val="0"/>
              </a:spcAft>
              <a:buClr>
                <a:schemeClr val="dk1"/>
              </a:buClr>
              <a:buSzPct val="111111"/>
              <a:buFont typeface="Arial"/>
              <a:buNone/>
            </a:pPr>
            <a:r>
              <a:rPr lang="en-US">
                <a:latin typeface="Roboto"/>
                <a:ea typeface="Roboto"/>
                <a:cs typeface="Roboto"/>
                <a:sym typeface="Roboto"/>
              </a:rPr>
              <a:t>Métodos de valoración</a:t>
            </a:r>
            <a:endParaRPr>
              <a:latin typeface="Roboto"/>
              <a:ea typeface="Roboto"/>
              <a:cs typeface="Roboto"/>
              <a:sym typeface="Roboto"/>
            </a:endParaRPr>
          </a:p>
        </p:txBody>
      </p:sp>
      <p:pic>
        <p:nvPicPr>
          <p:cNvPr id="449" name="Google Shape;449;p15"/>
          <p:cNvPicPr preferRelativeResize="0"/>
          <p:nvPr/>
        </p:nvPicPr>
        <p:blipFill rotWithShape="1">
          <a:blip r:embed="rId3">
            <a:alphaModFix/>
          </a:blip>
          <a:srcRect l="9967" r="9965"/>
          <a:stretch/>
        </p:blipFill>
        <p:spPr>
          <a:xfrm>
            <a:off x="838200" y="2362200"/>
            <a:ext cx="5120640" cy="3657600"/>
          </a:xfrm>
          <a:prstGeom prst="rect">
            <a:avLst/>
          </a:prstGeom>
          <a:noFill/>
          <a:ln>
            <a:noFill/>
          </a:ln>
        </p:spPr>
      </p:pic>
      <p:sp>
        <p:nvSpPr>
          <p:cNvPr id="450" name="Google Shape;450;p15"/>
          <p:cNvSpPr txBox="1">
            <a:spLocks noGrp="1"/>
          </p:cNvSpPr>
          <p:nvPr>
            <p:ph type="body" idx="3"/>
          </p:nvPr>
        </p:nvSpPr>
        <p:spPr>
          <a:xfrm>
            <a:off x="6201016" y="1440538"/>
            <a:ext cx="5825836" cy="4725740"/>
          </a:xfrm>
          <a:prstGeom prst="rect">
            <a:avLst/>
          </a:prstGeom>
          <a:noFill/>
          <a:ln>
            <a:noFill/>
          </a:ln>
        </p:spPr>
        <p:txBody>
          <a:bodyPr spcFirstLastPara="1" wrap="square" lIns="91425" tIns="45700" rIns="91425" bIns="45700" anchor="t" anchorCtr="0">
            <a:normAutofit/>
          </a:bodyPr>
          <a:lstStyle/>
          <a:p>
            <a:pPr marL="457200" lvl="0" indent="-320040" algn="l" rtl="0">
              <a:lnSpc>
                <a:spcPct val="122222"/>
              </a:lnSpc>
              <a:spcBef>
                <a:spcPts val="0"/>
              </a:spcBef>
              <a:spcAft>
                <a:spcPts val="0"/>
              </a:spcAft>
              <a:buClr>
                <a:schemeClr val="dk1"/>
              </a:buClr>
              <a:buSzPts val="1440"/>
              <a:buFont typeface="Arial"/>
              <a:buChar char="•"/>
            </a:pPr>
            <a:r>
              <a:rPr lang="en-US" sz="1600" b="1"/>
              <a:t>Precios de mercado (cuando existen)</a:t>
            </a:r>
            <a:endParaRPr sz="1600"/>
          </a:p>
          <a:p>
            <a:pPr marL="137160" lvl="0" indent="0" algn="l" rtl="0">
              <a:lnSpc>
                <a:spcPct val="122222"/>
              </a:lnSpc>
              <a:spcBef>
                <a:spcPts val="0"/>
              </a:spcBef>
              <a:spcAft>
                <a:spcPts val="0"/>
              </a:spcAft>
              <a:buSzPts val="1440"/>
              <a:buNone/>
            </a:pPr>
            <a:r>
              <a:rPr lang="en-US" sz="1600"/>
              <a:t>Productos vendidos en el mercado</a:t>
            </a:r>
            <a:endParaRPr/>
          </a:p>
          <a:p>
            <a:pPr marL="457200" lvl="0" indent="-228600" algn="l" rtl="0">
              <a:lnSpc>
                <a:spcPct val="122222"/>
              </a:lnSpc>
              <a:spcBef>
                <a:spcPts val="0"/>
              </a:spcBef>
              <a:spcAft>
                <a:spcPts val="0"/>
              </a:spcAft>
              <a:buClr>
                <a:schemeClr val="dk1"/>
              </a:buClr>
              <a:buSzPts val="1440"/>
              <a:buFont typeface="Arial"/>
              <a:buNone/>
            </a:pPr>
            <a:endParaRPr sz="1600" b="1"/>
          </a:p>
          <a:p>
            <a:pPr marL="457200" lvl="0" indent="-320040" algn="l" rtl="0">
              <a:lnSpc>
                <a:spcPct val="122222"/>
              </a:lnSpc>
              <a:spcBef>
                <a:spcPts val="0"/>
              </a:spcBef>
              <a:spcAft>
                <a:spcPts val="0"/>
              </a:spcAft>
              <a:buClr>
                <a:schemeClr val="dk1"/>
              </a:buClr>
              <a:buSzPts val="1440"/>
              <a:buFont typeface="Arial"/>
              <a:buChar char="•"/>
            </a:pPr>
            <a:r>
              <a:rPr lang="en-US" sz="1600" b="1"/>
              <a:t>Lo que “revelamos” indirectamente en las compras de mercado</a:t>
            </a:r>
            <a:endParaRPr sz="1600"/>
          </a:p>
          <a:p>
            <a:pPr marL="137160" lvl="0" indent="0" algn="l" rtl="0">
              <a:lnSpc>
                <a:spcPct val="122222"/>
              </a:lnSpc>
              <a:spcBef>
                <a:spcPts val="0"/>
              </a:spcBef>
              <a:spcAft>
                <a:spcPts val="0"/>
              </a:spcAft>
              <a:buSzPts val="1440"/>
              <a:buNone/>
            </a:pPr>
            <a:r>
              <a:rPr lang="en-US" sz="1600"/>
              <a:t>Interpretación de elecciones en los mercados (de subcomponentes de productos reales)</a:t>
            </a:r>
            <a:endParaRPr/>
          </a:p>
          <a:p>
            <a:pPr marL="457200" lvl="0" indent="-228600" algn="l" rtl="0">
              <a:lnSpc>
                <a:spcPct val="122222"/>
              </a:lnSpc>
              <a:spcBef>
                <a:spcPts val="0"/>
              </a:spcBef>
              <a:spcAft>
                <a:spcPts val="0"/>
              </a:spcAft>
              <a:buClr>
                <a:schemeClr val="dk1"/>
              </a:buClr>
              <a:buSzPts val="1440"/>
              <a:buFont typeface="Arial"/>
              <a:buNone/>
            </a:pPr>
            <a:endParaRPr sz="1600" b="1"/>
          </a:p>
          <a:p>
            <a:pPr marL="457200" lvl="0" indent="-320040" algn="l" rtl="0">
              <a:lnSpc>
                <a:spcPct val="122222"/>
              </a:lnSpc>
              <a:spcBef>
                <a:spcPts val="0"/>
              </a:spcBef>
              <a:spcAft>
                <a:spcPts val="0"/>
              </a:spcAft>
              <a:buClr>
                <a:schemeClr val="dk1"/>
              </a:buClr>
              <a:buSzPts val="1440"/>
              <a:buFont typeface="Arial"/>
              <a:buChar char="•"/>
            </a:pPr>
            <a:r>
              <a:rPr lang="en-US" sz="1600" b="1"/>
              <a:t>Lo que declaramos importante</a:t>
            </a:r>
            <a:endParaRPr sz="1600"/>
          </a:p>
          <a:p>
            <a:pPr marL="137160" lvl="0" indent="0" algn="l" rtl="0">
              <a:lnSpc>
                <a:spcPct val="122222"/>
              </a:lnSpc>
              <a:spcBef>
                <a:spcPts val="0"/>
              </a:spcBef>
              <a:spcAft>
                <a:spcPts val="0"/>
              </a:spcAft>
              <a:buSzPts val="1440"/>
              <a:buNone/>
            </a:pPr>
            <a:r>
              <a:rPr lang="en-US" sz="1600"/>
              <a:t>Encuestas con simulaciones de plebiscitos o subastas (hipotéticas)</a:t>
            </a:r>
            <a:endParaRPr/>
          </a:p>
          <a:p>
            <a:pPr marL="457200" lvl="0" indent="-228600" algn="l" rtl="0">
              <a:lnSpc>
                <a:spcPct val="122222"/>
              </a:lnSpc>
              <a:spcBef>
                <a:spcPts val="0"/>
              </a:spcBef>
              <a:spcAft>
                <a:spcPts val="0"/>
              </a:spcAft>
              <a:buClr>
                <a:schemeClr val="dk1"/>
              </a:buClr>
              <a:buSzPts val="1440"/>
              <a:buFont typeface="Arial"/>
              <a:buNone/>
            </a:pPr>
            <a:endParaRPr sz="1600" b="1"/>
          </a:p>
          <a:p>
            <a:pPr marL="457200" lvl="0" indent="-320040" algn="l" rtl="0">
              <a:lnSpc>
                <a:spcPct val="122222"/>
              </a:lnSpc>
              <a:spcBef>
                <a:spcPts val="0"/>
              </a:spcBef>
              <a:spcAft>
                <a:spcPts val="0"/>
              </a:spcAft>
              <a:buClr>
                <a:schemeClr val="dk1"/>
              </a:buClr>
              <a:buSzPts val="1440"/>
              <a:buFont typeface="Arial"/>
              <a:buChar char="•"/>
            </a:pPr>
            <a:r>
              <a:rPr lang="en-US" sz="1600" b="1"/>
              <a:t>Transferencia de beneficios</a:t>
            </a:r>
            <a:endParaRPr sz="1600"/>
          </a:p>
          <a:p>
            <a:pPr marL="137160" lvl="0" indent="0" algn="l" rtl="0">
              <a:lnSpc>
                <a:spcPct val="122222"/>
              </a:lnSpc>
              <a:spcBef>
                <a:spcPts val="0"/>
              </a:spcBef>
              <a:spcAft>
                <a:spcPts val="0"/>
              </a:spcAft>
              <a:buSzPts val="1440"/>
              <a:buNone/>
            </a:pPr>
            <a:r>
              <a:rPr lang="en-US" sz="1600"/>
              <a:t>Meta-análisis de la literatura</a:t>
            </a:r>
            <a:endParaRPr/>
          </a:p>
          <a:p>
            <a:pPr marL="283450" lvl="0" indent="-197090" algn="l" rtl="0">
              <a:lnSpc>
                <a:spcPct val="129410"/>
              </a:lnSpc>
              <a:spcBef>
                <a:spcPts val="1000"/>
              </a:spcBef>
              <a:spcAft>
                <a:spcPts val="0"/>
              </a:spcAft>
              <a:buClr>
                <a:schemeClr val="dk1"/>
              </a:buClr>
              <a:buSzPts val="1360"/>
              <a:buFont typeface="Arial"/>
              <a:buNone/>
            </a:pPr>
            <a:endParaRPr sz="1700"/>
          </a:p>
        </p:txBody>
      </p:sp>
      <p:sp>
        <p:nvSpPr>
          <p:cNvPr id="451" name="Google Shape;451;p15"/>
          <p:cNvSpPr txBox="1"/>
          <p:nvPr/>
        </p:nvSpPr>
        <p:spPr>
          <a:xfrm>
            <a:off x="806054" y="5815531"/>
            <a:ext cx="539496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Si corto un árbol en medio de la selva amazónica, ¿tendrá el mismo valor que un árbol en un lugar donde solo hay uno?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16"/>
          <p:cNvSpPr txBox="1"/>
          <p:nvPr/>
        </p:nvSpPr>
        <p:spPr>
          <a:xfrm>
            <a:off x="311150" y="2132400"/>
            <a:ext cx="5530200" cy="47256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None/>
            </a:pPr>
            <a:r>
              <a:rPr lang="en-US" sz="1700" b="0" i="0" u="none" strike="noStrike" cap="none">
                <a:solidFill>
                  <a:schemeClr val="dk1"/>
                </a:solidFill>
                <a:latin typeface="Roboto"/>
                <a:ea typeface="Roboto"/>
                <a:cs typeface="Roboto"/>
                <a:sym typeface="Roboto"/>
              </a:rPr>
              <a:t>Los métodos de valoración pueden basarse en información sobre:</a:t>
            </a:r>
            <a:endParaRPr sz="17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None/>
            </a:pPr>
            <a:endParaRPr sz="1700">
              <a:solidFill>
                <a:schemeClr val="dk1"/>
              </a:solidFill>
              <a:latin typeface="Roboto"/>
              <a:ea typeface="Roboto"/>
              <a:cs typeface="Roboto"/>
              <a:sym typeface="Roboto"/>
            </a:endParaRPr>
          </a:p>
          <a:p>
            <a:pPr marL="285750" marR="0" lvl="0" indent="-285750" algn="l" rtl="0">
              <a:lnSpc>
                <a:spcPct val="100000"/>
              </a:lnSpc>
              <a:spcBef>
                <a:spcPts val="0"/>
              </a:spcBef>
              <a:spcAft>
                <a:spcPts val="0"/>
              </a:spcAft>
              <a:buClr>
                <a:srgbClr val="000000"/>
              </a:buClr>
              <a:buSzPts val="1700"/>
              <a:buFont typeface="Arial"/>
              <a:buChar char="•"/>
            </a:pPr>
            <a:r>
              <a:rPr lang="en-US" sz="1700" b="0" i="0" u="none" strike="noStrike" cap="none">
                <a:solidFill>
                  <a:schemeClr val="dk1"/>
                </a:solidFill>
                <a:latin typeface="Roboto"/>
                <a:ea typeface="Roboto"/>
                <a:cs typeface="Roboto"/>
                <a:sym typeface="Roboto"/>
              </a:rPr>
              <a:t>Precios de mercado</a:t>
            </a:r>
            <a:endParaRPr/>
          </a:p>
          <a:p>
            <a:pPr marL="457200" marR="0" lvl="0" indent="0" algn="l" rtl="0">
              <a:lnSpc>
                <a:spcPct val="100000"/>
              </a:lnSpc>
              <a:spcBef>
                <a:spcPts val="0"/>
              </a:spcBef>
              <a:spcAft>
                <a:spcPts val="0"/>
              </a:spcAft>
              <a:buNone/>
            </a:pPr>
            <a:r>
              <a:rPr lang="en-US" sz="1700" b="0" i="0" u="none" strike="noStrike" cap="none">
                <a:solidFill>
                  <a:schemeClr val="dk1"/>
                </a:solidFill>
                <a:latin typeface="Roboto"/>
                <a:ea typeface="Roboto"/>
                <a:cs typeface="Roboto"/>
                <a:sym typeface="Roboto"/>
              </a:rPr>
              <a:t>Reducción de ingresos debido a enfermedad</a:t>
            </a:r>
            <a:endParaRPr sz="1700" b="0" i="0" u="none" strike="noStrike" cap="none">
              <a:solidFill>
                <a:schemeClr val="dk1"/>
              </a:solidFill>
              <a:latin typeface="Roboto"/>
              <a:ea typeface="Roboto"/>
              <a:cs typeface="Roboto"/>
              <a:sym typeface="Roboto"/>
            </a:endParaRPr>
          </a:p>
          <a:p>
            <a:pPr marL="457200" marR="0" lvl="0" indent="0" algn="l" rtl="0">
              <a:lnSpc>
                <a:spcPct val="100000"/>
              </a:lnSpc>
              <a:spcBef>
                <a:spcPts val="0"/>
              </a:spcBef>
              <a:spcAft>
                <a:spcPts val="0"/>
              </a:spcAft>
              <a:buNone/>
            </a:pPr>
            <a:endParaRPr sz="1700">
              <a:solidFill>
                <a:schemeClr val="dk1"/>
              </a:solidFill>
              <a:latin typeface="Roboto"/>
              <a:ea typeface="Roboto"/>
              <a:cs typeface="Roboto"/>
              <a:sym typeface="Roboto"/>
            </a:endParaRPr>
          </a:p>
          <a:p>
            <a:pPr marL="285750" marR="0" lvl="0" indent="-285750" algn="l" rtl="0">
              <a:lnSpc>
                <a:spcPct val="100000"/>
              </a:lnSpc>
              <a:spcBef>
                <a:spcPts val="0"/>
              </a:spcBef>
              <a:spcAft>
                <a:spcPts val="0"/>
              </a:spcAft>
              <a:buClr>
                <a:srgbClr val="000000"/>
              </a:buClr>
              <a:buSzPts val="1700"/>
              <a:buFont typeface="Arial"/>
              <a:buChar char="•"/>
            </a:pPr>
            <a:r>
              <a:rPr lang="en-US" sz="1700" b="0" i="0" u="none" strike="noStrike" cap="none">
                <a:solidFill>
                  <a:schemeClr val="dk1"/>
                </a:solidFill>
                <a:latin typeface="Roboto"/>
                <a:ea typeface="Roboto"/>
                <a:cs typeface="Roboto"/>
                <a:sym typeface="Roboto"/>
              </a:rPr>
              <a:t>Lo que “revelamos” indirectamente en las transacciones</a:t>
            </a:r>
            <a:endParaRPr sz="1700">
              <a:solidFill>
                <a:schemeClr val="dk1"/>
              </a:solidFill>
              <a:latin typeface="Roboto"/>
              <a:ea typeface="Roboto"/>
              <a:cs typeface="Roboto"/>
              <a:sym typeface="Roboto"/>
            </a:endParaRPr>
          </a:p>
          <a:p>
            <a:pPr marL="457200" marR="0" lvl="0" indent="0" algn="l" rtl="0">
              <a:lnSpc>
                <a:spcPct val="100000"/>
              </a:lnSpc>
              <a:spcBef>
                <a:spcPts val="0"/>
              </a:spcBef>
              <a:spcAft>
                <a:spcPts val="0"/>
              </a:spcAft>
              <a:buNone/>
            </a:pPr>
            <a:r>
              <a:rPr lang="en-US" sz="1700" b="0" i="0" u="none" strike="noStrike" cap="none">
                <a:solidFill>
                  <a:schemeClr val="dk1"/>
                </a:solidFill>
                <a:latin typeface="Roboto"/>
                <a:ea typeface="Roboto"/>
                <a:cs typeface="Roboto"/>
                <a:sym typeface="Roboto"/>
              </a:rPr>
              <a:t>Pago adicional por riesgo de enfermedad o muerte</a:t>
            </a:r>
            <a:endParaRPr sz="1700" b="0" i="0" u="none" strike="noStrike" cap="none">
              <a:solidFill>
                <a:schemeClr val="dk1"/>
              </a:solidFill>
              <a:latin typeface="Roboto"/>
              <a:ea typeface="Roboto"/>
              <a:cs typeface="Roboto"/>
              <a:sym typeface="Roboto"/>
            </a:endParaRPr>
          </a:p>
          <a:p>
            <a:pPr marL="457200" marR="0" lvl="0" indent="0" algn="l" rtl="0">
              <a:lnSpc>
                <a:spcPct val="100000"/>
              </a:lnSpc>
              <a:spcBef>
                <a:spcPts val="0"/>
              </a:spcBef>
              <a:spcAft>
                <a:spcPts val="0"/>
              </a:spcAft>
              <a:buNone/>
            </a:pPr>
            <a:endParaRPr sz="1700">
              <a:solidFill>
                <a:schemeClr val="dk1"/>
              </a:solidFill>
              <a:latin typeface="Roboto"/>
              <a:ea typeface="Roboto"/>
              <a:cs typeface="Roboto"/>
              <a:sym typeface="Roboto"/>
            </a:endParaRPr>
          </a:p>
          <a:p>
            <a:pPr marL="285750" lvl="0" indent="-285750" algn="l" rtl="0">
              <a:spcBef>
                <a:spcPts val="0"/>
              </a:spcBef>
              <a:spcAft>
                <a:spcPts val="0"/>
              </a:spcAft>
              <a:buSzPts val="1700"/>
              <a:buChar char="•"/>
            </a:pPr>
            <a:r>
              <a:rPr lang="en-US" sz="1700">
                <a:solidFill>
                  <a:schemeClr val="dk1"/>
                </a:solidFill>
                <a:latin typeface="Roboto"/>
                <a:ea typeface="Roboto"/>
                <a:cs typeface="Roboto"/>
                <a:sym typeface="Roboto"/>
              </a:rPr>
              <a:t>Lo que declaramos importante</a:t>
            </a:r>
            <a:endParaRPr/>
          </a:p>
          <a:p>
            <a:pPr marL="457200" marR="0" lvl="0" indent="0" algn="l" rtl="0">
              <a:lnSpc>
                <a:spcPct val="100000"/>
              </a:lnSpc>
              <a:spcBef>
                <a:spcPts val="0"/>
              </a:spcBef>
              <a:spcAft>
                <a:spcPts val="0"/>
              </a:spcAft>
              <a:buNone/>
            </a:pPr>
            <a:r>
              <a:rPr lang="en-US" sz="1700" b="0" i="0" u="none" strike="noStrike" cap="none">
                <a:solidFill>
                  <a:schemeClr val="dk1"/>
                </a:solidFill>
                <a:latin typeface="Roboto"/>
                <a:ea typeface="Roboto"/>
                <a:cs typeface="Roboto"/>
                <a:sym typeface="Roboto"/>
              </a:rPr>
              <a:t>Disposición a pagar: encuesta para evitar el riesgo</a:t>
            </a:r>
            <a:endParaRPr/>
          </a:p>
          <a:p>
            <a:pPr marL="457200" marR="0" lvl="0" indent="0" algn="l" rtl="0">
              <a:lnSpc>
                <a:spcPct val="100000"/>
              </a:lnSpc>
              <a:spcBef>
                <a:spcPts val="0"/>
              </a:spcBef>
              <a:spcAft>
                <a:spcPts val="0"/>
              </a:spcAft>
              <a:buNone/>
            </a:pPr>
            <a:endParaRPr sz="1700">
              <a:solidFill>
                <a:schemeClr val="dk1"/>
              </a:solidFill>
              <a:latin typeface="Roboto"/>
              <a:ea typeface="Roboto"/>
              <a:cs typeface="Roboto"/>
              <a:sym typeface="Roboto"/>
            </a:endParaRPr>
          </a:p>
          <a:p>
            <a:pPr marL="285750" marR="0" lvl="0" indent="-285750" algn="l" rtl="0">
              <a:lnSpc>
                <a:spcPct val="100000"/>
              </a:lnSpc>
              <a:spcBef>
                <a:spcPts val="0"/>
              </a:spcBef>
              <a:spcAft>
                <a:spcPts val="0"/>
              </a:spcAft>
              <a:buClr>
                <a:srgbClr val="000000"/>
              </a:buClr>
              <a:buSzPts val="1700"/>
              <a:buFont typeface="Arial"/>
              <a:buChar char="•"/>
            </a:pPr>
            <a:r>
              <a:rPr lang="en-US" sz="1700" b="0" i="0" u="none" strike="noStrike" cap="none">
                <a:solidFill>
                  <a:schemeClr val="dk1"/>
                </a:solidFill>
                <a:latin typeface="Roboto"/>
                <a:ea typeface="Roboto"/>
                <a:cs typeface="Roboto"/>
                <a:sym typeface="Roboto"/>
              </a:rPr>
              <a:t>Costos equivalentes (que asumimos que valen la pena) </a:t>
            </a:r>
            <a:endParaRPr/>
          </a:p>
          <a:p>
            <a:pPr marL="0" marR="0" lvl="0" indent="0" algn="l" rtl="0">
              <a:lnSpc>
                <a:spcPct val="129410"/>
              </a:lnSpc>
              <a:spcBef>
                <a:spcPts val="1000"/>
              </a:spcBef>
              <a:spcAft>
                <a:spcPts val="0"/>
              </a:spcAft>
              <a:buClr>
                <a:schemeClr val="dk1"/>
              </a:buClr>
              <a:buSzPts val="1360"/>
              <a:buFont typeface="Arial"/>
              <a:buNone/>
            </a:pPr>
            <a:endParaRPr sz="1700" b="0" i="0" u="none" strike="noStrike" cap="none">
              <a:solidFill>
                <a:schemeClr val="dk1"/>
              </a:solidFill>
              <a:latin typeface="Arial"/>
              <a:ea typeface="Arial"/>
              <a:cs typeface="Arial"/>
              <a:sym typeface="Arial"/>
            </a:endParaRPr>
          </a:p>
        </p:txBody>
      </p:sp>
      <p:sp>
        <p:nvSpPr>
          <p:cNvPr id="457" name="Google Shape;457;p16"/>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14285"/>
              </a:lnSpc>
              <a:spcBef>
                <a:spcPts val="0"/>
              </a:spcBef>
              <a:spcAft>
                <a:spcPts val="0"/>
              </a:spcAft>
              <a:buClr>
                <a:schemeClr val="dk1"/>
              </a:buClr>
              <a:buSzPct val="100000"/>
              <a:buFont typeface="Arial"/>
              <a:buNone/>
            </a:pPr>
            <a:r>
              <a:rPr lang="en-US">
                <a:latin typeface="Roboto"/>
                <a:ea typeface="Roboto"/>
                <a:cs typeface="Roboto"/>
                <a:sym typeface="Roboto"/>
              </a:rPr>
              <a:t>Tipos de métodos de evaluación: Ejemplo de cambio en la salud</a:t>
            </a:r>
            <a:endParaRPr>
              <a:latin typeface="Roboto"/>
              <a:ea typeface="Roboto"/>
              <a:cs typeface="Roboto"/>
              <a:sym typeface="Roboto"/>
            </a:endParaRPr>
          </a:p>
        </p:txBody>
      </p:sp>
      <p:sp>
        <p:nvSpPr>
          <p:cNvPr id="458" name="Google Shape;458;p16"/>
          <p:cNvSpPr txBox="1">
            <a:spLocks noGrp="1"/>
          </p:cNvSpPr>
          <p:nvPr>
            <p:ph type="body" idx="3"/>
          </p:nvPr>
        </p:nvSpPr>
        <p:spPr>
          <a:xfrm>
            <a:off x="5841350" y="1892300"/>
            <a:ext cx="5064000" cy="47256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22222"/>
              </a:lnSpc>
              <a:spcBef>
                <a:spcPts val="0"/>
              </a:spcBef>
              <a:spcAft>
                <a:spcPts val="0"/>
              </a:spcAft>
              <a:buNone/>
            </a:pPr>
            <a:r>
              <a:rPr lang="en-US" sz="1600" b="1"/>
              <a:t>Métodos de valoración y escenarios</a:t>
            </a:r>
            <a:endParaRPr sz="1600"/>
          </a:p>
          <a:p>
            <a:pPr marL="457200" lvl="0" indent="-228600" algn="l" rtl="0">
              <a:lnSpc>
                <a:spcPct val="122222"/>
              </a:lnSpc>
              <a:spcBef>
                <a:spcPts val="0"/>
              </a:spcBef>
              <a:spcAft>
                <a:spcPts val="0"/>
              </a:spcAft>
              <a:buClr>
                <a:schemeClr val="dk1"/>
              </a:buClr>
              <a:buSzPts val="1440"/>
              <a:buFont typeface="Arial"/>
              <a:buNone/>
            </a:pPr>
            <a:endParaRPr sz="1600"/>
          </a:p>
          <a:p>
            <a:pPr marL="457200" lvl="0" indent="-228600" algn="l" rtl="0">
              <a:lnSpc>
                <a:spcPct val="122222"/>
              </a:lnSpc>
              <a:spcBef>
                <a:spcPts val="0"/>
              </a:spcBef>
              <a:spcAft>
                <a:spcPts val="0"/>
              </a:spcAft>
              <a:buClr>
                <a:schemeClr val="dk1"/>
              </a:buClr>
              <a:buSzPts val="1440"/>
              <a:buFont typeface="Arial"/>
              <a:buNone/>
            </a:pPr>
            <a:endParaRPr sz="1600"/>
          </a:p>
          <a:p>
            <a:pPr marL="457200" lvl="0" indent="-320040" algn="l" rtl="0">
              <a:lnSpc>
                <a:spcPct val="122222"/>
              </a:lnSpc>
              <a:spcBef>
                <a:spcPts val="0"/>
              </a:spcBef>
              <a:spcAft>
                <a:spcPts val="0"/>
              </a:spcAft>
              <a:buClr>
                <a:schemeClr val="dk1"/>
              </a:buClr>
              <a:buSzPts val="1440"/>
              <a:buFont typeface="Arial"/>
              <a:buChar char="•"/>
            </a:pPr>
            <a:r>
              <a:rPr lang="en-US" sz="1600"/>
              <a:t>Pérdida de producción por ausencias (salario)</a:t>
            </a:r>
            <a:endParaRPr/>
          </a:p>
          <a:p>
            <a:pPr marL="457200" lvl="0" indent="-228600" algn="l" rtl="0">
              <a:lnSpc>
                <a:spcPct val="122222"/>
              </a:lnSpc>
              <a:spcBef>
                <a:spcPts val="0"/>
              </a:spcBef>
              <a:spcAft>
                <a:spcPts val="0"/>
              </a:spcAft>
              <a:buClr>
                <a:schemeClr val="dk1"/>
              </a:buClr>
              <a:buSzPts val="1440"/>
              <a:buFont typeface="Arial"/>
              <a:buNone/>
            </a:pPr>
            <a:endParaRPr sz="1600"/>
          </a:p>
          <a:p>
            <a:pPr marL="457200" lvl="0" indent="-228600" algn="l" rtl="0">
              <a:lnSpc>
                <a:spcPct val="122222"/>
              </a:lnSpc>
              <a:spcBef>
                <a:spcPts val="0"/>
              </a:spcBef>
              <a:spcAft>
                <a:spcPts val="0"/>
              </a:spcAft>
              <a:buClr>
                <a:schemeClr val="dk1"/>
              </a:buClr>
              <a:buSzPts val="1440"/>
              <a:buFont typeface="Arial"/>
              <a:buNone/>
            </a:pPr>
            <a:endParaRPr sz="1600"/>
          </a:p>
          <a:p>
            <a:pPr marL="457200" lvl="0" indent="-228600" algn="l" rtl="0">
              <a:lnSpc>
                <a:spcPct val="122222"/>
              </a:lnSpc>
              <a:spcBef>
                <a:spcPts val="0"/>
              </a:spcBef>
              <a:spcAft>
                <a:spcPts val="0"/>
              </a:spcAft>
              <a:buClr>
                <a:schemeClr val="dk1"/>
              </a:buClr>
              <a:buSzPts val="1440"/>
              <a:buFont typeface="Arial"/>
              <a:buNone/>
            </a:pPr>
            <a:endParaRPr sz="1600"/>
          </a:p>
          <a:p>
            <a:pPr marL="457200" lvl="0" indent="-320040" algn="l" rtl="0">
              <a:lnSpc>
                <a:spcPct val="122222"/>
              </a:lnSpc>
              <a:spcBef>
                <a:spcPts val="0"/>
              </a:spcBef>
              <a:spcAft>
                <a:spcPts val="0"/>
              </a:spcAft>
              <a:buClr>
                <a:schemeClr val="dk1"/>
              </a:buClr>
              <a:buSzPts val="1440"/>
              <a:buFont typeface="Arial"/>
              <a:buChar char="•"/>
            </a:pPr>
            <a:r>
              <a:rPr lang="en-US" sz="1600"/>
              <a:t>Salario adicional por riesgo adicional</a:t>
            </a:r>
            <a:endParaRPr/>
          </a:p>
          <a:p>
            <a:pPr marL="457200" lvl="0" indent="-228600" algn="l" rtl="0">
              <a:lnSpc>
                <a:spcPct val="122222"/>
              </a:lnSpc>
              <a:spcBef>
                <a:spcPts val="0"/>
              </a:spcBef>
              <a:spcAft>
                <a:spcPts val="0"/>
              </a:spcAft>
              <a:buClr>
                <a:schemeClr val="dk1"/>
              </a:buClr>
              <a:buSzPts val="1440"/>
              <a:buFont typeface="Arial"/>
              <a:buNone/>
            </a:pPr>
            <a:endParaRPr sz="1600"/>
          </a:p>
          <a:p>
            <a:pPr marL="137160" lvl="0" indent="0" algn="l" rtl="0">
              <a:lnSpc>
                <a:spcPct val="122222"/>
              </a:lnSpc>
              <a:spcBef>
                <a:spcPts val="0"/>
              </a:spcBef>
              <a:spcAft>
                <a:spcPts val="0"/>
              </a:spcAft>
              <a:buSzPts val="1440"/>
              <a:buNone/>
            </a:pPr>
            <a:endParaRPr sz="1600"/>
          </a:p>
          <a:p>
            <a:pPr marL="457200" lvl="0" indent="-228600" algn="l" rtl="0">
              <a:lnSpc>
                <a:spcPct val="122222"/>
              </a:lnSpc>
              <a:spcBef>
                <a:spcPts val="0"/>
              </a:spcBef>
              <a:spcAft>
                <a:spcPts val="0"/>
              </a:spcAft>
              <a:buClr>
                <a:schemeClr val="dk1"/>
              </a:buClr>
              <a:buSzPts val="1440"/>
              <a:buFont typeface="Arial"/>
              <a:buNone/>
            </a:pPr>
            <a:endParaRPr sz="1600"/>
          </a:p>
          <a:p>
            <a:pPr marL="457200" lvl="0" indent="-320040" algn="l" rtl="0">
              <a:lnSpc>
                <a:spcPct val="122222"/>
              </a:lnSpc>
              <a:spcBef>
                <a:spcPts val="0"/>
              </a:spcBef>
              <a:spcAft>
                <a:spcPts val="0"/>
              </a:spcAft>
              <a:buClr>
                <a:schemeClr val="dk1"/>
              </a:buClr>
              <a:buSzPts val="1440"/>
              <a:buFont typeface="Arial"/>
              <a:buChar char="•"/>
            </a:pPr>
            <a:r>
              <a:rPr lang="en-US" sz="1600"/>
              <a:t>Disposición a pagar por un medicamento hipotético (que podría desarrollarse)</a:t>
            </a:r>
            <a:endParaRPr/>
          </a:p>
          <a:p>
            <a:pPr marL="457200" lvl="0" indent="-228600" algn="l" rtl="0">
              <a:lnSpc>
                <a:spcPct val="122222"/>
              </a:lnSpc>
              <a:spcBef>
                <a:spcPts val="0"/>
              </a:spcBef>
              <a:spcAft>
                <a:spcPts val="0"/>
              </a:spcAft>
              <a:buClr>
                <a:schemeClr val="dk1"/>
              </a:buClr>
              <a:buSzPts val="1440"/>
              <a:buFont typeface="Arial"/>
              <a:buNone/>
            </a:pPr>
            <a:endParaRPr sz="1600"/>
          </a:p>
          <a:p>
            <a:pPr marL="457200" lvl="0" indent="-228600" algn="l" rtl="0">
              <a:lnSpc>
                <a:spcPct val="122222"/>
              </a:lnSpc>
              <a:spcBef>
                <a:spcPts val="0"/>
              </a:spcBef>
              <a:spcAft>
                <a:spcPts val="0"/>
              </a:spcAft>
              <a:buClr>
                <a:schemeClr val="dk1"/>
              </a:buClr>
              <a:buSzPts val="1440"/>
              <a:buFont typeface="Arial"/>
              <a:buNone/>
            </a:pPr>
            <a:endParaRPr sz="1600"/>
          </a:p>
          <a:p>
            <a:pPr marL="457200" lvl="0" indent="-320040" algn="l" rtl="0">
              <a:lnSpc>
                <a:spcPct val="122222"/>
              </a:lnSpc>
              <a:spcBef>
                <a:spcPts val="0"/>
              </a:spcBef>
              <a:spcAft>
                <a:spcPts val="0"/>
              </a:spcAft>
              <a:buClr>
                <a:schemeClr val="dk1"/>
              </a:buClr>
              <a:buSzPts val="1440"/>
              <a:buFont typeface="Arial"/>
              <a:buChar char="•"/>
            </a:pPr>
            <a:r>
              <a:rPr lang="en-US" sz="1600"/>
              <a:t>Costo del tratamiento</a:t>
            </a:r>
            <a:endParaRPr/>
          </a:p>
          <a:p>
            <a:pPr marL="283450" lvl="0" indent="-197090" algn="l" rtl="0">
              <a:lnSpc>
                <a:spcPct val="129410"/>
              </a:lnSpc>
              <a:spcBef>
                <a:spcPts val="500"/>
              </a:spcBef>
              <a:spcAft>
                <a:spcPts val="0"/>
              </a:spcAft>
              <a:buClr>
                <a:schemeClr val="dk1"/>
              </a:buClr>
              <a:buSzPts val="1360"/>
              <a:buFont typeface="Arial"/>
              <a:buNone/>
            </a:pPr>
            <a:endParaRPr sz="1700"/>
          </a:p>
        </p:txBody>
      </p:sp>
      <p:pic>
        <p:nvPicPr>
          <p:cNvPr id="459" name="Google Shape;459;p16" descr="Ícones de dormindo em SVG, PNG, AI para baixar."/>
          <p:cNvPicPr preferRelativeResize="0"/>
          <p:nvPr/>
        </p:nvPicPr>
        <p:blipFill rotWithShape="1">
          <a:blip r:embed="rId3">
            <a:alphaModFix/>
          </a:blip>
          <a:srcRect/>
          <a:stretch/>
        </p:blipFill>
        <p:spPr>
          <a:xfrm>
            <a:off x="10968622" y="2167048"/>
            <a:ext cx="1046471" cy="1046471"/>
          </a:xfrm>
          <a:prstGeom prst="rect">
            <a:avLst/>
          </a:prstGeom>
          <a:noFill/>
          <a:ln>
            <a:noFill/>
          </a:ln>
        </p:spPr>
      </p:pic>
      <p:pic>
        <p:nvPicPr>
          <p:cNvPr id="460" name="Google Shape;460;p16" descr="Mergulhador - ícones de pessoas grátis"/>
          <p:cNvPicPr preferRelativeResize="0"/>
          <p:nvPr/>
        </p:nvPicPr>
        <p:blipFill rotWithShape="1">
          <a:blip r:embed="rId4">
            <a:alphaModFix/>
          </a:blip>
          <a:srcRect/>
          <a:stretch/>
        </p:blipFill>
        <p:spPr>
          <a:xfrm>
            <a:off x="10968622" y="3093883"/>
            <a:ext cx="1101198" cy="1101198"/>
          </a:xfrm>
          <a:prstGeom prst="rect">
            <a:avLst/>
          </a:prstGeom>
          <a:noFill/>
          <a:ln>
            <a:noFill/>
          </a:ln>
        </p:spPr>
      </p:pic>
      <p:pic>
        <p:nvPicPr>
          <p:cNvPr id="461" name="Google Shape;461;p16" descr="Dinheiro voando - ícones de negócios e finanças grátis"/>
          <p:cNvPicPr preferRelativeResize="0"/>
          <p:nvPr/>
        </p:nvPicPr>
        <p:blipFill rotWithShape="1">
          <a:blip r:embed="rId5">
            <a:alphaModFix/>
          </a:blip>
          <a:srcRect/>
          <a:stretch/>
        </p:blipFill>
        <p:spPr>
          <a:xfrm>
            <a:off x="11384525" y="1990268"/>
            <a:ext cx="351690" cy="351690"/>
          </a:xfrm>
          <a:prstGeom prst="rect">
            <a:avLst/>
          </a:prstGeom>
          <a:noFill/>
          <a:ln>
            <a:noFill/>
          </a:ln>
        </p:spPr>
      </p:pic>
      <p:pic>
        <p:nvPicPr>
          <p:cNvPr id="462" name="Google Shape;462;p16" descr="Entrevista de emprego - ícones de pessoas grátis"/>
          <p:cNvPicPr preferRelativeResize="0"/>
          <p:nvPr/>
        </p:nvPicPr>
        <p:blipFill rotWithShape="1">
          <a:blip r:embed="rId6">
            <a:alphaModFix/>
          </a:blip>
          <a:srcRect/>
          <a:stretch/>
        </p:blipFill>
        <p:spPr>
          <a:xfrm>
            <a:off x="10905349" y="4427951"/>
            <a:ext cx="799278" cy="799278"/>
          </a:xfrm>
          <a:prstGeom prst="rect">
            <a:avLst/>
          </a:prstGeom>
          <a:noFill/>
          <a:ln>
            <a:noFill/>
          </a:ln>
        </p:spPr>
      </p:pic>
      <p:pic>
        <p:nvPicPr>
          <p:cNvPr id="463" name="Google Shape;463;p16" descr="ícone Hospital, Saúde, Clínica, Construção em Virus"/>
          <p:cNvPicPr preferRelativeResize="0"/>
          <p:nvPr/>
        </p:nvPicPr>
        <p:blipFill rotWithShape="1">
          <a:blip r:embed="rId7">
            <a:alphaModFix/>
          </a:blip>
          <a:srcRect/>
          <a:stretch/>
        </p:blipFill>
        <p:spPr>
          <a:xfrm>
            <a:off x="10823434" y="5365852"/>
            <a:ext cx="873038" cy="873038"/>
          </a:xfrm>
          <a:prstGeom prst="rect">
            <a:avLst/>
          </a:prstGeom>
          <a:noFill/>
          <a:ln>
            <a:noFill/>
          </a:ln>
        </p:spPr>
      </p:pic>
      <p:pic>
        <p:nvPicPr>
          <p:cNvPr id="464" name="Google Shape;464;p16" descr="Dinheiro voando - ícones de negócios e finanças grátis"/>
          <p:cNvPicPr preferRelativeResize="0"/>
          <p:nvPr/>
        </p:nvPicPr>
        <p:blipFill rotWithShape="1">
          <a:blip r:embed="rId5">
            <a:alphaModFix/>
          </a:blip>
          <a:srcRect/>
          <a:stretch/>
        </p:blipFill>
        <p:spPr>
          <a:xfrm>
            <a:off x="11664465" y="5450681"/>
            <a:ext cx="351690" cy="35169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17"/>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rmAutofit/>
          </a:bodyPr>
          <a:lstStyle/>
          <a:p>
            <a:pPr marL="0" lvl="0" indent="0" algn="l" rtl="0">
              <a:lnSpc>
                <a:spcPct val="114285"/>
              </a:lnSpc>
              <a:spcBef>
                <a:spcPts val="0"/>
              </a:spcBef>
              <a:spcAft>
                <a:spcPts val="0"/>
              </a:spcAft>
              <a:buClr>
                <a:schemeClr val="dk1"/>
              </a:buClr>
              <a:buSzPts val="2800"/>
              <a:buFont typeface="Arial"/>
              <a:buNone/>
            </a:pPr>
            <a:r>
              <a:rPr lang="en-US" b="1">
                <a:latin typeface="Roboto"/>
                <a:ea typeface="Roboto"/>
                <a:cs typeface="Roboto"/>
                <a:sym typeface="Roboto"/>
              </a:rPr>
              <a:t>Transferencia de beneficios</a:t>
            </a:r>
            <a:endParaRPr>
              <a:latin typeface="Roboto"/>
              <a:ea typeface="Roboto"/>
              <a:cs typeface="Roboto"/>
              <a:sym typeface="Roboto"/>
            </a:endParaRPr>
          </a:p>
        </p:txBody>
      </p:sp>
      <p:pic>
        <p:nvPicPr>
          <p:cNvPr id="470" name="Google Shape;470;p17"/>
          <p:cNvPicPr preferRelativeResize="0"/>
          <p:nvPr/>
        </p:nvPicPr>
        <p:blipFill rotWithShape="1">
          <a:blip r:embed="rId3">
            <a:alphaModFix/>
          </a:blip>
          <a:srcRect/>
          <a:stretch/>
        </p:blipFill>
        <p:spPr>
          <a:xfrm>
            <a:off x="889697" y="2540728"/>
            <a:ext cx="5017646" cy="3474720"/>
          </a:xfrm>
          <a:prstGeom prst="rect">
            <a:avLst/>
          </a:prstGeom>
          <a:noFill/>
          <a:ln>
            <a:noFill/>
          </a:ln>
        </p:spPr>
      </p:pic>
      <p:sp>
        <p:nvSpPr>
          <p:cNvPr id="471" name="Google Shape;471;p17"/>
          <p:cNvSpPr txBox="1"/>
          <p:nvPr/>
        </p:nvSpPr>
        <p:spPr>
          <a:xfrm>
            <a:off x="6172200" y="2540728"/>
            <a:ext cx="5120640" cy="3474720"/>
          </a:xfrm>
          <a:prstGeom prst="rect">
            <a:avLst/>
          </a:prstGeom>
          <a:noFill/>
          <a:ln>
            <a:noFill/>
          </a:ln>
        </p:spPr>
        <p:txBody>
          <a:bodyPr spcFirstLastPara="1" wrap="square" lIns="91425" tIns="45700" rIns="91425" bIns="45700" anchor="t" anchorCtr="0">
            <a:normAutofit/>
          </a:bodyPr>
          <a:lstStyle/>
          <a:p>
            <a:pPr marL="0" marR="0" lvl="0" indent="0" algn="l" rtl="0">
              <a:lnSpc>
                <a:spcPct val="122222"/>
              </a:lnSpc>
              <a:spcBef>
                <a:spcPts val="0"/>
              </a:spcBef>
              <a:spcAft>
                <a:spcPts val="0"/>
              </a:spcAft>
              <a:buNone/>
            </a:pPr>
            <a:r>
              <a:rPr lang="en-US" sz="1800" b="1" i="0" u="none" strike="noStrike" cap="none">
                <a:solidFill>
                  <a:schemeClr val="dk1"/>
                </a:solidFill>
                <a:latin typeface="Roboto"/>
                <a:ea typeface="Roboto"/>
                <a:cs typeface="Roboto"/>
                <a:sym typeface="Roboto"/>
              </a:rPr>
              <a:t>Meta-análisis</a:t>
            </a:r>
            <a:endParaRPr sz="1800" b="1" i="0" u="none" strike="noStrike" cap="none">
              <a:solidFill>
                <a:schemeClr val="dk1"/>
              </a:solidFill>
              <a:latin typeface="Roboto"/>
              <a:ea typeface="Roboto"/>
              <a:cs typeface="Roboto"/>
              <a:sym typeface="Roboto"/>
            </a:endParaRPr>
          </a:p>
          <a:p>
            <a:pPr marL="283450" marR="0" lvl="0" indent="-192010" algn="l" rtl="0">
              <a:lnSpc>
                <a:spcPct val="122222"/>
              </a:lnSpc>
              <a:spcBef>
                <a:spcPts val="0"/>
              </a:spcBef>
              <a:spcAft>
                <a:spcPts val="0"/>
              </a:spcAft>
              <a:buClr>
                <a:schemeClr val="dk1"/>
              </a:buClr>
              <a:buSzPts val="1440"/>
              <a:buFont typeface="Arial"/>
              <a:buNone/>
            </a:pPr>
            <a:endParaRPr sz="1800" b="0" i="0" u="none" strike="noStrike" cap="none">
              <a:solidFill>
                <a:schemeClr val="dk1"/>
              </a:solidFill>
              <a:latin typeface="Roboto"/>
              <a:ea typeface="Roboto"/>
              <a:cs typeface="Roboto"/>
              <a:sym typeface="Roboto"/>
            </a:endParaRPr>
          </a:p>
          <a:p>
            <a:pPr marL="283450" marR="0" lvl="0" indent="-283450" algn="l" rtl="0">
              <a:lnSpc>
                <a:spcPct val="122222"/>
              </a:lnSpc>
              <a:spcBef>
                <a:spcPts val="0"/>
              </a:spcBef>
              <a:spcAft>
                <a:spcPts val="0"/>
              </a:spcAft>
              <a:buClr>
                <a:schemeClr val="dk1"/>
              </a:buClr>
              <a:buSzPts val="1440"/>
              <a:buFont typeface="Arial"/>
              <a:buChar char="•"/>
            </a:pPr>
            <a:r>
              <a:rPr lang="en-US" sz="1800" b="0" i="0" u="none" strike="noStrike" cap="none">
                <a:solidFill>
                  <a:schemeClr val="dk1"/>
                </a:solidFill>
                <a:latin typeface="Roboto"/>
                <a:ea typeface="Roboto"/>
                <a:cs typeface="Roboto"/>
                <a:sym typeface="Roboto"/>
              </a:rPr>
              <a:t>Valores promedio de la literatur</a:t>
            </a:r>
            <a:r>
              <a:rPr lang="en-US" sz="1800">
                <a:solidFill>
                  <a:schemeClr val="dk1"/>
                </a:solidFill>
                <a:latin typeface="Roboto"/>
                <a:ea typeface="Roboto"/>
                <a:cs typeface="Roboto"/>
                <a:sym typeface="Roboto"/>
              </a:rPr>
              <a:t>a</a:t>
            </a:r>
            <a:endParaRPr/>
          </a:p>
          <a:p>
            <a:pPr marL="283450" marR="0" lvl="0" indent="-192010" algn="l" rtl="0">
              <a:lnSpc>
                <a:spcPct val="122222"/>
              </a:lnSpc>
              <a:spcBef>
                <a:spcPts val="0"/>
              </a:spcBef>
              <a:spcAft>
                <a:spcPts val="0"/>
              </a:spcAft>
              <a:buClr>
                <a:schemeClr val="dk1"/>
              </a:buClr>
              <a:buSzPts val="1440"/>
              <a:buFont typeface="Arial"/>
              <a:buNone/>
            </a:pPr>
            <a:endParaRPr sz="1800" b="0" i="0" u="none" strike="noStrike" cap="none">
              <a:solidFill>
                <a:schemeClr val="dk1"/>
              </a:solidFill>
              <a:latin typeface="Roboto"/>
              <a:ea typeface="Roboto"/>
              <a:cs typeface="Roboto"/>
              <a:sym typeface="Roboto"/>
            </a:endParaRPr>
          </a:p>
          <a:p>
            <a:pPr marL="283450" marR="0" lvl="0" indent="-283450" algn="l" rtl="0">
              <a:lnSpc>
                <a:spcPct val="122222"/>
              </a:lnSpc>
              <a:spcBef>
                <a:spcPts val="0"/>
              </a:spcBef>
              <a:spcAft>
                <a:spcPts val="0"/>
              </a:spcAft>
              <a:buClr>
                <a:schemeClr val="dk1"/>
              </a:buClr>
              <a:buSzPts val="1440"/>
              <a:buFont typeface="Arial"/>
              <a:buChar char="•"/>
            </a:pPr>
            <a:r>
              <a:rPr lang="en-US" sz="1800" b="0" i="0" u="none" strike="noStrike" cap="none">
                <a:solidFill>
                  <a:schemeClr val="dk1"/>
                </a:solidFill>
                <a:latin typeface="Roboto"/>
                <a:ea typeface="Roboto"/>
                <a:cs typeface="Roboto"/>
                <a:sym typeface="Roboto"/>
              </a:rPr>
              <a:t>Ajustad</a:t>
            </a:r>
            <a:r>
              <a:rPr lang="en-US" sz="1800">
                <a:solidFill>
                  <a:schemeClr val="dk1"/>
                </a:solidFill>
                <a:latin typeface="Roboto"/>
                <a:ea typeface="Roboto"/>
                <a:cs typeface="Roboto"/>
                <a:sym typeface="Roboto"/>
              </a:rPr>
              <a:t>o</a:t>
            </a:r>
            <a:r>
              <a:rPr lang="en-US" sz="1800" b="0" i="0" u="none" strike="noStrike" cap="none">
                <a:solidFill>
                  <a:schemeClr val="dk1"/>
                </a:solidFill>
                <a:latin typeface="Roboto"/>
                <a:ea typeface="Roboto"/>
                <a:cs typeface="Roboto"/>
                <a:sym typeface="Roboto"/>
              </a:rPr>
              <a:t>s por variables de contexto</a:t>
            </a:r>
            <a:endParaRPr sz="1800" b="0" i="0" u="none" strike="noStrike" cap="none">
              <a:solidFill>
                <a:schemeClr val="dk1"/>
              </a:solidFill>
              <a:latin typeface="Roboto"/>
              <a:ea typeface="Roboto"/>
              <a:cs typeface="Roboto"/>
              <a:sym typeface="Roboto"/>
            </a:endParaRPr>
          </a:p>
          <a:p>
            <a:pPr marL="0" marR="0" lvl="0" indent="0" algn="l" rtl="0">
              <a:lnSpc>
                <a:spcPct val="122222"/>
              </a:lnSpc>
              <a:spcBef>
                <a:spcPts val="0"/>
              </a:spcBef>
              <a:spcAft>
                <a:spcPts val="0"/>
              </a:spcAft>
              <a:buNone/>
            </a:pPr>
            <a:endParaRPr sz="1800">
              <a:solidFill>
                <a:schemeClr val="dk1"/>
              </a:solidFill>
              <a:latin typeface="Roboto"/>
              <a:ea typeface="Roboto"/>
              <a:cs typeface="Roboto"/>
              <a:sym typeface="Roboto"/>
            </a:endParaRPr>
          </a:p>
          <a:p>
            <a:pPr marL="0" marR="0" lvl="0" indent="0" algn="l" rtl="0">
              <a:lnSpc>
                <a:spcPct val="122222"/>
              </a:lnSpc>
              <a:spcBef>
                <a:spcPts val="0"/>
              </a:spcBef>
              <a:spcAft>
                <a:spcPts val="0"/>
              </a:spcAft>
              <a:buNone/>
            </a:pPr>
            <a:r>
              <a:rPr lang="en-US" sz="1800">
                <a:solidFill>
                  <a:schemeClr val="dk1"/>
                </a:solidFill>
                <a:latin typeface="Roboto"/>
                <a:ea typeface="Roboto"/>
                <a:cs typeface="Roboto"/>
                <a:sym typeface="Roboto"/>
              </a:rPr>
              <a:t>Ingresos per capita; densidad poblacional; riqueza de especies, etc.</a:t>
            </a:r>
            <a:endParaRPr sz="1800">
              <a:solidFill>
                <a:schemeClr val="dk1"/>
              </a:solidFill>
              <a:latin typeface="Roboto"/>
              <a:ea typeface="Roboto"/>
              <a:cs typeface="Roboto"/>
              <a:sym typeface="Roboto"/>
            </a:endParaRPr>
          </a:p>
        </p:txBody>
      </p:sp>
      <p:pic>
        <p:nvPicPr>
          <p:cNvPr id="472" name="Google Shape;472;p17" descr="Picture 6"/>
          <p:cNvPicPr preferRelativeResize="0"/>
          <p:nvPr/>
        </p:nvPicPr>
        <p:blipFill rotWithShape="1">
          <a:blip r:embed="rId4">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505CD5-5056-07A6-93BE-3D58AB31E6C1}"/>
              </a:ext>
            </a:extLst>
          </p:cNvPr>
          <p:cNvSpPr>
            <a:spLocks noGrp="1"/>
          </p:cNvSpPr>
          <p:nvPr>
            <p:ph type="title"/>
          </p:nvPr>
        </p:nvSpPr>
        <p:spPr/>
        <p:txBody>
          <a:bodyPr/>
          <a:lstStyle/>
          <a:p>
            <a:endParaRPr lang="pt-BR"/>
          </a:p>
        </p:txBody>
      </p:sp>
      <p:sp>
        <p:nvSpPr>
          <p:cNvPr id="3" name="Espaço Reservado para Texto 2">
            <a:extLst>
              <a:ext uri="{FF2B5EF4-FFF2-40B4-BE49-F238E27FC236}">
                <a16:creationId xmlns:a16="http://schemas.microsoft.com/office/drawing/2014/main" id="{1281617D-6727-5282-DF77-3CB921155BF6}"/>
              </a:ext>
            </a:extLst>
          </p:cNvPr>
          <p:cNvSpPr>
            <a:spLocks noGrp="1"/>
          </p:cNvSpPr>
          <p:nvPr>
            <p:ph type="body" idx="1"/>
          </p:nvPr>
        </p:nvSpPr>
        <p:spPr/>
        <p:txBody>
          <a:bodyPr/>
          <a:lstStyle/>
          <a:p>
            <a:endParaRPr lang="pt-BR"/>
          </a:p>
        </p:txBody>
      </p:sp>
      <p:sp>
        <p:nvSpPr>
          <p:cNvPr id="4" name="Espaço Reservado para Texto 3">
            <a:extLst>
              <a:ext uri="{FF2B5EF4-FFF2-40B4-BE49-F238E27FC236}">
                <a16:creationId xmlns:a16="http://schemas.microsoft.com/office/drawing/2014/main" id="{899732D9-5F88-5C5B-7202-3942D66566F3}"/>
              </a:ext>
            </a:extLst>
          </p:cNvPr>
          <p:cNvSpPr>
            <a:spLocks noGrp="1"/>
          </p:cNvSpPr>
          <p:nvPr>
            <p:ph type="body" idx="2"/>
          </p:nvPr>
        </p:nvSpPr>
        <p:spPr/>
        <p:txBody>
          <a:bodyPr/>
          <a:lstStyle/>
          <a:p>
            <a:endParaRPr lang="pt-BR"/>
          </a:p>
        </p:txBody>
      </p:sp>
      <p:sp>
        <p:nvSpPr>
          <p:cNvPr id="6" name="CaixaDeTexto 5">
            <a:extLst>
              <a:ext uri="{FF2B5EF4-FFF2-40B4-BE49-F238E27FC236}">
                <a16:creationId xmlns:a16="http://schemas.microsoft.com/office/drawing/2014/main" id="{71A6A97D-DAD6-ED3A-E41B-42A417F423C2}"/>
              </a:ext>
            </a:extLst>
          </p:cNvPr>
          <p:cNvSpPr txBox="1"/>
          <p:nvPr/>
        </p:nvSpPr>
        <p:spPr>
          <a:xfrm>
            <a:off x="2059900" y="6245243"/>
            <a:ext cx="6093500" cy="307777"/>
          </a:xfrm>
          <a:prstGeom prst="rect">
            <a:avLst/>
          </a:prstGeom>
          <a:noFill/>
        </p:spPr>
        <p:txBody>
          <a:bodyPr wrap="square">
            <a:spAutoFit/>
          </a:bodyPr>
          <a:lstStyle/>
          <a:p>
            <a:pPr>
              <a:buNone/>
            </a:pPr>
            <a:r>
              <a:rPr lang="es-ES" dirty="0"/>
              <a:t>¿Cuál es el tipo de minería de oro más común en su país?</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7" name="Suplemento 6">
                <a:extLst>
                  <a:ext uri="{FF2B5EF4-FFF2-40B4-BE49-F238E27FC236}">
                    <a16:creationId xmlns:a16="http://schemas.microsoft.com/office/drawing/2014/main" id="{69C8A568-C1C1-27B1-E40C-01182805D3AF}"/>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7" name="Suplemento 6">
                <a:extLst>
                  <a:ext uri="{FF2B5EF4-FFF2-40B4-BE49-F238E27FC236}">
                    <a16:creationId xmlns:a16="http://schemas.microsoft.com/office/drawing/2014/main" id="{69C8A568-C1C1-27B1-E40C-01182805D3AF}"/>
                  </a:ext>
                </a:extLst>
              </p:cNvPr>
              <p:cNvPicPr>
                <a:picLocks noGrp="1" noRot="1" noChangeAspect="1" noMove="1" noResize="1" noEditPoints="1" noAdjustHandles="1" noChangeArrowheads="1" noChangeShapeType="1"/>
              </p:cNvPicPr>
              <p:nvPr/>
            </p:nvPicPr>
            <p:blipFill>
              <a:blip r:embed="rId3"/>
              <a:stretch>
                <a:fillRect/>
              </a:stretch>
            </p:blipFill>
            <p:spPr>
              <a:xfrm>
                <a:off x="1809750" y="1019174"/>
                <a:ext cx="8572500" cy="4819650"/>
              </a:xfrm>
              <a:prstGeom prst="rect">
                <a:avLst/>
              </a:prstGeom>
            </p:spPr>
          </p:pic>
        </mc:Fallback>
      </mc:AlternateContent>
    </p:spTree>
    <p:extLst>
      <p:ext uri="{BB962C8B-B14F-4D97-AF65-F5344CB8AC3E}">
        <p14:creationId xmlns:p14="http://schemas.microsoft.com/office/powerpoint/2010/main" val="888985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D4CAB4-91A2-8586-7AD8-E717719605A8}"/>
              </a:ext>
            </a:extLst>
          </p:cNvPr>
          <p:cNvSpPr>
            <a:spLocks noGrp="1"/>
          </p:cNvSpPr>
          <p:nvPr>
            <p:ph type="title"/>
          </p:nvPr>
        </p:nvSpPr>
        <p:spPr/>
        <p:txBody>
          <a:bodyPr/>
          <a:lstStyle/>
          <a:p>
            <a:endParaRPr lang="pt-BR"/>
          </a:p>
        </p:txBody>
      </p:sp>
      <p:sp>
        <p:nvSpPr>
          <p:cNvPr id="3" name="Espaço Reservado para Texto 2">
            <a:extLst>
              <a:ext uri="{FF2B5EF4-FFF2-40B4-BE49-F238E27FC236}">
                <a16:creationId xmlns:a16="http://schemas.microsoft.com/office/drawing/2014/main" id="{95CEECE5-3BEE-3A6F-8D4E-51F96272B940}"/>
              </a:ext>
            </a:extLst>
          </p:cNvPr>
          <p:cNvSpPr>
            <a:spLocks noGrp="1"/>
          </p:cNvSpPr>
          <p:nvPr>
            <p:ph type="body" idx="1"/>
          </p:nvPr>
        </p:nvSpPr>
        <p:spPr/>
        <p:txBody>
          <a:bodyPr/>
          <a:lstStyle/>
          <a:p>
            <a:endParaRPr lang="pt-BR"/>
          </a:p>
        </p:txBody>
      </p:sp>
      <p:sp>
        <p:nvSpPr>
          <p:cNvPr id="4" name="Espaço Reservado para Texto 3">
            <a:extLst>
              <a:ext uri="{FF2B5EF4-FFF2-40B4-BE49-F238E27FC236}">
                <a16:creationId xmlns:a16="http://schemas.microsoft.com/office/drawing/2014/main" id="{609FFAB7-CDA1-6A4B-4D7D-3701B399F264}"/>
              </a:ext>
            </a:extLst>
          </p:cNvPr>
          <p:cNvSpPr>
            <a:spLocks noGrp="1"/>
          </p:cNvSpPr>
          <p:nvPr>
            <p:ph type="body" idx="2"/>
          </p:nvPr>
        </p:nvSpPr>
        <p:spPr/>
        <p:txBody>
          <a:bodyPr/>
          <a:lstStyle/>
          <a:p>
            <a:endParaRPr lang="pt-BR"/>
          </a:p>
        </p:txBody>
      </p:sp>
      <p:sp>
        <p:nvSpPr>
          <p:cNvPr id="6" name="CaixaDeTexto 5">
            <a:extLst>
              <a:ext uri="{FF2B5EF4-FFF2-40B4-BE49-F238E27FC236}">
                <a16:creationId xmlns:a16="http://schemas.microsoft.com/office/drawing/2014/main" id="{5081FED7-7088-84F9-4CEB-9A7035EC9105}"/>
              </a:ext>
            </a:extLst>
          </p:cNvPr>
          <p:cNvSpPr txBox="1"/>
          <p:nvPr/>
        </p:nvSpPr>
        <p:spPr>
          <a:xfrm>
            <a:off x="2192311" y="6091355"/>
            <a:ext cx="6093500" cy="307777"/>
          </a:xfrm>
          <a:prstGeom prst="rect">
            <a:avLst/>
          </a:prstGeom>
          <a:noFill/>
        </p:spPr>
        <p:txBody>
          <a:bodyPr wrap="square">
            <a:spAutoFit/>
          </a:bodyPr>
          <a:lstStyle/>
          <a:p>
            <a:pPr>
              <a:buNone/>
            </a:pPr>
            <a:r>
              <a:rPr lang="es-ES" dirty="0"/>
              <a:t>En general, ¿qué sustancia se utiliza más para extraer oro en su país?</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7" name="Suplemento 6">
                <a:extLst>
                  <a:ext uri="{FF2B5EF4-FFF2-40B4-BE49-F238E27FC236}">
                    <a16:creationId xmlns:a16="http://schemas.microsoft.com/office/drawing/2014/main" id="{42D4F663-0BDF-11C1-53DB-90F9043EB86F}"/>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7" name="Suplemento 6">
                <a:extLst>
                  <a:ext uri="{FF2B5EF4-FFF2-40B4-BE49-F238E27FC236}">
                    <a16:creationId xmlns:a16="http://schemas.microsoft.com/office/drawing/2014/main" id="{42D4F663-0BDF-11C1-53DB-90F9043EB86F}"/>
                  </a:ext>
                </a:extLst>
              </p:cNvPr>
              <p:cNvPicPr>
                <a:picLocks noGrp="1" noRot="1" noChangeAspect="1" noMove="1" noResize="1" noEditPoints="1" noAdjustHandles="1" noChangeArrowheads="1" noChangeShapeType="1"/>
              </p:cNvPicPr>
              <p:nvPr/>
            </p:nvPicPr>
            <p:blipFill>
              <a:blip r:embed="rId3"/>
              <a:stretch>
                <a:fillRect/>
              </a:stretch>
            </p:blipFill>
            <p:spPr>
              <a:xfrm>
                <a:off x="1809750" y="1019174"/>
                <a:ext cx="8572500" cy="4819650"/>
              </a:xfrm>
              <a:prstGeom prst="rect">
                <a:avLst/>
              </a:prstGeom>
            </p:spPr>
          </p:pic>
        </mc:Fallback>
      </mc:AlternateContent>
    </p:spTree>
    <p:extLst>
      <p:ext uri="{BB962C8B-B14F-4D97-AF65-F5344CB8AC3E}">
        <p14:creationId xmlns:p14="http://schemas.microsoft.com/office/powerpoint/2010/main" val="3203368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2"/>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p>
            <a:pPr marL="0" lvl="0" indent="0" algn="l" rtl="0">
              <a:lnSpc>
                <a:spcPct val="110526"/>
              </a:lnSpc>
              <a:spcBef>
                <a:spcPts val="0"/>
              </a:spcBef>
              <a:spcAft>
                <a:spcPts val="0"/>
              </a:spcAft>
              <a:buClr>
                <a:schemeClr val="lt2"/>
              </a:buClr>
              <a:buSzPts val="3800"/>
              <a:buFont typeface="Arial"/>
              <a:buNone/>
            </a:pPr>
            <a:r>
              <a:rPr lang="en-US">
                <a:latin typeface="Roboto"/>
                <a:ea typeface="Roboto"/>
                <a:cs typeface="Roboto"/>
                <a:sym typeface="Roboto"/>
              </a:rPr>
              <a:t>Metodología</a:t>
            </a:r>
            <a:endParaRPr>
              <a:latin typeface="Roboto"/>
              <a:ea typeface="Roboto"/>
              <a:cs typeface="Roboto"/>
              <a:sym typeface="Roboto"/>
            </a:endParaRPr>
          </a:p>
        </p:txBody>
      </p:sp>
      <p:sp>
        <p:nvSpPr>
          <p:cNvPr id="486" name="Google Shape;486;p22"/>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Clr>
                <a:schemeClr val="lt2"/>
              </a:buClr>
              <a:buSzPts val="1920"/>
              <a:buFont typeface="Arial"/>
              <a:buNone/>
            </a:pPr>
            <a:r>
              <a:rPr lang="en-US">
                <a:latin typeface="Roboto"/>
                <a:ea typeface="Roboto"/>
                <a:cs typeface="Roboto"/>
                <a:sym typeface="Roboto"/>
              </a:rPr>
              <a:t>Una visión general</a:t>
            </a:r>
            <a:endParaRPr>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23"/>
          <p:cNvSpPr txBox="1">
            <a:spLocks noGrp="1"/>
          </p:cNvSpPr>
          <p:nvPr>
            <p:ph type="title"/>
          </p:nvPr>
        </p:nvSpPr>
        <p:spPr>
          <a:xfrm>
            <a:off x="411480" y="987552"/>
            <a:ext cx="4485861" cy="1088136"/>
          </a:xfrm>
          <a:prstGeom prst="rect">
            <a:avLst/>
          </a:prstGeom>
          <a:noFill/>
          <a:ln>
            <a:noFill/>
          </a:ln>
        </p:spPr>
        <p:txBody>
          <a:bodyPr spcFirstLastPara="1" wrap="square" lIns="91425" tIns="45700" rIns="91425" bIns="45700" anchor="b" anchorCtr="0">
            <a:normAutofit/>
          </a:bodyPr>
          <a:lstStyle/>
          <a:p>
            <a:pPr marL="0" lvl="0" indent="0" algn="l" rtl="0">
              <a:lnSpc>
                <a:spcPct val="94117"/>
              </a:lnSpc>
              <a:spcBef>
                <a:spcPts val="0"/>
              </a:spcBef>
              <a:spcAft>
                <a:spcPts val="0"/>
              </a:spcAft>
              <a:buClr>
                <a:schemeClr val="dk1"/>
              </a:buClr>
              <a:buSzPts val="3400"/>
              <a:buFont typeface="Arial"/>
              <a:buNone/>
            </a:pPr>
            <a:r>
              <a:rPr lang="en-US" sz="3400" b="1">
                <a:latin typeface="Roboto"/>
                <a:ea typeface="Roboto"/>
                <a:cs typeface="Roboto"/>
                <a:sym typeface="Roboto"/>
              </a:rPr>
              <a:t>Metodología</a:t>
            </a:r>
            <a:endParaRPr>
              <a:latin typeface="Roboto"/>
              <a:ea typeface="Roboto"/>
              <a:cs typeface="Roboto"/>
              <a:sym typeface="Roboto"/>
            </a:endParaRPr>
          </a:p>
        </p:txBody>
      </p:sp>
      <p:sp>
        <p:nvSpPr>
          <p:cNvPr id="492" name="Google Shape;492;p23"/>
          <p:cNvSpPr txBox="1"/>
          <p:nvPr/>
        </p:nvSpPr>
        <p:spPr>
          <a:xfrm>
            <a:off x="411479" y="2688336"/>
            <a:ext cx="4498848" cy="358444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en-US" sz="1800" b="1" i="0" u="none" strike="noStrike" cap="none">
                <a:solidFill>
                  <a:schemeClr val="dk1"/>
                </a:solidFill>
                <a:latin typeface="Roboto"/>
                <a:ea typeface="Roboto"/>
                <a:cs typeface="Roboto"/>
                <a:sym typeface="Roboto"/>
              </a:rPr>
              <a:t>Tipos de impacto</a:t>
            </a:r>
            <a:endParaRPr/>
          </a:p>
          <a:p>
            <a:pPr marL="283450" marR="0" lvl="1" indent="-137159" algn="l" rtl="0">
              <a:lnSpc>
                <a:spcPct val="90000"/>
              </a:lnSpc>
              <a:spcBef>
                <a:spcPts val="0"/>
              </a:spcBef>
              <a:spcAft>
                <a:spcPts val="0"/>
              </a:spcAft>
              <a:buClr>
                <a:schemeClr val="dk1"/>
              </a:buClr>
              <a:buSzPts val="1440"/>
              <a:buFont typeface="Arial"/>
              <a:buNone/>
            </a:pPr>
            <a:endParaRPr sz="1800" b="1" i="0" u="none" strike="noStrike" cap="none">
              <a:solidFill>
                <a:schemeClr val="dk1"/>
              </a:solidFill>
              <a:latin typeface="Roboto"/>
              <a:ea typeface="Roboto"/>
              <a:cs typeface="Roboto"/>
              <a:sym typeface="Roboto"/>
            </a:endParaRPr>
          </a:p>
          <a:p>
            <a:pPr marL="54850" marR="0" lvl="1" indent="0" algn="l" rtl="0">
              <a:lnSpc>
                <a:spcPct val="90000"/>
              </a:lnSpc>
              <a:spcBef>
                <a:spcPts val="0"/>
              </a:spcBef>
              <a:spcAft>
                <a:spcPts val="0"/>
              </a:spcAft>
              <a:buNone/>
            </a:pPr>
            <a:endParaRPr sz="1800" b="1" i="0" u="none" strike="noStrike" cap="none">
              <a:solidFill>
                <a:schemeClr val="dk1"/>
              </a:solidFill>
              <a:latin typeface="Roboto"/>
              <a:ea typeface="Roboto"/>
              <a:cs typeface="Roboto"/>
              <a:sym typeface="Roboto"/>
            </a:endParaRPr>
          </a:p>
          <a:p>
            <a:pPr marL="457200" marR="0" lvl="0" indent="-342900" algn="l" rtl="0">
              <a:lnSpc>
                <a:spcPct val="90000"/>
              </a:lnSpc>
              <a:spcBef>
                <a:spcPts val="0"/>
              </a:spcBef>
              <a:spcAft>
                <a:spcPts val="0"/>
              </a:spcAft>
              <a:buClr>
                <a:schemeClr val="dk1"/>
              </a:buClr>
              <a:buSzPts val="1800"/>
              <a:buFont typeface="Roboto"/>
              <a:buChar char="●"/>
            </a:pPr>
            <a:r>
              <a:rPr lang="en-US" sz="1800" b="1" i="0" u="none" strike="noStrike" cap="none">
                <a:solidFill>
                  <a:schemeClr val="dk1"/>
                </a:solidFill>
                <a:latin typeface="Roboto"/>
                <a:ea typeface="Roboto"/>
                <a:cs typeface="Roboto"/>
                <a:sym typeface="Roboto"/>
              </a:rPr>
              <a:t>Deforestación</a:t>
            </a:r>
            <a:endParaRPr/>
          </a:p>
          <a:p>
            <a:pPr marL="457200" marR="0" lvl="0" indent="0" algn="l" rtl="0">
              <a:lnSpc>
                <a:spcPct val="90000"/>
              </a:lnSpc>
              <a:spcBef>
                <a:spcPts val="0"/>
              </a:spcBef>
              <a:spcAft>
                <a:spcPts val="0"/>
              </a:spcAft>
              <a:buNone/>
            </a:pPr>
            <a:endParaRPr sz="1800" b="1" i="0" u="none" strike="noStrike" cap="none">
              <a:solidFill>
                <a:schemeClr val="dk1"/>
              </a:solidFill>
              <a:latin typeface="Roboto"/>
              <a:ea typeface="Roboto"/>
              <a:cs typeface="Roboto"/>
              <a:sym typeface="Roboto"/>
            </a:endParaRPr>
          </a:p>
          <a:p>
            <a:pPr marL="457200" marR="0" lvl="0" indent="-342900" algn="l" rtl="0">
              <a:lnSpc>
                <a:spcPct val="90000"/>
              </a:lnSpc>
              <a:spcBef>
                <a:spcPts val="0"/>
              </a:spcBef>
              <a:spcAft>
                <a:spcPts val="0"/>
              </a:spcAft>
              <a:buClr>
                <a:schemeClr val="dk1"/>
              </a:buClr>
              <a:buSzPts val="1800"/>
              <a:buFont typeface="Roboto"/>
              <a:buChar char="●"/>
            </a:pPr>
            <a:r>
              <a:rPr lang="en-US" sz="1800" b="1" i="0" u="none" strike="noStrike" cap="none">
                <a:solidFill>
                  <a:schemeClr val="dk1"/>
                </a:solidFill>
                <a:latin typeface="Roboto"/>
                <a:ea typeface="Roboto"/>
                <a:cs typeface="Roboto"/>
                <a:sym typeface="Roboto"/>
              </a:rPr>
              <a:t>Erosión y sedimentación</a:t>
            </a:r>
            <a:endParaRPr/>
          </a:p>
          <a:p>
            <a:pPr marL="457200" marR="0" lvl="0" indent="0" algn="l" rtl="0">
              <a:lnSpc>
                <a:spcPct val="90000"/>
              </a:lnSpc>
              <a:spcBef>
                <a:spcPts val="0"/>
              </a:spcBef>
              <a:spcAft>
                <a:spcPts val="0"/>
              </a:spcAft>
              <a:buNone/>
            </a:pPr>
            <a:endParaRPr sz="1800" b="1" i="0" u="none" strike="noStrike" cap="none">
              <a:solidFill>
                <a:schemeClr val="dk1"/>
              </a:solidFill>
              <a:latin typeface="Roboto"/>
              <a:ea typeface="Roboto"/>
              <a:cs typeface="Roboto"/>
              <a:sym typeface="Roboto"/>
            </a:endParaRPr>
          </a:p>
          <a:p>
            <a:pPr marL="457200" marR="0" lvl="0" indent="-342900" algn="l" rtl="0">
              <a:lnSpc>
                <a:spcPct val="90000"/>
              </a:lnSpc>
              <a:spcBef>
                <a:spcPts val="0"/>
              </a:spcBef>
              <a:spcAft>
                <a:spcPts val="0"/>
              </a:spcAft>
              <a:buClr>
                <a:schemeClr val="dk1"/>
              </a:buClr>
              <a:buSzPts val="1800"/>
              <a:buFont typeface="Roboto"/>
              <a:buChar char="●"/>
            </a:pPr>
            <a:r>
              <a:rPr lang="en-US" sz="1800" b="1" i="0" u="none" strike="noStrike" cap="none">
                <a:solidFill>
                  <a:schemeClr val="dk1"/>
                </a:solidFill>
                <a:latin typeface="Roboto"/>
                <a:ea typeface="Roboto"/>
                <a:cs typeface="Roboto"/>
                <a:sym typeface="Roboto"/>
              </a:rPr>
              <a:t>Contaminación por mercurio</a:t>
            </a:r>
            <a:endParaRPr sz="1400" b="0" i="0" u="none" strike="noStrike" cap="none">
              <a:solidFill>
                <a:srgbClr val="000000"/>
              </a:solidFill>
              <a:latin typeface="Roboto"/>
              <a:ea typeface="Roboto"/>
              <a:cs typeface="Roboto"/>
              <a:sym typeface="Roboto"/>
            </a:endParaRPr>
          </a:p>
        </p:txBody>
      </p:sp>
      <p:pic>
        <p:nvPicPr>
          <p:cNvPr id="493" name="Google Shape;493;p23" descr="Resultado de imagem para garimpo ouro"/>
          <p:cNvPicPr preferRelativeResize="0"/>
          <p:nvPr/>
        </p:nvPicPr>
        <p:blipFill rotWithShape="1">
          <a:blip r:embed="rId3">
            <a:alphaModFix/>
          </a:blip>
          <a:srcRect l="16930" r="18076" b="1"/>
          <a:stretch/>
        </p:blipFill>
        <p:spPr>
          <a:xfrm>
            <a:off x="5308052" y="10"/>
            <a:ext cx="6883948" cy="6857990"/>
          </a:xfrm>
          <a:custGeom>
            <a:avLst/>
            <a:gdLst/>
            <a:ahLst/>
            <a:cxnLst/>
            <a:rect l="l" t="t" r="r" b="b"/>
            <a:pathLst>
              <a:path w="6883948" h="6858000" extrusionOk="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solidFill>
            <a:srgbClr val="FFFFFF"/>
          </a:solidFill>
          <a:ln>
            <a:noFill/>
          </a:ln>
          <a:effectLst>
            <a:outerShdw blurRad="50800" dist="38100" dir="10800000" algn="r" rotWithShape="0">
              <a:srgbClr val="D8D8D8">
                <a:alpha val="29411"/>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24"/>
          <p:cNvSpPr txBox="1">
            <a:spLocks noGrp="1"/>
          </p:cNvSpPr>
          <p:nvPr>
            <p:ph type="title"/>
          </p:nvPr>
        </p:nvSpPr>
        <p:spPr>
          <a:xfrm>
            <a:off x="4386385" y="435744"/>
            <a:ext cx="73152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latin typeface="Roboto"/>
                <a:ea typeface="Roboto"/>
                <a:cs typeface="Roboto"/>
                <a:sym typeface="Roboto"/>
              </a:rPr>
              <a:t>Componentes de Impacto</a:t>
            </a:r>
            <a:endParaRPr>
              <a:latin typeface="Roboto"/>
              <a:ea typeface="Roboto"/>
              <a:cs typeface="Roboto"/>
              <a:sym typeface="Roboto"/>
            </a:endParaRPr>
          </a:p>
        </p:txBody>
      </p:sp>
      <p:pic>
        <p:nvPicPr>
          <p:cNvPr id="499" name="Google Shape;499;p24" descr="Saberes Regionais Amazônicos: do Garimpo de Ouro no Rio Madeira (RO) às  Possibilidades de Inter-relação em Aulas de Química"/>
          <p:cNvPicPr preferRelativeResize="0"/>
          <p:nvPr/>
        </p:nvPicPr>
        <p:blipFill rotWithShape="1">
          <a:blip r:embed="rId3">
            <a:alphaModFix/>
          </a:blip>
          <a:srcRect/>
          <a:stretch/>
        </p:blipFill>
        <p:spPr>
          <a:xfrm>
            <a:off x="8768569" y="2886099"/>
            <a:ext cx="2424292" cy="1491872"/>
          </a:xfrm>
          <a:prstGeom prst="rect">
            <a:avLst/>
          </a:prstGeom>
          <a:noFill/>
          <a:ln>
            <a:noFill/>
          </a:ln>
        </p:spPr>
      </p:pic>
      <p:pic>
        <p:nvPicPr>
          <p:cNvPr id="500" name="Google Shape;500;p24" descr="Desmatamento na Amazônia avança 20% entre agosto de 2018 e abril de 2019 -  Jornal O Globo"/>
          <p:cNvPicPr preferRelativeResize="0"/>
          <p:nvPr/>
        </p:nvPicPr>
        <p:blipFill rotWithShape="1">
          <a:blip r:embed="rId4">
            <a:alphaModFix/>
          </a:blip>
          <a:srcRect/>
          <a:stretch/>
        </p:blipFill>
        <p:spPr>
          <a:xfrm>
            <a:off x="2757864" y="2886099"/>
            <a:ext cx="2350586" cy="1458297"/>
          </a:xfrm>
          <a:prstGeom prst="rect">
            <a:avLst/>
          </a:prstGeom>
          <a:noFill/>
          <a:ln>
            <a:noFill/>
          </a:ln>
        </p:spPr>
      </p:pic>
      <p:pic>
        <p:nvPicPr>
          <p:cNvPr id="501" name="Google Shape;501;p24"/>
          <p:cNvPicPr preferRelativeResize="0"/>
          <p:nvPr/>
        </p:nvPicPr>
        <p:blipFill rotWithShape="1">
          <a:blip r:embed="rId5">
            <a:alphaModFix/>
          </a:blip>
          <a:srcRect/>
          <a:stretch/>
        </p:blipFill>
        <p:spPr>
          <a:xfrm>
            <a:off x="5842125" y="2907493"/>
            <a:ext cx="2222361" cy="1481575"/>
          </a:xfrm>
          <a:prstGeom prst="rect">
            <a:avLst/>
          </a:prstGeom>
          <a:noFill/>
          <a:ln>
            <a:noFill/>
          </a:ln>
        </p:spPr>
      </p:pic>
      <p:sp>
        <p:nvSpPr>
          <p:cNvPr id="502" name="Google Shape;502;p24"/>
          <p:cNvSpPr/>
          <p:nvPr/>
        </p:nvSpPr>
        <p:spPr>
          <a:xfrm>
            <a:off x="2998485" y="1961965"/>
            <a:ext cx="1784412" cy="687135"/>
          </a:xfrm>
          <a:prstGeom prst="roundRect">
            <a:avLst>
              <a:gd name="adj" fmla="val 16667"/>
            </a:avLst>
          </a:prstGeom>
          <a:solidFill>
            <a:schemeClr val="accent5"/>
          </a:solidFill>
          <a:ln w="12700" cap="flat" cmpd="sng">
            <a:solidFill>
              <a:srgbClr val="008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Deforestación</a:t>
            </a:r>
            <a:endParaRPr sz="1400" b="0" i="0" u="none" strike="noStrike" cap="none">
              <a:solidFill>
                <a:srgbClr val="000000"/>
              </a:solidFill>
              <a:latin typeface="Arial"/>
              <a:ea typeface="Arial"/>
              <a:cs typeface="Arial"/>
              <a:sym typeface="Arial"/>
            </a:endParaRPr>
          </a:p>
        </p:txBody>
      </p:sp>
      <p:sp>
        <p:nvSpPr>
          <p:cNvPr id="503" name="Google Shape;503;p24"/>
          <p:cNvSpPr/>
          <p:nvPr/>
        </p:nvSpPr>
        <p:spPr>
          <a:xfrm>
            <a:off x="6044823" y="1973061"/>
            <a:ext cx="1784412" cy="676039"/>
          </a:xfrm>
          <a:prstGeom prst="roundRect">
            <a:avLst>
              <a:gd name="adj" fmla="val 16667"/>
            </a:avLst>
          </a:prstGeom>
          <a:solidFill>
            <a:schemeClr val="accent5"/>
          </a:solidFill>
          <a:ln w="12700" cap="flat" cmpd="sng">
            <a:solidFill>
              <a:srgbClr val="008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Erosión</a:t>
            </a:r>
            <a:endParaRPr sz="1400" b="0" i="0" u="none" strike="noStrike" cap="none">
              <a:solidFill>
                <a:srgbClr val="000000"/>
              </a:solidFill>
              <a:latin typeface="Arial"/>
              <a:ea typeface="Arial"/>
              <a:cs typeface="Arial"/>
              <a:sym typeface="Arial"/>
            </a:endParaRPr>
          </a:p>
        </p:txBody>
      </p:sp>
      <p:sp>
        <p:nvSpPr>
          <p:cNvPr id="504" name="Google Shape;504;p24"/>
          <p:cNvSpPr/>
          <p:nvPr/>
        </p:nvSpPr>
        <p:spPr>
          <a:xfrm>
            <a:off x="9051899" y="1954445"/>
            <a:ext cx="1784412" cy="694655"/>
          </a:xfrm>
          <a:prstGeom prst="roundRect">
            <a:avLst>
              <a:gd name="adj" fmla="val 16667"/>
            </a:avLst>
          </a:prstGeom>
          <a:solidFill>
            <a:schemeClr val="accent5"/>
          </a:solidFill>
          <a:ln w="12700" cap="flat" cmpd="sng">
            <a:solidFill>
              <a:srgbClr val="008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Contaminación por mercurio</a:t>
            </a:r>
            <a:endParaRPr sz="1400" b="0" i="0" u="none" strike="noStrike" cap="none">
              <a:solidFill>
                <a:srgbClr val="000000"/>
              </a:solidFill>
              <a:latin typeface="Arial"/>
              <a:ea typeface="Arial"/>
              <a:cs typeface="Arial"/>
              <a:sym typeface="Arial"/>
            </a:endParaRPr>
          </a:p>
        </p:txBody>
      </p:sp>
      <p:sp>
        <p:nvSpPr>
          <p:cNvPr id="505" name="Google Shape;505;p24"/>
          <p:cNvSpPr/>
          <p:nvPr/>
        </p:nvSpPr>
        <p:spPr>
          <a:xfrm>
            <a:off x="269370" y="3277338"/>
            <a:ext cx="1784412" cy="753124"/>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Impactos biofísicos</a:t>
            </a:r>
            <a:endParaRPr sz="1800" b="0" i="0" u="none" strike="noStrike" cap="none">
              <a:solidFill>
                <a:schemeClr val="dk1"/>
              </a:solidFill>
              <a:latin typeface="Arial"/>
              <a:ea typeface="Arial"/>
              <a:cs typeface="Arial"/>
              <a:sym typeface="Arial"/>
            </a:endParaRPr>
          </a:p>
        </p:txBody>
      </p:sp>
      <p:sp>
        <p:nvSpPr>
          <p:cNvPr id="506" name="Google Shape;506;p24"/>
          <p:cNvSpPr/>
          <p:nvPr/>
        </p:nvSpPr>
        <p:spPr>
          <a:xfrm rot="-5400000">
            <a:off x="2188320" y="3513338"/>
            <a:ext cx="435006" cy="266330"/>
          </a:xfrm>
          <a:prstGeom prst="downArrow">
            <a:avLst>
              <a:gd name="adj1" fmla="val 50000"/>
              <a:gd name="adj2" fmla="val 50000"/>
            </a:avLst>
          </a:prstGeom>
          <a:solidFill>
            <a:schemeClr val="accent4"/>
          </a:solidFill>
          <a:ln w="12700" cap="flat" cmpd="sng">
            <a:solidFill>
              <a:srgbClr val="5F8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25" descr="Saberes Regionais Amazônicos: do Garimpo de Ouro no Rio Madeira (RO) às  Possibilidades de Inter-relação em Aulas de Química"/>
          <p:cNvPicPr preferRelativeResize="0"/>
          <p:nvPr/>
        </p:nvPicPr>
        <p:blipFill rotWithShape="1">
          <a:blip r:embed="rId3">
            <a:alphaModFix/>
          </a:blip>
          <a:srcRect/>
          <a:stretch/>
        </p:blipFill>
        <p:spPr>
          <a:xfrm>
            <a:off x="8768569" y="2886099"/>
            <a:ext cx="2424292" cy="1491872"/>
          </a:xfrm>
          <a:prstGeom prst="rect">
            <a:avLst/>
          </a:prstGeom>
          <a:noFill/>
          <a:ln>
            <a:noFill/>
          </a:ln>
        </p:spPr>
      </p:pic>
      <p:pic>
        <p:nvPicPr>
          <p:cNvPr id="512" name="Google Shape;512;p25" descr="Desmatamento na Amazônia avança 20% entre agosto de 2018 e abril de 2019 -  Jornal O Globo"/>
          <p:cNvPicPr preferRelativeResize="0"/>
          <p:nvPr/>
        </p:nvPicPr>
        <p:blipFill rotWithShape="1">
          <a:blip r:embed="rId4">
            <a:alphaModFix/>
          </a:blip>
          <a:srcRect/>
          <a:stretch/>
        </p:blipFill>
        <p:spPr>
          <a:xfrm>
            <a:off x="2757864" y="2886099"/>
            <a:ext cx="2350586" cy="1458297"/>
          </a:xfrm>
          <a:prstGeom prst="rect">
            <a:avLst/>
          </a:prstGeom>
          <a:noFill/>
          <a:ln>
            <a:noFill/>
          </a:ln>
        </p:spPr>
      </p:pic>
      <p:pic>
        <p:nvPicPr>
          <p:cNvPr id="513" name="Google Shape;513;p25"/>
          <p:cNvPicPr preferRelativeResize="0"/>
          <p:nvPr/>
        </p:nvPicPr>
        <p:blipFill rotWithShape="1">
          <a:blip r:embed="rId5">
            <a:alphaModFix/>
          </a:blip>
          <a:srcRect/>
          <a:stretch/>
        </p:blipFill>
        <p:spPr>
          <a:xfrm>
            <a:off x="5842125" y="2907493"/>
            <a:ext cx="2222361" cy="1481575"/>
          </a:xfrm>
          <a:prstGeom prst="rect">
            <a:avLst/>
          </a:prstGeom>
          <a:noFill/>
          <a:ln>
            <a:noFill/>
          </a:ln>
        </p:spPr>
      </p:pic>
      <p:sp>
        <p:nvSpPr>
          <p:cNvPr id="514" name="Google Shape;514;p25"/>
          <p:cNvSpPr/>
          <p:nvPr/>
        </p:nvSpPr>
        <p:spPr>
          <a:xfrm>
            <a:off x="2998485" y="1961965"/>
            <a:ext cx="1784412" cy="687135"/>
          </a:xfrm>
          <a:prstGeom prst="roundRect">
            <a:avLst>
              <a:gd name="adj" fmla="val 16667"/>
            </a:avLst>
          </a:prstGeom>
          <a:solidFill>
            <a:schemeClr val="accent5"/>
          </a:solidFill>
          <a:ln w="12700" cap="flat" cmpd="sng">
            <a:solidFill>
              <a:srgbClr val="008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Deforestación</a:t>
            </a:r>
            <a:endParaRPr sz="1400" b="0" i="0" u="none" strike="noStrike" cap="none">
              <a:solidFill>
                <a:srgbClr val="000000"/>
              </a:solidFill>
              <a:latin typeface="Arial"/>
              <a:ea typeface="Arial"/>
              <a:cs typeface="Arial"/>
              <a:sym typeface="Arial"/>
            </a:endParaRPr>
          </a:p>
        </p:txBody>
      </p:sp>
      <p:sp>
        <p:nvSpPr>
          <p:cNvPr id="515" name="Google Shape;515;p25"/>
          <p:cNvSpPr/>
          <p:nvPr/>
        </p:nvSpPr>
        <p:spPr>
          <a:xfrm>
            <a:off x="6044823" y="1973061"/>
            <a:ext cx="1784412" cy="676039"/>
          </a:xfrm>
          <a:prstGeom prst="roundRect">
            <a:avLst>
              <a:gd name="adj" fmla="val 16667"/>
            </a:avLst>
          </a:prstGeom>
          <a:solidFill>
            <a:schemeClr val="accent5"/>
          </a:solidFill>
          <a:ln w="12700" cap="flat" cmpd="sng">
            <a:solidFill>
              <a:srgbClr val="008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Erosión</a:t>
            </a:r>
            <a:endParaRPr sz="1400" b="0" i="0" u="none" strike="noStrike" cap="none">
              <a:solidFill>
                <a:srgbClr val="000000"/>
              </a:solidFill>
              <a:latin typeface="Arial"/>
              <a:ea typeface="Arial"/>
              <a:cs typeface="Arial"/>
              <a:sym typeface="Arial"/>
            </a:endParaRPr>
          </a:p>
        </p:txBody>
      </p:sp>
      <p:sp>
        <p:nvSpPr>
          <p:cNvPr id="516" name="Google Shape;516;p25"/>
          <p:cNvSpPr/>
          <p:nvPr/>
        </p:nvSpPr>
        <p:spPr>
          <a:xfrm>
            <a:off x="9051899" y="1954445"/>
            <a:ext cx="1784412" cy="694655"/>
          </a:xfrm>
          <a:prstGeom prst="roundRect">
            <a:avLst>
              <a:gd name="adj" fmla="val 16667"/>
            </a:avLst>
          </a:prstGeom>
          <a:solidFill>
            <a:schemeClr val="accent5"/>
          </a:solidFill>
          <a:ln w="12700" cap="flat" cmpd="sng">
            <a:solidFill>
              <a:srgbClr val="008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Contaminación por mercúrio</a:t>
            </a:r>
            <a:endParaRPr sz="1400" b="0" i="0" u="none" strike="noStrike" cap="none">
              <a:solidFill>
                <a:srgbClr val="000000"/>
              </a:solidFill>
              <a:latin typeface="Arial"/>
              <a:ea typeface="Arial"/>
              <a:cs typeface="Arial"/>
              <a:sym typeface="Arial"/>
            </a:endParaRPr>
          </a:p>
        </p:txBody>
      </p:sp>
      <p:sp>
        <p:nvSpPr>
          <p:cNvPr id="517" name="Google Shape;517;p25"/>
          <p:cNvSpPr/>
          <p:nvPr/>
        </p:nvSpPr>
        <p:spPr>
          <a:xfrm>
            <a:off x="269370" y="3277338"/>
            <a:ext cx="1784412" cy="753124"/>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Impactos biofísicos</a:t>
            </a:r>
            <a:endParaRPr sz="1800" b="0" i="0" u="none" strike="noStrike" cap="none">
              <a:solidFill>
                <a:schemeClr val="dk1"/>
              </a:solidFill>
              <a:latin typeface="Arial"/>
              <a:ea typeface="Arial"/>
              <a:cs typeface="Arial"/>
              <a:sym typeface="Arial"/>
            </a:endParaRPr>
          </a:p>
        </p:txBody>
      </p:sp>
      <p:sp>
        <p:nvSpPr>
          <p:cNvPr id="518" name="Google Shape;518;p25"/>
          <p:cNvSpPr/>
          <p:nvPr/>
        </p:nvSpPr>
        <p:spPr>
          <a:xfrm>
            <a:off x="3728621" y="4580878"/>
            <a:ext cx="435006" cy="266330"/>
          </a:xfrm>
          <a:prstGeom prst="downArrow">
            <a:avLst>
              <a:gd name="adj1" fmla="val 50000"/>
              <a:gd name="adj2" fmla="val 50000"/>
            </a:avLst>
          </a:prstGeom>
          <a:solidFill>
            <a:schemeClr val="accent4"/>
          </a:solidFill>
          <a:ln w="12700" cap="flat" cmpd="sng">
            <a:solidFill>
              <a:srgbClr val="5F8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9" name="Google Shape;519;p25"/>
          <p:cNvSpPr/>
          <p:nvPr/>
        </p:nvSpPr>
        <p:spPr>
          <a:xfrm>
            <a:off x="6787192" y="4647461"/>
            <a:ext cx="435006" cy="266330"/>
          </a:xfrm>
          <a:prstGeom prst="downArrow">
            <a:avLst>
              <a:gd name="adj1" fmla="val 50000"/>
              <a:gd name="adj2" fmla="val 50000"/>
            </a:avLst>
          </a:prstGeom>
          <a:solidFill>
            <a:schemeClr val="accent4"/>
          </a:solidFill>
          <a:ln w="12700" cap="flat" cmpd="sng">
            <a:solidFill>
              <a:srgbClr val="5F8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0" name="Google Shape;520;p25"/>
          <p:cNvSpPr/>
          <p:nvPr/>
        </p:nvSpPr>
        <p:spPr>
          <a:xfrm>
            <a:off x="9845763" y="4647461"/>
            <a:ext cx="435006" cy="266330"/>
          </a:xfrm>
          <a:prstGeom prst="downArrow">
            <a:avLst>
              <a:gd name="adj1" fmla="val 50000"/>
              <a:gd name="adj2" fmla="val 50000"/>
            </a:avLst>
          </a:prstGeom>
          <a:solidFill>
            <a:schemeClr val="accent4"/>
          </a:solidFill>
          <a:ln w="12700" cap="flat" cmpd="sng">
            <a:solidFill>
              <a:srgbClr val="5F8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1" name="Google Shape;521;p25"/>
          <p:cNvSpPr/>
          <p:nvPr/>
        </p:nvSpPr>
        <p:spPr>
          <a:xfrm>
            <a:off x="269370" y="5505156"/>
            <a:ext cx="2003288" cy="753124"/>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Consecuencias sociales</a:t>
            </a:r>
            <a:endParaRPr sz="1800" b="0" i="0" u="none" strike="noStrike" cap="none">
              <a:solidFill>
                <a:schemeClr val="dk1"/>
              </a:solidFill>
              <a:latin typeface="Arial"/>
              <a:ea typeface="Arial"/>
              <a:cs typeface="Arial"/>
              <a:sym typeface="Arial"/>
            </a:endParaRPr>
          </a:p>
        </p:txBody>
      </p:sp>
      <p:sp>
        <p:nvSpPr>
          <p:cNvPr id="522" name="Google Shape;522;p25"/>
          <p:cNvSpPr/>
          <p:nvPr/>
        </p:nvSpPr>
        <p:spPr>
          <a:xfrm rot="-5400000">
            <a:off x="2188320" y="3513338"/>
            <a:ext cx="435006" cy="266330"/>
          </a:xfrm>
          <a:prstGeom prst="downArrow">
            <a:avLst>
              <a:gd name="adj1" fmla="val 50000"/>
              <a:gd name="adj2" fmla="val 50000"/>
            </a:avLst>
          </a:prstGeom>
          <a:solidFill>
            <a:schemeClr val="accent4"/>
          </a:solidFill>
          <a:ln w="12700" cap="flat" cmpd="sng">
            <a:solidFill>
              <a:srgbClr val="5F8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3" name="Google Shape;523;p25"/>
          <p:cNvSpPr/>
          <p:nvPr/>
        </p:nvSpPr>
        <p:spPr>
          <a:xfrm rot="-5400000">
            <a:off x="2210922" y="5748553"/>
            <a:ext cx="435006" cy="266330"/>
          </a:xfrm>
          <a:prstGeom prst="downArrow">
            <a:avLst>
              <a:gd name="adj1" fmla="val 50000"/>
              <a:gd name="adj2" fmla="val 50000"/>
            </a:avLst>
          </a:prstGeom>
          <a:solidFill>
            <a:schemeClr val="accent4"/>
          </a:solidFill>
          <a:ln w="12700" cap="flat" cmpd="sng">
            <a:solidFill>
              <a:srgbClr val="5F8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24" name="Google Shape;524;p25" descr="AP: Rio Araguari registra mais uma grande mortandade de peixes - Correio da  Amazônia"/>
          <p:cNvPicPr preferRelativeResize="0"/>
          <p:nvPr/>
        </p:nvPicPr>
        <p:blipFill rotWithShape="1">
          <a:blip r:embed="rId6">
            <a:alphaModFix/>
          </a:blip>
          <a:srcRect/>
          <a:stretch/>
        </p:blipFill>
        <p:spPr>
          <a:xfrm>
            <a:off x="5842125" y="5029201"/>
            <a:ext cx="2222361" cy="1458297"/>
          </a:xfrm>
          <a:prstGeom prst="rect">
            <a:avLst/>
          </a:prstGeom>
          <a:noFill/>
          <a:ln>
            <a:noFill/>
          </a:ln>
        </p:spPr>
      </p:pic>
      <p:sp>
        <p:nvSpPr>
          <p:cNvPr id="525" name="Google Shape;525;p25" descr="Globo Amazônia - Veja as últimas notícias e proteste contra queimadas e  desmatamento - NOTÍCIAS - Especialistas preveem seca prolongada no norte da  Amazônia"/>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526" name="Google Shape;526;p25" descr="AMAZONAS ATUAL - Cai produção de açaí e aumenta a de erva-mate em 2014,  mostra IBGE"/>
          <p:cNvPicPr preferRelativeResize="0"/>
          <p:nvPr/>
        </p:nvPicPr>
        <p:blipFill rotWithShape="1">
          <a:blip r:embed="rId7">
            <a:alphaModFix/>
          </a:blip>
          <a:srcRect/>
          <a:stretch/>
        </p:blipFill>
        <p:spPr>
          <a:xfrm>
            <a:off x="2757864" y="5005924"/>
            <a:ext cx="2350586" cy="1481574"/>
          </a:xfrm>
          <a:prstGeom prst="rect">
            <a:avLst/>
          </a:prstGeom>
          <a:noFill/>
          <a:ln>
            <a:noFill/>
          </a:ln>
        </p:spPr>
      </p:pic>
      <p:pic>
        <p:nvPicPr>
          <p:cNvPr id="527" name="Google Shape;527;p25" descr="Kamimura Tomoko (16) in 1973. Born on June 13, 1956, she was officially diagnosed with congenital Minamata disease in November 1962. "/>
          <p:cNvPicPr preferRelativeResize="0"/>
          <p:nvPr/>
        </p:nvPicPr>
        <p:blipFill rotWithShape="1">
          <a:blip r:embed="rId8">
            <a:alphaModFix/>
          </a:blip>
          <a:srcRect/>
          <a:stretch/>
        </p:blipFill>
        <p:spPr>
          <a:xfrm>
            <a:off x="8768569" y="5026908"/>
            <a:ext cx="2424292" cy="1491872"/>
          </a:xfrm>
          <a:prstGeom prst="rect">
            <a:avLst/>
          </a:prstGeom>
          <a:noFill/>
          <a:ln>
            <a:noFill/>
          </a:ln>
        </p:spPr>
      </p:pic>
      <p:sp>
        <p:nvSpPr>
          <p:cNvPr id="528" name="Google Shape;528;p25"/>
          <p:cNvSpPr txBox="1">
            <a:spLocks noGrp="1"/>
          </p:cNvSpPr>
          <p:nvPr>
            <p:ph type="title"/>
          </p:nvPr>
        </p:nvSpPr>
        <p:spPr>
          <a:xfrm>
            <a:off x="4386385" y="435744"/>
            <a:ext cx="73152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latin typeface="Roboto"/>
                <a:ea typeface="Roboto"/>
                <a:cs typeface="Roboto"/>
                <a:sym typeface="Roboto"/>
              </a:rPr>
              <a:t>Componentes de Impacto</a:t>
            </a:r>
            <a:endParaRPr>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
          <p:cNvSpPr txBox="1">
            <a:spLocks noGrp="1"/>
          </p:cNvSpPr>
          <p:nvPr>
            <p:ph type="title"/>
          </p:nvPr>
        </p:nvSpPr>
        <p:spPr>
          <a:xfrm>
            <a:off x="838199" y="852900"/>
            <a:ext cx="11183912"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latin typeface="Roboto"/>
                <a:ea typeface="Roboto"/>
                <a:cs typeface="Roboto"/>
                <a:sym typeface="Roboto"/>
              </a:rPr>
              <a:t>Bienvenidos a la Serie de Seminarios de la Fase 2 – Reglas</a:t>
            </a:r>
            <a:endParaRPr>
              <a:latin typeface="Roboto"/>
              <a:ea typeface="Roboto"/>
              <a:cs typeface="Roboto"/>
              <a:sym typeface="Roboto"/>
            </a:endParaRPr>
          </a:p>
        </p:txBody>
      </p:sp>
      <p:sp>
        <p:nvSpPr>
          <p:cNvPr id="226" name="Google Shape;226;p4"/>
          <p:cNvSpPr txBox="1">
            <a:spLocks noGrp="1"/>
          </p:cNvSpPr>
          <p:nvPr>
            <p:ph type="body" idx="1"/>
          </p:nvPr>
        </p:nvSpPr>
        <p:spPr>
          <a:xfrm>
            <a:off x="1167245" y="2162651"/>
            <a:ext cx="9857509" cy="3474720"/>
          </a:xfrm>
          <a:prstGeom prst="rect">
            <a:avLst/>
          </a:prstGeom>
          <a:noFill/>
          <a:ln>
            <a:noFill/>
          </a:ln>
        </p:spPr>
        <p:txBody>
          <a:bodyPr spcFirstLastPara="1" wrap="square" lIns="91425" tIns="45700" rIns="91425" bIns="45700" anchor="t" anchorCtr="0">
            <a:noAutofit/>
          </a:bodyPr>
          <a:lstStyle/>
          <a:p>
            <a:pPr marL="457200" lvl="0" indent="-320040" algn="l" rtl="0">
              <a:lnSpc>
                <a:spcPct val="122222"/>
              </a:lnSpc>
              <a:spcBef>
                <a:spcPts val="0"/>
              </a:spcBef>
              <a:spcAft>
                <a:spcPts val="0"/>
              </a:spcAft>
              <a:buClr>
                <a:schemeClr val="dk1"/>
              </a:buClr>
              <a:buSzPts val="1440"/>
              <a:buChar char="•"/>
            </a:pPr>
            <a:r>
              <a:rPr lang="en-US" b="1"/>
              <a:t>Aunque tendremos algunas presentaciones, esta sesión está diseñada para ser interactiva y participativa.</a:t>
            </a:r>
            <a:endParaRPr/>
          </a:p>
          <a:p>
            <a:pPr marL="137160" lvl="0" indent="0" algn="l" rtl="0">
              <a:lnSpc>
                <a:spcPct val="122222"/>
              </a:lnSpc>
              <a:spcBef>
                <a:spcPts val="0"/>
              </a:spcBef>
              <a:spcAft>
                <a:spcPts val="0"/>
              </a:spcAft>
              <a:buSzPts val="1440"/>
              <a:buNone/>
            </a:pPr>
            <a:br>
              <a:rPr lang="en-US"/>
            </a:br>
            <a:r>
              <a:rPr lang="en-US"/>
              <a:t>Usaremos una variedad de enfoques, incluyendo:</a:t>
            </a:r>
            <a:endParaRPr/>
          </a:p>
          <a:p>
            <a:pPr marL="457200" lvl="0" indent="-320040" algn="l" rtl="0">
              <a:lnSpc>
                <a:spcPct val="122222"/>
              </a:lnSpc>
              <a:spcBef>
                <a:spcPts val="0"/>
              </a:spcBef>
              <a:spcAft>
                <a:spcPts val="0"/>
              </a:spcAft>
              <a:buClr>
                <a:schemeClr val="dk1"/>
              </a:buClr>
              <a:buSzPts val="1440"/>
              <a:buChar char="•"/>
            </a:pPr>
            <a:r>
              <a:rPr lang="en-US" b="1"/>
              <a:t>Dinámicas de grupo </a:t>
            </a:r>
            <a:r>
              <a:rPr lang="en-US"/>
              <a:t>para fomentar la participación y el intercambio</a:t>
            </a:r>
            <a:endParaRPr/>
          </a:p>
          <a:p>
            <a:pPr marL="457200" lvl="0" indent="-320040" algn="l" rtl="0">
              <a:lnSpc>
                <a:spcPct val="122222"/>
              </a:lnSpc>
              <a:spcBef>
                <a:spcPts val="0"/>
              </a:spcBef>
              <a:spcAft>
                <a:spcPts val="0"/>
              </a:spcAft>
              <a:buClr>
                <a:schemeClr val="dk1"/>
              </a:buClr>
              <a:buSzPts val="1440"/>
              <a:buChar char="•"/>
            </a:pPr>
            <a:r>
              <a:rPr lang="en-US" b="1"/>
              <a:t>Ejercicios prácticos </a:t>
            </a:r>
            <a:r>
              <a:rPr lang="en-US"/>
              <a:t>para explorar conceptos y herramientas clave</a:t>
            </a:r>
            <a:endParaRPr/>
          </a:p>
          <a:p>
            <a:pPr marL="457200" lvl="0" indent="-320040" algn="l" rtl="0">
              <a:lnSpc>
                <a:spcPct val="122222"/>
              </a:lnSpc>
              <a:spcBef>
                <a:spcPts val="0"/>
              </a:spcBef>
              <a:spcAft>
                <a:spcPts val="0"/>
              </a:spcAft>
              <a:buClr>
                <a:schemeClr val="dk1"/>
              </a:buClr>
              <a:buSzPts val="1440"/>
              <a:buChar char="•"/>
            </a:pPr>
            <a:r>
              <a:rPr lang="en-US" b="1"/>
              <a:t>Discusiones abiertas </a:t>
            </a:r>
            <a:r>
              <a:rPr lang="en-US"/>
              <a:t>para compartir experiencias y reflexionar juntos</a:t>
            </a:r>
            <a:endParaRPr/>
          </a:p>
          <a:p>
            <a:pPr marL="457200" lvl="0" indent="-320040" algn="l" rtl="0">
              <a:lnSpc>
                <a:spcPct val="122222"/>
              </a:lnSpc>
              <a:spcBef>
                <a:spcPts val="0"/>
              </a:spcBef>
              <a:spcAft>
                <a:spcPts val="0"/>
              </a:spcAft>
              <a:buClr>
                <a:schemeClr val="dk1"/>
              </a:buClr>
              <a:buSzPts val="1440"/>
              <a:buChar char="•"/>
            </a:pPr>
            <a:r>
              <a:rPr lang="en-US" b="1"/>
              <a:t>Mentimeter</a:t>
            </a:r>
            <a:r>
              <a:rPr lang="en-US"/>
              <a:t> para recoger sus impresiones y aportes en tiempo real</a:t>
            </a:r>
            <a:endParaRPr/>
          </a:p>
          <a:p>
            <a:pPr marL="685766" lvl="1" indent="-181850" algn="l" rtl="0">
              <a:lnSpc>
                <a:spcPct val="137500"/>
              </a:lnSpc>
              <a:spcBef>
                <a:spcPts val="1000"/>
              </a:spcBef>
              <a:spcAft>
                <a:spcPts val="0"/>
              </a:spcAft>
              <a:buSzPts val="1600"/>
              <a:buNone/>
            </a:pPr>
            <a:endParaRPr/>
          </a:p>
          <a:p>
            <a:pPr marL="0" lvl="0" indent="0" algn="l" rtl="0">
              <a:lnSpc>
                <a:spcPct val="122222"/>
              </a:lnSpc>
              <a:spcBef>
                <a:spcPts val="1000"/>
              </a:spcBef>
              <a:spcAft>
                <a:spcPts val="0"/>
              </a:spcAft>
              <a:buClr>
                <a:schemeClr val="dk1"/>
              </a:buClr>
              <a:buSzPts val="1440"/>
              <a:buFont typeface="Arial"/>
              <a:buNone/>
            </a:pPr>
            <a:endParaRPr/>
          </a:p>
        </p:txBody>
      </p:sp>
      <p:pic>
        <p:nvPicPr>
          <p:cNvPr id="227" name="Google Shape;227;p4"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26"/>
          <p:cNvSpPr txBox="1">
            <a:spLocks noGrp="1"/>
          </p:cNvSpPr>
          <p:nvPr>
            <p:ph type="title"/>
          </p:nvPr>
        </p:nvSpPr>
        <p:spPr>
          <a:xfrm>
            <a:off x="1413991" y="522843"/>
            <a:ext cx="9135300" cy="914400"/>
          </a:xfrm>
          <a:prstGeom prst="rect">
            <a:avLst/>
          </a:prstGeom>
          <a:noFill/>
          <a:ln>
            <a:noFill/>
          </a:ln>
        </p:spPr>
        <p:txBody>
          <a:bodyPr spcFirstLastPara="1" wrap="square" lIns="91425" tIns="45700" rIns="91425" bIns="45700" anchor="b" anchorCtr="0">
            <a:normAutofit/>
          </a:bodyPr>
          <a:lstStyle/>
          <a:p>
            <a:pPr marL="0" lvl="0" indent="0" algn="l" rtl="0">
              <a:lnSpc>
                <a:spcPct val="114285"/>
              </a:lnSpc>
              <a:spcBef>
                <a:spcPts val="0"/>
              </a:spcBef>
              <a:spcAft>
                <a:spcPts val="0"/>
              </a:spcAft>
              <a:buClr>
                <a:schemeClr val="dk1"/>
              </a:buClr>
              <a:buSzPts val="2800"/>
              <a:buFont typeface="Arial"/>
              <a:buNone/>
            </a:pPr>
            <a:r>
              <a:rPr lang="en-US">
                <a:latin typeface="Roboto"/>
                <a:ea typeface="Roboto"/>
                <a:cs typeface="Roboto"/>
                <a:sym typeface="Roboto"/>
              </a:rPr>
              <a:t>Metodología: Productividad de la extracción de oro</a:t>
            </a:r>
            <a:endParaRPr b="1">
              <a:latin typeface="Roboto"/>
              <a:ea typeface="Roboto"/>
              <a:cs typeface="Roboto"/>
              <a:sym typeface="Roboto"/>
            </a:endParaRPr>
          </a:p>
        </p:txBody>
      </p:sp>
      <p:sp>
        <p:nvSpPr>
          <p:cNvPr id="534" name="Google Shape;534;p26"/>
          <p:cNvSpPr txBox="1"/>
          <p:nvPr/>
        </p:nvSpPr>
        <p:spPr>
          <a:xfrm>
            <a:off x="1057151" y="2218048"/>
            <a:ext cx="4782458" cy="412008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00000"/>
              </a:lnSpc>
              <a:spcBef>
                <a:spcPts val="0"/>
              </a:spcBef>
              <a:spcAft>
                <a:spcPts val="0"/>
              </a:spcAft>
              <a:buClr>
                <a:schemeClr val="dk1"/>
              </a:buClr>
              <a:buSzPts val="1760"/>
              <a:buFont typeface="Arial"/>
              <a:buNone/>
            </a:pPr>
            <a:r>
              <a:rPr lang="en-US" sz="2200" b="0" i="0" u="none" strike="noStrike" cap="none">
                <a:solidFill>
                  <a:schemeClr val="dk1"/>
                </a:solidFill>
                <a:latin typeface="Arial"/>
                <a:ea typeface="Arial"/>
                <a:cs typeface="Arial"/>
                <a:sym typeface="Arial"/>
              </a:rPr>
              <a:t>	</a:t>
            </a:r>
            <a:r>
              <a:rPr lang="en-US" sz="2200" b="0" i="0" u="none" strike="noStrike" cap="none">
                <a:solidFill>
                  <a:schemeClr val="dk1"/>
                </a:solidFill>
                <a:latin typeface="Roboto"/>
                <a:ea typeface="Roboto"/>
                <a:cs typeface="Roboto"/>
                <a:sym typeface="Roboto"/>
              </a:rPr>
              <a:t>Metodología: Productividad</a:t>
            </a:r>
            <a:endParaRPr sz="2200" b="0" i="0" u="none" strike="noStrike" cap="none">
              <a:solidFill>
                <a:schemeClr val="dk1"/>
              </a:solidFill>
              <a:latin typeface="Roboto"/>
              <a:ea typeface="Roboto"/>
              <a:cs typeface="Roboto"/>
              <a:sym typeface="Roboto"/>
            </a:endParaRPr>
          </a:p>
          <a:p>
            <a:pPr marL="0" marR="0" lvl="0" indent="0" algn="l" rtl="0">
              <a:lnSpc>
                <a:spcPct val="100000"/>
              </a:lnSpc>
              <a:spcBef>
                <a:spcPts val="1000"/>
              </a:spcBef>
              <a:spcAft>
                <a:spcPts val="0"/>
              </a:spcAft>
              <a:buClr>
                <a:schemeClr val="dk1"/>
              </a:buClr>
              <a:buSzPts val="176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76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76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76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76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760"/>
              <a:buFont typeface="Arial"/>
              <a:buNone/>
            </a:pPr>
            <a:endParaRPr sz="2200" b="0" i="0" u="none" strike="noStrike" cap="none">
              <a:solidFill>
                <a:schemeClr val="dk1"/>
              </a:solidFill>
              <a:latin typeface="Arial"/>
              <a:ea typeface="Arial"/>
              <a:cs typeface="Arial"/>
              <a:sym typeface="Arial"/>
            </a:endParaRPr>
          </a:p>
          <a:p>
            <a:pPr marL="283450" marR="0" lvl="0" indent="-192010" algn="l" rtl="0">
              <a:lnSpc>
                <a:spcPct val="122222"/>
              </a:lnSpc>
              <a:spcBef>
                <a:spcPts val="1000"/>
              </a:spcBef>
              <a:spcAft>
                <a:spcPts val="0"/>
              </a:spcAft>
              <a:buClr>
                <a:schemeClr val="dk1"/>
              </a:buClr>
              <a:buSzPts val="1440"/>
              <a:buFont typeface="Arial"/>
              <a:buNone/>
            </a:pPr>
            <a:endParaRPr sz="1800" b="0" i="0" u="none" strike="noStrike" cap="none">
              <a:solidFill>
                <a:schemeClr val="dk1"/>
              </a:solidFill>
              <a:latin typeface="Arial"/>
              <a:ea typeface="Arial"/>
              <a:cs typeface="Arial"/>
              <a:sym typeface="Arial"/>
            </a:endParaRPr>
          </a:p>
          <a:p>
            <a:pPr marL="283450" marR="0" lvl="0" indent="-283450" algn="l" rtl="0">
              <a:lnSpc>
                <a:spcPct val="122222"/>
              </a:lnSpc>
              <a:spcBef>
                <a:spcPts val="1000"/>
              </a:spcBef>
              <a:spcAft>
                <a:spcPts val="0"/>
              </a:spcAft>
              <a:buClr>
                <a:schemeClr val="dk1"/>
              </a:buClr>
              <a:buSzPts val="1440"/>
              <a:buFont typeface="Arial"/>
              <a:buChar char="•"/>
            </a:pPr>
            <a:r>
              <a:rPr lang="en-US" sz="1800" b="0" i="0" u="none" strike="noStrike" cap="none">
                <a:solidFill>
                  <a:schemeClr val="dk1"/>
                </a:solidFill>
                <a:latin typeface="Roboto"/>
                <a:ea typeface="Roboto"/>
                <a:cs typeface="Roboto"/>
                <a:sym typeface="Roboto"/>
              </a:rPr>
              <a:t>Literatura y entrevistas con mineros.</a:t>
            </a:r>
            <a:endParaRPr sz="1800" b="0" i="0" u="none" strike="noStrike" cap="none">
              <a:solidFill>
                <a:schemeClr val="dk1"/>
              </a:solidFill>
              <a:latin typeface="Roboto"/>
              <a:ea typeface="Roboto"/>
              <a:cs typeface="Roboto"/>
              <a:sym typeface="Roboto"/>
            </a:endParaRPr>
          </a:p>
        </p:txBody>
      </p:sp>
      <p:sp>
        <p:nvSpPr>
          <p:cNvPr id="535" name="Google Shape;535;p26"/>
          <p:cNvSpPr/>
          <p:nvPr/>
        </p:nvSpPr>
        <p:spPr>
          <a:xfrm>
            <a:off x="1575317" y="3118996"/>
            <a:ext cx="1180730"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Área de minería (ha)</a:t>
            </a:r>
            <a:endParaRPr/>
          </a:p>
        </p:txBody>
      </p:sp>
      <p:sp>
        <p:nvSpPr>
          <p:cNvPr id="536" name="Google Shape;536;p26"/>
          <p:cNvSpPr/>
          <p:nvPr/>
        </p:nvSpPr>
        <p:spPr>
          <a:xfrm>
            <a:off x="3842500" y="3118996"/>
            <a:ext cx="1283682"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Producción de oro (kg)</a:t>
            </a:r>
            <a:endParaRPr sz="1400" b="0" i="0" u="none" strike="noStrike" cap="none">
              <a:solidFill>
                <a:srgbClr val="000000"/>
              </a:solidFill>
              <a:latin typeface="Arial"/>
              <a:ea typeface="Arial"/>
              <a:cs typeface="Arial"/>
              <a:sym typeface="Arial"/>
            </a:endParaRPr>
          </a:p>
        </p:txBody>
      </p:sp>
      <p:sp>
        <p:nvSpPr>
          <p:cNvPr id="537" name="Google Shape;537;p26"/>
          <p:cNvSpPr/>
          <p:nvPr/>
        </p:nvSpPr>
        <p:spPr>
          <a:xfrm>
            <a:off x="2785178" y="3265479"/>
            <a:ext cx="1028191" cy="177554"/>
          </a:xfrm>
          <a:prstGeom prst="leftRightArrow">
            <a:avLst>
              <a:gd name="adj1" fmla="val 50000"/>
              <a:gd name="adj2" fmla="val 50000"/>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8" name="Google Shape;538;p26"/>
          <p:cNvSpPr/>
          <p:nvPr/>
        </p:nvSpPr>
        <p:spPr>
          <a:xfrm>
            <a:off x="1575317" y="4508990"/>
            <a:ext cx="1180730"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Deforestación, pérdida de suelo</a:t>
            </a:r>
            <a:endParaRPr sz="1200" b="0" i="0" u="none" strike="noStrike" cap="none">
              <a:solidFill>
                <a:schemeClr val="lt1"/>
              </a:solidFill>
              <a:latin typeface="Arial"/>
              <a:ea typeface="Arial"/>
              <a:cs typeface="Arial"/>
              <a:sym typeface="Arial"/>
            </a:endParaRPr>
          </a:p>
        </p:txBody>
      </p:sp>
      <p:sp>
        <p:nvSpPr>
          <p:cNvPr id="539" name="Google Shape;539;p26"/>
          <p:cNvSpPr/>
          <p:nvPr/>
        </p:nvSpPr>
        <p:spPr>
          <a:xfrm>
            <a:off x="3842500" y="4508990"/>
            <a:ext cx="1283682"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Contaminación por mercurio</a:t>
            </a:r>
            <a:endParaRPr sz="1200" b="0" i="0" u="none" strike="noStrike" cap="none">
              <a:solidFill>
                <a:schemeClr val="lt1"/>
              </a:solidFill>
              <a:latin typeface="Arial"/>
              <a:ea typeface="Arial"/>
              <a:cs typeface="Arial"/>
              <a:sym typeface="Arial"/>
            </a:endParaRPr>
          </a:p>
        </p:txBody>
      </p:sp>
      <p:sp>
        <p:nvSpPr>
          <p:cNvPr id="540" name="Google Shape;540;p26"/>
          <p:cNvSpPr/>
          <p:nvPr/>
        </p:nvSpPr>
        <p:spPr>
          <a:xfrm>
            <a:off x="1575317" y="3813993"/>
            <a:ext cx="1180730"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Profundidad de la excavación</a:t>
            </a:r>
            <a:endParaRPr sz="1200" b="0" i="0" u="none" strike="noStrike" cap="none">
              <a:solidFill>
                <a:schemeClr val="lt1"/>
              </a:solidFill>
              <a:latin typeface="Arial"/>
              <a:ea typeface="Arial"/>
              <a:cs typeface="Arial"/>
              <a:sym typeface="Arial"/>
            </a:endParaRPr>
          </a:p>
        </p:txBody>
      </p:sp>
      <p:sp>
        <p:nvSpPr>
          <p:cNvPr id="541" name="Google Shape;541;p26"/>
          <p:cNvSpPr/>
          <p:nvPr/>
        </p:nvSpPr>
        <p:spPr>
          <a:xfrm>
            <a:off x="3842500" y="3807652"/>
            <a:ext cx="1283682"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Uso de mercurio (kg)</a:t>
            </a:r>
            <a:endParaRPr sz="1200" b="0" i="0" u="none" strike="noStrike" cap="none">
              <a:solidFill>
                <a:schemeClr val="lt1"/>
              </a:solidFill>
              <a:latin typeface="Arial"/>
              <a:ea typeface="Arial"/>
              <a:cs typeface="Arial"/>
              <a:sym typeface="Arial"/>
            </a:endParaRPr>
          </a:p>
        </p:txBody>
      </p:sp>
      <p:cxnSp>
        <p:nvCxnSpPr>
          <p:cNvPr id="542" name="Google Shape;542;p26"/>
          <p:cNvCxnSpPr>
            <a:stCxn id="535" idx="2"/>
            <a:endCxn id="540" idx="0"/>
          </p:cNvCxnSpPr>
          <p:nvPr/>
        </p:nvCxnSpPr>
        <p:spPr>
          <a:xfrm>
            <a:off x="2165682" y="3642779"/>
            <a:ext cx="0" cy="171300"/>
          </a:xfrm>
          <a:prstGeom prst="straightConnector1">
            <a:avLst/>
          </a:prstGeom>
          <a:noFill/>
          <a:ln w="9525" cap="flat" cmpd="sng">
            <a:solidFill>
              <a:schemeClr val="accent1"/>
            </a:solidFill>
            <a:prstDash val="solid"/>
            <a:miter lim="800000"/>
            <a:headEnd type="none" w="sm" len="sm"/>
            <a:tailEnd type="triangle" w="med" len="med"/>
          </a:ln>
        </p:spPr>
      </p:cxnSp>
      <p:cxnSp>
        <p:nvCxnSpPr>
          <p:cNvPr id="543" name="Google Shape;543;p26"/>
          <p:cNvCxnSpPr>
            <a:stCxn id="540" idx="2"/>
            <a:endCxn id="538" idx="0"/>
          </p:cNvCxnSpPr>
          <p:nvPr/>
        </p:nvCxnSpPr>
        <p:spPr>
          <a:xfrm>
            <a:off x="2165682" y="4337776"/>
            <a:ext cx="0" cy="171300"/>
          </a:xfrm>
          <a:prstGeom prst="straightConnector1">
            <a:avLst/>
          </a:prstGeom>
          <a:noFill/>
          <a:ln w="9525" cap="flat" cmpd="sng">
            <a:solidFill>
              <a:schemeClr val="accent1"/>
            </a:solidFill>
            <a:prstDash val="solid"/>
            <a:miter lim="800000"/>
            <a:headEnd type="none" w="sm" len="sm"/>
            <a:tailEnd type="triangle" w="med" len="med"/>
          </a:ln>
        </p:spPr>
      </p:cxnSp>
      <p:cxnSp>
        <p:nvCxnSpPr>
          <p:cNvPr id="544" name="Google Shape;544;p26"/>
          <p:cNvCxnSpPr>
            <a:stCxn id="536" idx="2"/>
            <a:endCxn id="541" idx="0"/>
          </p:cNvCxnSpPr>
          <p:nvPr/>
        </p:nvCxnSpPr>
        <p:spPr>
          <a:xfrm>
            <a:off x="4484341" y="3642779"/>
            <a:ext cx="0" cy="165000"/>
          </a:xfrm>
          <a:prstGeom prst="straightConnector1">
            <a:avLst/>
          </a:prstGeom>
          <a:noFill/>
          <a:ln w="9525" cap="flat" cmpd="sng">
            <a:solidFill>
              <a:schemeClr val="accent1"/>
            </a:solidFill>
            <a:prstDash val="solid"/>
            <a:miter lim="800000"/>
            <a:headEnd type="none" w="sm" len="sm"/>
            <a:tailEnd type="triangle" w="med" len="med"/>
          </a:ln>
        </p:spPr>
      </p:cxnSp>
      <p:cxnSp>
        <p:nvCxnSpPr>
          <p:cNvPr id="545" name="Google Shape;545;p26"/>
          <p:cNvCxnSpPr>
            <a:stCxn id="541" idx="2"/>
            <a:endCxn id="539" idx="0"/>
          </p:cNvCxnSpPr>
          <p:nvPr/>
        </p:nvCxnSpPr>
        <p:spPr>
          <a:xfrm>
            <a:off x="4484341" y="4331435"/>
            <a:ext cx="0" cy="177600"/>
          </a:xfrm>
          <a:prstGeom prst="straightConnector1">
            <a:avLst/>
          </a:prstGeom>
          <a:noFill/>
          <a:ln w="9525" cap="flat" cmpd="sng">
            <a:solidFill>
              <a:schemeClr val="accent1"/>
            </a:solidFill>
            <a:prstDash val="solid"/>
            <a:miter lim="800000"/>
            <a:headEnd type="none" w="sm" len="sm"/>
            <a:tailEnd type="triangle" w="med" len="med"/>
          </a:ln>
        </p:spPr>
      </p:cxnSp>
      <p:pic>
        <p:nvPicPr>
          <p:cNvPr id="546" name="Google Shape;546;p26" descr="Resultado de imagem para garimpo ouro"/>
          <p:cNvPicPr preferRelativeResize="0"/>
          <p:nvPr/>
        </p:nvPicPr>
        <p:blipFill rotWithShape="1">
          <a:blip r:embed="rId3">
            <a:alphaModFix/>
          </a:blip>
          <a:srcRect l="28906" r="13342"/>
          <a:stretch/>
        </p:blipFill>
        <p:spPr>
          <a:xfrm>
            <a:off x="6227788" y="1747611"/>
            <a:ext cx="4211342" cy="412008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547" name="Google Shape;547;p26" descr="Picture 6"/>
          <p:cNvPicPr preferRelativeResize="0"/>
          <p:nvPr/>
        </p:nvPicPr>
        <p:blipFill rotWithShape="1">
          <a:blip r:embed="rId4">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p27" descr="Retoño que crece en el tronco de un árbol"/>
          <p:cNvPicPr preferRelativeResize="0"/>
          <p:nvPr/>
        </p:nvPicPr>
        <p:blipFill rotWithShape="1">
          <a:blip r:embed="rId3">
            <a:alphaModFix amt="50000"/>
          </a:blip>
          <a:srcRect t="4706" b="12268"/>
          <a:stretch/>
        </p:blipFill>
        <p:spPr>
          <a:xfrm>
            <a:off x="2724895" y="610850"/>
            <a:ext cx="9347184" cy="5257799"/>
          </a:xfrm>
          <a:prstGeom prst="rect">
            <a:avLst/>
          </a:prstGeom>
          <a:noFill/>
          <a:ln>
            <a:noFill/>
          </a:ln>
        </p:spPr>
      </p:pic>
      <p:sp>
        <p:nvSpPr>
          <p:cNvPr id="553" name="Google Shape;553;p27"/>
          <p:cNvSpPr txBox="1">
            <a:spLocks noGrp="1"/>
          </p:cNvSpPr>
          <p:nvPr>
            <p:ph type="title"/>
          </p:nvPr>
        </p:nvSpPr>
        <p:spPr>
          <a:xfrm>
            <a:off x="1524000" y="1122362"/>
            <a:ext cx="9144000" cy="2900518"/>
          </a:xfrm>
          <a:prstGeom prst="rect">
            <a:avLst/>
          </a:prstGeom>
          <a:noFill/>
          <a:ln>
            <a:noFill/>
          </a:ln>
        </p:spPr>
        <p:txBody>
          <a:bodyPr spcFirstLastPara="1" wrap="square" lIns="91425" tIns="45700" rIns="91425" bIns="45700" anchor="b" anchorCtr="0">
            <a:normAutofit/>
          </a:bodyPr>
          <a:lstStyle/>
          <a:p>
            <a:pPr marL="0" lvl="0" indent="0" algn="ctr" rtl="0">
              <a:lnSpc>
                <a:spcPct val="110526"/>
              </a:lnSpc>
              <a:spcBef>
                <a:spcPts val="0"/>
              </a:spcBef>
              <a:spcAft>
                <a:spcPts val="0"/>
              </a:spcAft>
              <a:buClr>
                <a:schemeClr val="lt2"/>
              </a:buClr>
              <a:buSzPts val="3800"/>
              <a:buFont typeface="Arial"/>
              <a:buNone/>
            </a:pPr>
            <a:r>
              <a:rPr lang="en-US">
                <a:latin typeface="Roboto"/>
                <a:ea typeface="Roboto"/>
                <a:cs typeface="Roboto"/>
                <a:sym typeface="Roboto"/>
              </a:rPr>
              <a:t>Evaluación de la deforestación</a:t>
            </a:r>
            <a:endParaRPr>
              <a:solidFill>
                <a:srgbClr val="FFFFFF"/>
              </a:solidFill>
              <a:latin typeface="Roboto"/>
              <a:ea typeface="Roboto"/>
              <a:cs typeface="Roboto"/>
              <a:sym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28"/>
          <p:cNvSpPr txBox="1">
            <a:spLocks noGrp="1"/>
          </p:cNvSpPr>
          <p:nvPr>
            <p:ph type="title"/>
          </p:nvPr>
        </p:nvSpPr>
        <p:spPr>
          <a:xfrm>
            <a:off x="838200" y="1151731"/>
            <a:ext cx="73152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latin typeface="Roboto"/>
                <a:ea typeface="Roboto"/>
                <a:cs typeface="Roboto"/>
                <a:sym typeface="Roboto"/>
              </a:rPr>
              <a:t>Metodología: Deforestación</a:t>
            </a:r>
            <a:endParaRPr>
              <a:solidFill>
                <a:srgbClr val="2D3338"/>
              </a:solidFill>
              <a:latin typeface="Roboto"/>
              <a:ea typeface="Roboto"/>
              <a:cs typeface="Roboto"/>
              <a:sym typeface="Roboto"/>
            </a:endParaRPr>
          </a:p>
        </p:txBody>
      </p:sp>
      <p:sp>
        <p:nvSpPr>
          <p:cNvPr id="559" name="Google Shape;559;p28"/>
          <p:cNvSpPr txBox="1">
            <a:spLocks noGrp="1"/>
          </p:cNvSpPr>
          <p:nvPr>
            <p:ph type="body" idx="1"/>
          </p:nvPr>
        </p:nvSpPr>
        <p:spPr>
          <a:xfrm>
            <a:off x="838200" y="2540728"/>
            <a:ext cx="7315200" cy="3474720"/>
          </a:xfrm>
          <a:prstGeom prst="rect">
            <a:avLst/>
          </a:prstGeom>
          <a:noFill/>
          <a:ln>
            <a:noFill/>
          </a:ln>
        </p:spPr>
        <p:txBody>
          <a:bodyPr spcFirstLastPara="1" wrap="square" lIns="91425" tIns="45700" rIns="91425" bIns="45700" anchor="t" anchorCtr="0">
            <a:noAutofit/>
          </a:bodyPr>
          <a:lstStyle/>
          <a:p>
            <a:pPr marL="283450" lvl="0" indent="-192010" algn="l" rtl="0">
              <a:lnSpc>
                <a:spcPct val="122222"/>
              </a:lnSpc>
              <a:spcBef>
                <a:spcPts val="0"/>
              </a:spcBef>
              <a:spcAft>
                <a:spcPts val="0"/>
              </a:spcAft>
              <a:buClr>
                <a:schemeClr val="dk1"/>
              </a:buClr>
              <a:buSzPts val="1440"/>
              <a:buFont typeface="Arial"/>
              <a:buNone/>
            </a:pPr>
            <a:endParaRPr/>
          </a:p>
          <a:p>
            <a:pPr marL="283450" lvl="0" indent="-192010" algn="l" rtl="0">
              <a:lnSpc>
                <a:spcPct val="122222"/>
              </a:lnSpc>
              <a:spcBef>
                <a:spcPts val="1000"/>
              </a:spcBef>
              <a:spcAft>
                <a:spcPts val="0"/>
              </a:spcAft>
              <a:buClr>
                <a:schemeClr val="dk1"/>
              </a:buClr>
              <a:buSzPts val="1440"/>
              <a:buFont typeface="Arial"/>
              <a:buNone/>
            </a:pPr>
            <a:endParaRPr/>
          </a:p>
        </p:txBody>
      </p:sp>
      <p:sp>
        <p:nvSpPr>
          <p:cNvPr id="560" name="Google Shape;560;p28"/>
          <p:cNvSpPr txBox="1"/>
          <p:nvPr/>
        </p:nvSpPr>
        <p:spPr>
          <a:xfrm>
            <a:off x="1022020" y="2506800"/>
            <a:ext cx="7791600" cy="43512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2D3338"/>
              </a:buClr>
              <a:buSzPts val="2400"/>
              <a:buFont typeface="Arial"/>
              <a:buChar char="•"/>
            </a:pPr>
            <a:r>
              <a:rPr lang="en-US" sz="2000" b="0" i="0" u="none" strike="noStrike" cap="none">
                <a:solidFill>
                  <a:srgbClr val="2D3338"/>
                </a:solidFill>
                <a:latin typeface="Roboto"/>
                <a:ea typeface="Roboto"/>
                <a:cs typeface="Roboto"/>
                <a:sym typeface="Roboto"/>
              </a:rPr>
              <a:t>Costos de restauración</a:t>
            </a:r>
            <a:endParaRPr sz="2000" b="0" i="0" u="none" strike="noStrike" cap="none">
              <a:solidFill>
                <a:srgbClr val="2D3338"/>
              </a:solidFill>
              <a:latin typeface="Roboto"/>
              <a:ea typeface="Roboto"/>
              <a:cs typeface="Roboto"/>
              <a:sym typeface="Roboto"/>
            </a:endParaRPr>
          </a:p>
          <a:p>
            <a:pPr marL="914400" marR="0" lvl="1" indent="-342900" algn="l" rtl="0">
              <a:lnSpc>
                <a:spcPct val="90000"/>
              </a:lnSpc>
              <a:spcBef>
                <a:spcPts val="0"/>
              </a:spcBef>
              <a:spcAft>
                <a:spcPts val="0"/>
              </a:spcAft>
              <a:buClr>
                <a:srgbClr val="2D3338"/>
              </a:buClr>
              <a:buSzPts val="1800"/>
              <a:buFont typeface="Roboto"/>
              <a:buChar char="○"/>
            </a:pPr>
            <a:r>
              <a:rPr lang="en-US" sz="1800">
                <a:solidFill>
                  <a:srgbClr val="2D3338"/>
                </a:solidFill>
                <a:latin typeface="Roboto"/>
                <a:ea typeface="Roboto"/>
                <a:cs typeface="Roboto"/>
                <a:sym typeface="Roboto"/>
              </a:rPr>
              <a:t>Ajustados por la distancia a centros urbanos</a:t>
            </a:r>
            <a:endParaRPr sz="1800">
              <a:solidFill>
                <a:srgbClr val="2D3338"/>
              </a:solidFill>
              <a:latin typeface="Roboto"/>
              <a:ea typeface="Roboto"/>
              <a:cs typeface="Roboto"/>
              <a:sym typeface="Roboto"/>
            </a:endParaRPr>
          </a:p>
          <a:p>
            <a:pPr marL="914400" marR="0" lvl="1" indent="-342900" algn="l" rtl="0">
              <a:lnSpc>
                <a:spcPct val="90000"/>
              </a:lnSpc>
              <a:spcBef>
                <a:spcPts val="0"/>
              </a:spcBef>
              <a:spcAft>
                <a:spcPts val="0"/>
              </a:spcAft>
              <a:buClr>
                <a:srgbClr val="2D3338"/>
              </a:buClr>
              <a:buSzPts val="1800"/>
              <a:buFont typeface="Roboto"/>
              <a:buChar char="○"/>
            </a:pPr>
            <a:r>
              <a:rPr lang="en-US" sz="1800">
                <a:solidFill>
                  <a:srgbClr val="2D3338"/>
                </a:solidFill>
                <a:latin typeface="Roboto"/>
                <a:ea typeface="Roboto"/>
                <a:cs typeface="Roboto"/>
                <a:sym typeface="Roboto"/>
              </a:rPr>
              <a:t>Hipotesis: 80% de servicios restaurados después de 30 años</a:t>
            </a:r>
            <a:endParaRPr sz="1800">
              <a:solidFill>
                <a:srgbClr val="2D3338"/>
              </a:solidFill>
              <a:latin typeface="Roboto"/>
              <a:ea typeface="Roboto"/>
              <a:cs typeface="Roboto"/>
              <a:sym typeface="Roboto"/>
            </a:endParaRPr>
          </a:p>
          <a:p>
            <a:pPr marL="457200" marR="0" lvl="0" indent="0" algn="l" rtl="0">
              <a:lnSpc>
                <a:spcPct val="90000"/>
              </a:lnSpc>
              <a:spcBef>
                <a:spcPts val="0"/>
              </a:spcBef>
              <a:spcAft>
                <a:spcPts val="0"/>
              </a:spcAft>
              <a:buNone/>
            </a:pPr>
            <a:endParaRPr sz="2000">
              <a:solidFill>
                <a:srgbClr val="2D3338"/>
              </a:solidFill>
              <a:latin typeface="Roboto"/>
              <a:ea typeface="Roboto"/>
              <a:cs typeface="Roboto"/>
              <a:sym typeface="Roboto"/>
            </a:endParaRPr>
          </a:p>
          <a:p>
            <a:pPr marL="228600" marR="0" lvl="0" indent="-228600" algn="l" rtl="0">
              <a:lnSpc>
                <a:spcPct val="90000"/>
              </a:lnSpc>
              <a:spcBef>
                <a:spcPts val="0"/>
              </a:spcBef>
              <a:spcAft>
                <a:spcPts val="0"/>
              </a:spcAft>
              <a:buClr>
                <a:srgbClr val="2D3338"/>
              </a:buClr>
              <a:buSzPts val="2400"/>
              <a:buFont typeface="Arial"/>
              <a:buChar char="•"/>
            </a:pPr>
            <a:r>
              <a:rPr lang="en-US" sz="2000" b="0" i="0" u="none" strike="noStrike" cap="none">
                <a:solidFill>
                  <a:srgbClr val="2D3338"/>
                </a:solidFill>
                <a:latin typeface="Roboto"/>
                <a:ea typeface="Roboto"/>
                <a:cs typeface="Roboto"/>
                <a:sym typeface="Roboto"/>
              </a:rPr>
              <a:t>Costos de oportunidad</a:t>
            </a:r>
            <a:endParaRPr/>
          </a:p>
          <a:p>
            <a:pPr marL="914400" marR="0" lvl="1" indent="-368300" algn="l" rtl="0">
              <a:lnSpc>
                <a:spcPct val="90000"/>
              </a:lnSpc>
              <a:spcBef>
                <a:spcPts val="0"/>
              </a:spcBef>
              <a:spcAft>
                <a:spcPts val="0"/>
              </a:spcAft>
              <a:buClr>
                <a:srgbClr val="2D3338"/>
              </a:buClr>
              <a:buSzPts val="2200"/>
              <a:buFont typeface="Arial"/>
              <a:buChar char="○"/>
            </a:pPr>
            <a:r>
              <a:rPr lang="en-US" sz="1800" b="0" i="0" u="none" strike="noStrike" cap="none">
                <a:solidFill>
                  <a:srgbClr val="2D3338"/>
                </a:solidFill>
                <a:latin typeface="Roboto"/>
                <a:ea typeface="Roboto"/>
                <a:cs typeface="Roboto"/>
                <a:sym typeface="Roboto"/>
              </a:rPr>
              <a:t>Meta-análisis (Siikamaki, 2015)</a:t>
            </a:r>
            <a:endParaRPr sz="1200"/>
          </a:p>
          <a:p>
            <a:pPr marL="914400" marR="0" lvl="1" indent="-368300" algn="l" rtl="0">
              <a:lnSpc>
                <a:spcPct val="90000"/>
              </a:lnSpc>
              <a:spcBef>
                <a:spcPts val="0"/>
              </a:spcBef>
              <a:spcAft>
                <a:spcPts val="0"/>
              </a:spcAft>
              <a:buClr>
                <a:srgbClr val="2D3338"/>
              </a:buClr>
              <a:buSzPts val="2200"/>
              <a:buFont typeface="Arial"/>
              <a:buChar char="○"/>
            </a:pPr>
            <a:r>
              <a:rPr lang="en-US" sz="1800" b="0" i="0" u="none" strike="noStrike" cap="none">
                <a:solidFill>
                  <a:srgbClr val="2D3338"/>
                </a:solidFill>
                <a:latin typeface="Roboto"/>
                <a:ea typeface="Roboto"/>
                <a:cs typeface="Roboto"/>
                <a:sym typeface="Roboto"/>
              </a:rPr>
              <a:t>Servicios de provisión: productos madereros y no madereros</a:t>
            </a:r>
            <a:endParaRPr sz="1200"/>
          </a:p>
          <a:p>
            <a:pPr marL="914400" marR="0" lvl="1" indent="-368300" algn="l" rtl="0">
              <a:lnSpc>
                <a:spcPct val="90000"/>
              </a:lnSpc>
              <a:spcBef>
                <a:spcPts val="0"/>
              </a:spcBef>
              <a:spcAft>
                <a:spcPts val="0"/>
              </a:spcAft>
              <a:buClr>
                <a:srgbClr val="2D3338"/>
              </a:buClr>
              <a:buSzPts val="2200"/>
              <a:buFont typeface="Arial"/>
              <a:buChar char="○"/>
            </a:pPr>
            <a:r>
              <a:rPr lang="en-US" sz="1800" b="0" i="0" u="none" strike="noStrike" cap="none">
                <a:solidFill>
                  <a:srgbClr val="2D3338"/>
                </a:solidFill>
                <a:latin typeface="Roboto"/>
                <a:ea typeface="Roboto"/>
                <a:cs typeface="Roboto"/>
                <a:sym typeface="Roboto"/>
              </a:rPr>
              <a:t>Regulación del clima</a:t>
            </a:r>
            <a:endParaRPr sz="1200"/>
          </a:p>
          <a:p>
            <a:pPr marL="914400" marR="0" lvl="1" indent="-368300" algn="l" rtl="0">
              <a:lnSpc>
                <a:spcPct val="90000"/>
              </a:lnSpc>
              <a:spcBef>
                <a:spcPts val="0"/>
              </a:spcBef>
              <a:spcAft>
                <a:spcPts val="0"/>
              </a:spcAft>
              <a:buClr>
                <a:srgbClr val="2D3338"/>
              </a:buClr>
              <a:buSzPts val="2200"/>
              <a:buFont typeface="Arial"/>
              <a:buChar char="○"/>
            </a:pPr>
            <a:r>
              <a:rPr lang="en-US" sz="1800" b="0" i="0" u="none" strike="noStrike" cap="none">
                <a:solidFill>
                  <a:srgbClr val="2D3338"/>
                </a:solidFill>
                <a:latin typeface="Roboto"/>
                <a:ea typeface="Roboto"/>
                <a:cs typeface="Roboto"/>
                <a:sym typeface="Roboto"/>
              </a:rPr>
              <a:t>Otros: hábitats de especies y servicios relacionados con el agua</a:t>
            </a:r>
            <a:endParaRPr b="0" i="0" u="none" strike="noStrike" cap="none">
              <a:solidFill>
                <a:srgbClr val="2D3338"/>
              </a:solidFill>
              <a:latin typeface="Roboto"/>
              <a:ea typeface="Roboto"/>
              <a:cs typeface="Roboto"/>
              <a:sym typeface="Roboto"/>
            </a:endParaRPr>
          </a:p>
        </p:txBody>
      </p:sp>
      <p:pic>
        <p:nvPicPr>
          <p:cNvPr id="561" name="Google Shape;561;p28"/>
          <p:cNvPicPr preferRelativeResize="0"/>
          <p:nvPr/>
        </p:nvPicPr>
        <p:blipFill rotWithShape="1">
          <a:blip r:embed="rId3">
            <a:alphaModFix/>
          </a:blip>
          <a:srcRect/>
          <a:stretch/>
        </p:blipFill>
        <p:spPr>
          <a:xfrm>
            <a:off x="9026156" y="0"/>
            <a:ext cx="3165844"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29"/>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latin typeface="Roboto"/>
                <a:ea typeface="Roboto"/>
                <a:cs typeface="Roboto"/>
                <a:sym typeface="Roboto"/>
              </a:rPr>
              <a:t>Metodología: Deforestación</a:t>
            </a:r>
            <a:endParaRPr b="1">
              <a:solidFill>
                <a:srgbClr val="2D3338"/>
              </a:solidFill>
              <a:latin typeface="Roboto"/>
              <a:ea typeface="Roboto"/>
              <a:cs typeface="Roboto"/>
              <a:sym typeface="Roboto"/>
            </a:endParaRPr>
          </a:p>
        </p:txBody>
      </p:sp>
      <p:sp>
        <p:nvSpPr>
          <p:cNvPr id="567" name="Google Shape;567;p29"/>
          <p:cNvSpPr txBox="1">
            <a:spLocks noGrp="1"/>
          </p:cNvSpPr>
          <p:nvPr>
            <p:ph type="body" idx="1"/>
          </p:nvPr>
        </p:nvSpPr>
        <p:spPr>
          <a:xfrm>
            <a:off x="838200" y="2540728"/>
            <a:ext cx="7315200" cy="3474720"/>
          </a:xfrm>
          <a:prstGeom prst="rect">
            <a:avLst/>
          </a:prstGeom>
          <a:noFill/>
          <a:ln>
            <a:noFill/>
          </a:ln>
        </p:spPr>
        <p:txBody>
          <a:bodyPr spcFirstLastPara="1" wrap="square" lIns="91425" tIns="45700" rIns="91425" bIns="45700" anchor="t" anchorCtr="0">
            <a:noAutofit/>
          </a:bodyPr>
          <a:lstStyle/>
          <a:p>
            <a:pPr marL="685766" lvl="1" indent="-283450" algn="l" rtl="0">
              <a:lnSpc>
                <a:spcPct val="122222"/>
              </a:lnSpc>
              <a:spcBef>
                <a:spcPts val="0"/>
              </a:spcBef>
              <a:spcAft>
                <a:spcPts val="0"/>
              </a:spcAft>
              <a:buSzPts val="1800"/>
              <a:buChar char="–"/>
            </a:pPr>
            <a:r>
              <a:rPr lang="en-US" sz="1800">
                <a:solidFill>
                  <a:srgbClr val="2D3338"/>
                </a:solidFill>
                <a:latin typeface="Roboto"/>
                <a:ea typeface="Roboto"/>
                <a:cs typeface="Roboto"/>
                <a:sym typeface="Roboto"/>
              </a:rPr>
              <a:t>Meta-análisis (función de transferencia de valores);</a:t>
            </a:r>
            <a:endParaRPr sz="2000">
              <a:solidFill>
                <a:srgbClr val="2D3338"/>
              </a:solidFill>
            </a:endParaRPr>
          </a:p>
          <a:p>
            <a:pPr marL="685766" lvl="1" indent="-181850" algn="l" rtl="0">
              <a:lnSpc>
                <a:spcPct val="137500"/>
              </a:lnSpc>
              <a:spcBef>
                <a:spcPts val="1000"/>
              </a:spcBef>
              <a:spcAft>
                <a:spcPts val="0"/>
              </a:spcAft>
              <a:buSzPts val="1600"/>
              <a:buNone/>
            </a:pPr>
            <a:endParaRPr sz="1600">
              <a:solidFill>
                <a:srgbClr val="2D3338"/>
              </a:solidFill>
            </a:endParaRPr>
          </a:p>
          <a:p>
            <a:pPr marL="457200" lvl="1" indent="0" algn="l" rtl="0">
              <a:lnSpc>
                <a:spcPct val="137500"/>
              </a:lnSpc>
              <a:spcBef>
                <a:spcPts val="1000"/>
              </a:spcBef>
              <a:spcAft>
                <a:spcPts val="0"/>
              </a:spcAft>
              <a:buSzPts val="1600"/>
              <a:buNone/>
            </a:pPr>
            <a:endParaRPr sz="1600">
              <a:solidFill>
                <a:srgbClr val="2D3338"/>
              </a:solidFill>
            </a:endParaRPr>
          </a:p>
          <a:p>
            <a:pPr marL="457200" lvl="1" indent="0" algn="l" rtl="0">
              <a:lnSpc>
                <a:spcPct val="137500"/>
              </a:lnSpc>
              <a:spcBef>
                <a:spcPts val="1000"/>
              </a:spcBef>
              <a:spcAft>
                <a:spcPts val="0"/>
              </a:spcAft>
              <a:buSzPts val="1600"/>
              <a:buNone/>
            </a:pPr>
            <a:r>
              <a:rPr lang="en-US" sz="1600">
                <a:solidFill>
                  <a:srgbClr val="2D3338"/>
                </a:solidFill>
              </a:rPr>
              <a:t>	</a:t>
            </a:r>
            <a:endParaRPr sz="2000">
              <a:solidFill>
                <a:srgbClr val="2D3338"/>
              </a:solidFill>
            </a:endParaRPr>
          </a:p>
        </p:txBody>
      </p:sp>
      <p:sp>
        <p:nvSpPr>
          <p:cNvPr id="568" name="Google Shape;568;p29"/>
          <p:cNvSpPr/>
          <p:nvPr/>
        </p:nvSpPr>
        <p:spPr>
          <a:xfrm>
            <a:off x="2556768" y="3541450"/>
            <a:ext cx="1353567" cy="822731"/>
          </a:xfrm>
          <a:prstGeom prst="roundRect">
            <a:avLst>
              <a:gd name="adj" fmla="val 16667"/>
            </a:avLst>
          </a:prstGeom>
          <a:solidFill>
            <a:srgbClr val="444D54"/>
          </a:solidFill>
          <a:ln w="12700" cap="flat" cmpd="sng">
            <a:solidFill>
              <a:srgbClr val="008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Valores de los servicios ecosistémicos</a:t>
            </a:r>
            <a:endParaRPr sz="1200" b="0" i="0" u="none" strike="noStrike" cap="none">
              <a:solidFill>
                <a:schemeClr val="lt1"/>
              </a:solidFill>
              <a:latin typeface="Arial"/>
              <a:ea typeface="Arial"/>
              <a:cs typeface="Arial"/>
              <a:sym typeface="Arial"/>
            </a:endParaRPr>
          </a:p>
        </p:txBody>
      </p:sp>
      <p:sp>
        <p:nvSpPr>
          <p:cNvPr id="569" name="Google Shape;569;p29"/>
          <p:cNvSpPr/>
          <p:nvPr/>
        </p:nvSpPr>
        <p:spPr>
          <a:xfrm>
            <a:off x="5672461" y="3551806"/>
            <a:ext cx="1180730"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Ingreso per cápita</a:t>
            </a:r>
            <a:endParaRPr sz="1200" b="0" i="0" u="none" strike="noStrike" cap="none">
              <a:solidFill>
                <a:schemeClr val="lt1"/>
              </a:solidFill>
              <a:latin typeface="Arial"/>
              <a:ea typeface="Arial"/>
              <a:cs typeface="Arial"/>
              <a:sym typeface="Arial"/>
            </a:endParaRPr>
          </a:p>
        </p:txBody>
      </p:sp>
      <p:sp>
        <p:nvSpPr>
          <p:cNvPr id="570" name="Google Shape;570;p29"/>
          <p:cNvSpPr/>
          <p:nvPr/>
        </p:nvSpPr>
        <p:spPr>
          <a:xfrm>
            <a:off x="4205519" y="3551806"/>
            <a:ext cx="1180730"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Densidad poblacional</a:t>
            </a:r>
            <a:endParaRPr sz="1200" b="0" i="0" u="none" strike="noStrike" cap="none">
              <a:solidFill>
                <a:schemeClr val="lt1"/>
              </a:solidFill>
              <a:latin typeface="Arial"/>
              <a:ea typeface="Arial"/>
              <a:cs typeface="Arial"/>
              <a:sym typeface="Arial"/>
            </a:endParaRPr>
          </a:p>
        </p:txBody>
      </p:sp>
      <p:sp>
        <p:nvSpPr>
          <p:cNvPr id="571" name="Google Shape;571;p29"/>
          <p:cNvSpPr/>
          <p:nvPr/>
        </p:nvSpPr>
        <p:spPr>
          <a:xfrm>
            <a:off x="7148374" y="3562164"/>
            <a:ext cx="1180730"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Riqueza de especies</a:t>
            </a:r>
            <a:endParaRPr sz="1200" b="0" i="0" u="none" strike="noStrike" cap="none">
              <a:solidFill>
                <a:schemeClr val="lt1"/>
              </a:solidFill>
              <a:latin typeface="Arial"/>
              <a:ea typeface="Arial"/>
              <a:cs typeface="Arial"/>
              <a:sym typeface="Arial"/>
            </a:endParaRPr>
          </a:p>
        </p:txBody>
      </p:sp>
      <p:cxnSp>
        <p:nvCxnSpPr>
          <p:cNvPr id="572" name="Google Shape;572;p29"/>
          <p:cNvCxnSpPr>
            <a:stCxn id="569" idx="0"/>
            <a:endCxn id="568" idx="0"/>
          </p:cNvCxnSpPr>
          <p:nvPr/>
        </p:nvCxnSpPr>
        <p:spPr>
          <a:xfrm rot="5400000" flipH="1">
            <a:off x="4742876" y="2031856"/>
            <a:ext cx="10500" cy="3029400"/>
          </a:xfrm>
          <a:prstGeom prst="bentConnector3">
            <a:avLst>
              <a:gd name="adj1" fmla="val 2275771"/>
            </a:avLst>
          </a:prstGeom>
          <a:noFill/>
          <a:ln w="9525" cap="flat" cmpd="sng">
            <a:solidFill>
              <a:schemeClr val="accent1"/>
            </a:solidFill>
            <a:prstDash val="solid"/>
            <a:miter lim="800000"/>
            <a:headEnd type="none" w="sm" len="sm"/>
            <a:tailEnd type="triangle" w="med" len="med"/>
          </a:ln>
        </p:spPr>
      </p:cxnSp>
      <p:cxnSp>
        <p:nvCxnSpPr>
          <p:cNvPr id="573" name="Google Shape;573;p29"/>
          <p:cNvCxnSpPr>
            <a:stCxn id="570" idx="0"/>
            <a:endCxn id="568" idx="0"/>
          </p:cNvCxnSpPr>
          <p:nvPr/>
        </p:nvCxnSpPr>
        <p:spPr>
          <a:xfrm rot="5400000" flipH="1">
            <a:off x="4009434" y="2765356"/>
            <a:ext cx="10500" cy="1562400"/>
          </a:xfrm>
          <a:prstGeom prst="bentConnector3">
            <a:avLst>
              <a:gd name="adj1" fmla="val 2275771"/>
            </a:avLst>
          </a:prstGeom>
          <a:noFill/>
          <a:ln w="9525" cap="flat" cmpd="sng">
            <a:solidFill>
              <a:schemeClr val="accent1"/>
            </a:solidFill>
            <a:prstDash val="solid"/>
            <a:miter lim="800000"/>
            <a:headEnd type="none" w="sm" len="sm"/>
            <a:tailEnd type="triangle" w="med" len="med"/>
          </a:ln>
        </p:spPr>
      </p:cxnSp>
      <p:cxnSp>
        <p:nvCxnSpPr>
          <p:cNvPr id="574" name="Google Shape;574;p29"/>
          <p:cNvCxnSpPr>
            <a:stCxn id="571" idx="0"/>
            <a:endCxn id="568" idx="0"/>
          </p:cNvCxnSpPr>
          <p:nvPr/>
        </p:nvCxnSpPr>
        <p:spPr>
          <a:xfrm rot="5400000" flipH="1">
            <a:off x="5475839" y="1299264"/>
            <a:ext cx="20700" cy="4505100"/>
          </a:xfrm>
          <a:prstGeom prst="bentConnector3">
            <a:avLst>
              <a:gd name="adj1" fmla="val 1204417"/>
            </a:avLst>
          </a:prstGeom>
          <a:noFill/>
          <a:ln w="9525" cap="flat" cmpd="sng">
            <a:solidFill>
              <a:schemeClr val="accent1"/>
            </a:solidFill>
            <a:prstDash val="solid"/>
            <a:miter lim="800000"/>
            <a:headEnd type="none" w="sm" len="sm"/>
            <a:tailEnd type="triangle" w="med" len="med"/>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30"/>
          <p:cNvPicPr preferRelativeResize="0"/>
          <p:nvPr/>
        </p:nvPicPr>
        <p:blipFill rotWithShape="1">
          <a:blip r:embed="rId3">
            <a:alphaModFix amt="50000"/>
          </a:blip>
          <a:srcRect t="4582" b="39168"/>
          <a:stretch/>
        </p:blipFill>
        <p:spPr>
          <a:xfrm>
            <a:off x="2713220" y="1"/>
            <a:ext cx="9478780" cy="6857999"/>
          </a:xfrm>
          <a:prstGeom prst="rect">
            <a:avLst/>
          </a:prstGeom>
          <a:noFill/>
          <a:ln>
            <a:noFill/>
          </a:ln>
        </p:spPr>
      </p:pic>
      <p:sp>
        <p:nvSpPr>
          <p:cNvPr id="580" name="Google Shape;580;p30"/>
          <p:cNvSpPr txBox="1">
            <a:spLocks noGrp="1"/>
          </p:cNvSpPr>
          <p:nvPr>
            <p:ph type="title"/>
          </p:nvPr>
        </p:nvSpPr>
        <p:spPr>
          <a:xfrm>
            <a:off x="1823802" y="1122362"/>
            <a:ext cx="9313889" cy="2900518"/>
          </a:xfrm>
          <a:prstGeom prst="rect">
            <a:avLst/>
          </a:prstGeom>
          <a:noFill/>
          <a:ln>
            <a:noFill/>
          </a:ln>
        </p:spPr>
        <p:txBody>
          <a:bodyPr spcFirstLastPara="1" wrap="square" lIns="91425" tIns="45700" rIns="91425" bIns="45700" anchor="b" anchorCtr="0">
            <a:normAutofit/>
          </a:bodyPr>
          <a:lstStyle/>
          <a:p>
            <a:pPr marL="0" lvl="0" indent="0" algn="ctr" rtl="0">
              <a:lnSpc>
                <a:spcPct val="110526"/>
              </a:lnSpc>
              <a:spcBef>
                <a:spcPts val="0"/>
              </a:spcBef>
              <a:spcAft>
                <a:spcPts val="0"/>
              </a:spcAft>
              <a:buSzPts val="3800"/>
              <a:buNone/>
            </a:pPr>
            <a:r>
              <a:rPr lang="en-US">
                <a:latin typeface="Roboto"/>
                <a:ea typeface="Roboto"/>
                <a:cs typeface="Roboto"/>
                <a:sym typeface="Roboto"/>
              </a:rPr>
              <a:t>Evaluación de la deforestación y sedimentatición</a:t>
            </a:r>
            <a:endParaRPr>
              <a:solidFill>
                <a:srgbClr val="FFFFFF"/>
              </a:solidFill>
              <a:latin typeface="Roboto"/>
              <a:ea typeface="Roboto"/>
              <a:cs typeface="Roboto"/>
              <a:sym typeface="Roboto"/>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31"/>
          <p:cNvSpPr txBox="1">
            <a:spLocks noGrp="1"/>
          </p:cNvSpPr>
          <p:nvPr>
            <p:ph type="title"/>
          </p:nvPr>
        </p:nvSpPr>
        <p:spPr>
          <a:xfrm>
            <a:off x="838199" y="1242644"/>
            <a:ext cx="7736175" cy="9144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14285"/>
              </a:lnSpc>
              <a:spcBef>
                <a:spcPts val="0"/>
              </a:spcBef>
              <a:spcAft>
                <a:spcPts val="0"/>
              </a:spcAft>
              <a:buClr>
                <a:schemeClr val="dk1"/>
              </a:buClr>
              <a:buSzPct val="111111"/>
              <a:buFont typeface="Arial"/>
              <a:buNone/>
            </a:pPr>
            <a:r>
              <a:rPr lang="en-US">
                <a:latin typeface="Roboto"/>
                <a:ea typeface="Roboto"/>
                <a:cs typeface="Roboto"/>
                <a:sym typeface="Roboto"/>
              </a:rPr>
              <a:t>Evaluación de la deforestación y sedimentatición</a:t>
            </a:r>
            <a:endParaRPr>
              <a:latin typeface="Roboto"/>
              <a:ea typeface="Roboto"/>
              <a:cs typeface="Roboto"/>
              <a:sym typeface="Roboto"/>
            </a:endParaRPr>
          </a:p>
        </p:txBody>
      </p:sp>
      <p:pic>
        <p:nvPicPr>
          <p:cNvPr id="586" name="Google Shape;586;p31"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pic>
        <p:nvPicPr>
          <p:cNvPr id="587" name="Google Shape;587;p31"/>
          <p:cNvPicPr preferRelativeResize="0"/>
          <p:nvPr/>
        </p:nvPicPr>
        <p:blipFill rotWithShape="1">
          <a:blip r:embed="rId4">
            <a:alphaModFix/>
          </a:blip>
          <a:srcRect/>
          <a:stretch/>
        </p:blipFill>
        <p:spPr>
          <a:xfrm>
            <a:off x="8450955" y="0"/>
            <a:ext cx="3497205" cy="6858000"/>
          </a:xfrm>
          <a:prstGeom prst="rect">
            <a:avLst/>
          </a:prstGeom>
          <a:noFill/>
          <a:ln>
            <a:noFill/>
          </a:ln>
        </p:spPr>
      </p:pic>
      <p:graphicFrame>
        <p:nvGraphicFramePr>
          <p:cNvPr id="588" name="Google Shape;588;p31"/>
          <p:cNvGraphicFramePr/>
          <p:nvPr/>
        </p:nvGraphicFramePr>
        <p:xfrm>
          <a:off x="1003316" y="2878666"/>
          <a:ext cx="3000000" cy="3000000"/>
        </p:xfrm>
        <a:graphic>
          <a:graphicData uri="http://schemas.openxmlformats.org/drawingml/2006/table">
            <a:tbl>
              <a:tblPr firstRow="1" bandRow="1">
                <a:noFill/>
                <a:tableStyleId>{A0EAC232-9090-4679-B48D-A07B79C981D6}</a:tableStyleId>
              </a:tblPr>
              <a:tblGrid>
                <a:gridCol w="1635325">
                  <a:extLst>
                    <a:ext uri="{9D8B030D-6E8A-4147-A177-3AD203B41FA5}">
                      <a16:colId xmlns:a16="http://schemas.microsoft.com/office/drawing/2014/main" val="20000"/>
                    </a:ext>
                  </a:extLst>
                </a:gridCol>
                <a:gridCol w="1624050">
                  <a:extLst>
                    <a:ext uri="{9D8B030D-6E8A-4147-A177-3AD203B41FA5}">
                      <a16:colId xmlns:a16="http://schemas.microsoft.com/office/drawing/2014/main" val="20001"/>
                    </a:ext>
                  </a:extLst>
                </a:gridCol>
                <a:gridCol w="2920525">
                  <a:extLst>
                    <a:ext uri="{9D8B030D-6E8A-4147-A177-3AD203B41FA5}">
                      <a16:colId xmlns:a16="http://schemas.microsoft.com/office/drawing/2014/main" val="20002"/>
                    </a:ext>
                  </a:extLst>
                </a:gridCol>
              </a:tblGrid>
              <a:tr h="409350">
                <a:tc>
                  <a:txBody>
                    <a:bodyPr/>
                    <a:lstStyle/>
                    <a:p>
                      <a:pPr marL="0" marR="0" lvl="0" indent="0" algn="l" rtl="0">
                        <a:lnSpc>
                          <a:spcPct val="157142"/>
                        </a:lnSpc>
                        <a:spcBef>
                          <a:spcPts val="0"/>
                        </a:spcBef>
                        <a:spcAft>
                          <a:spcPts val="0"/>
                        </a:spcAft>
                        <a:buClr>
                          <a:srgbClr val="000000"/>
                        </a:buClr>
                        <a:buSzPts val="1400"/>
                        <a:buFont typeface="Arial"/>
                        <a:buNone/>
                      </a:pPr>
                      <a:r>
                        <a:rPr lang="en-US" sz="1400" u="none" strike="noStrike" cap="none">
                          <a:solidFill>
                            <a:schemeClr val="dk1"/>
                          </a:solidFill>
                          <a:latin typeface="Arial"/>
                          <a:ea typeface="Arial"/>
                          <a:cs typeface="Arial"/>
                          <a:sym typeface="Arial"/>
                        </a:rPr>
                        <a:t>Impacto</a:t>
                      </a:r>
                      <a:endParaRPr sz="1400" u="none" strike="noStrike" cap="none"/>
                    </a:p>
                  </a:txBody>
                  <a:tcPr marL="91450" marR="91450" marT="45725" marB="45725"/>
                </a:tc>
                <a:tc>
                  <a:txBody>
                    <a:bodyPr/>
                    <a:lstStyle/>
                    <a:p>
                      <a:pPr marL="0" marR="0" lvl="0" indent="0" algn="l" rtl="0">
                        <a:lnSpc>
                          <a:spcPct val="157142"/>
                        </a:lnSpc>
                        <a:spcBef>
                          <a:spcPts val="0"/>
                        </a:spcBef>
                        <a:spcAft>
                          <a:spcPts val="0"/>
                        </a:spcAft>
                        <a:buClr>
                          <a:schemeClr val="dk1"/>
                        </a:buClr>
                        <a:buSzPts val="1400"/>
                        <a:buFont typeface="Arial"/>
                        <a:buNone/>
                      </a:pPr>
                      <a:r>
                        <a:rPr lang="en-US" sz="1400" u="none" strike="noStrike" cap="none">
                          <a:solidFill>
                            <a:schemeClr val="dk1"/>
                          </a:solidFill>
                          <a:latin typeface="Arial"/>
                          <a:ea typeface="Arial"/>
                          <a:cs typeface="Arial"/>
                          <a:sym typeface="Arial"/>
                        </a:rPr>
                        <a:t>Enfoque</a:t>
                      </a:r>
                      <a:endParaRPr sz="1400" u="none" strike="noStrike" cap="none">
                        <a:solidFill>
                          <a:schemeClr val="dk1"/>
                        </a:solidFill>
                        <a:latin typeface="Arial"/>
                        <a:ea typeface="Arial"/>
                        <a:cs typeface="Arial"/>
                        <a:sym typeface="Arial"/>
                      </a:endParaRPr>
                    </a:p>
                  </a:txBody>
                  <a:tcPr marL="91450" marR="91450" marT="45725" marB="45725"/>
                </a:tc>
                <a:tc>
                  <a:txBody>
                    <a:bodyPr/>
                    <a:lstStyle/>
                    <a:p>
                      <a:pPr marL="0" marR="0" lvl="0" indent="0" algn="l" rtl="0">
                        <a:lnSpc>
                          <a:spcPct val="157142"/>
                        </a:lnSpc>
                        <a:spcBef>
                          <a:spcPts val="0"/>
                        </a:spcBef>
                        <a:spcAft>
                          <a:spcPts val="0"/>
                        </a:spcAft>
                        <a:buClr>
                          <a:srgbClr val="000000"/>
                        </a:buClr>
                        <a:buSzPts val="1400"/>
                        <a:buFont typeface="Arial"/>
                        <a:buNone/>
                      </a:pPr>
                      <a:r>
                        <a:rPr lang="en-US" sz="1400" u="none" strike="noStrike" cap="none">
                          <a:solidFill>
                            <a:schemeClr val="dk1"/>
                          </a:solidFill>
                          <a:latin typeface="Arial"/>
                          <a:ea typeface="Arial"/>
                          <a:cs typeface="Arial"/>
                          <a:sym typeface="Arial"/>
                        </a:rPr>
                        <a:t>Impacto especifico</a:t>
                      </a:r>
                      <a:endParaRPr sz="1400" u="none" strike="noStrike" cap="none"/>
                    </a:p>
                  </a:txBody>
                  <a:tcPr marL="91450" marR="91450" marT="45725" marB="45725"/>
                </a:tc>
                <a:extLst>
                  <a:ext uri="{0D108BD9-81ED-4DB2-BD59-A6C34878D82A}">
                    <a16:rowId xmlns:a16="http://schemas.microsoft.com/office/drawing/2014/main" val="10000"/>
                  </a:ext>
                </a:extLst>
              </a:tr>
              <a:tr h="530825">
                <a:tc rowSpan="3">
                  <a:txBody>
                    <a:bodyPr/>
                    <a:lstStyle/>
                    <a:p>
                      <a:pPr marL="0" marR="0" lvl="0" indent="0" algn="l" rtl="0">
                        <a:lnSpc>
                          <a:spcPct val="114285"/>
                        </a:lnSpc>
                        <a:spcBef>
                          <a:spcPts val="0"/>
                        </a:spcBef>
                        <a:spcAft>
                          <a:spcPts val="0"/>
                        </a:spcAft>
                        <a:buClr>
                          <a:srgbClr val="000000"/>
                        </a:buClr>
                        <a:buSzPts val="1400"/>
                        <a:buFont typeface="Arial"/>
                        <a:buNone/>
                      </a:pPr>
                      <a:endParaRPr sz="1400" b="1" u="none" strike="noStrike" cap="none">
                        <a:solidFill>
                          <a:schemeClr val="dk1"/>
                        </a:solidFill>
                        <a:latin typeface="Arial"/>
                        <a:ea typeface="Arial"/>
                        <a:cs typeface="Arial"/>
                        <a:sym typeface="Arial"/>
                      </a:endParaRPr>
                    </a:p>
                    <a:p>
                      <a:pPr marL="0" marR="0" lvl="0" indent="0" algn="l" rtl="0">
                        <a:lnSpc>
                          <a:spcPct val="114285"/>
                        </a:lnSpc>
                        <a:spcBef>
                          <a:spcPts val="0"/>
                        </a:spcBef>
                        <a:spcAft>
                          <a:spcPts val="0"/>
                        </a:spcAft>
                        <a:buClr>
                          <a:srgbClr val="000000"/>
                        </a:buClr>
                        <a:buSzPts val="1400"/>
                        <a:buFont typeface="Arial"/>
                        <a:buNone/>
                      </a:pPr>
                      <a:endParaRPr sz="1400" b="1" u="none" strike="noStrike" cap="none">
                        <a:solidFill>
                          <a:schemeClr val="dk1"/>
                        </a:solidFill>
                        <a:latin typeface="Arial"/>
                        <a:ea typeface="Arial"/>
                        <a:cs typeface="Arial"/>
                        <a:sym typeface="Arial"/>
                      </a:endParaRPr>
                    </a:p>
                    <a:p>
                      <a:pPr marL="0" marR="0" lvl="0" indent="0" algn="l" rtl="0">
                        <a:lnSpc>
                          <a:spcPct val="114285"/>
                        </a:lnSpc>
                        <a:spcBef>
                          <a:spcPts val="0"/>
                        </a:spcBef>
                        <a:spcAft>
                          <a:spcPts val="0"/>
                        </a:spcAft>
                        <a:buClr>
                          <a:srgbClr val="000000"/>
                        </a:buClr>
                        <a:buSzPts val="1400"/>
                        <a:buFont typeface="Arial"/>
                        <a:buNone/>
                      </a:pPr>
                      <a:endParaRPr sz="1400" b="1" u="none" strike="noStrike" cap="none">
                        <a:solidFill>
                          <a:schemeClr val="dk1"/>
                        </a:solidFill>
                        <a:latin typeface="Arial"/>
                        <a:ea typeface="Arial"/>
                        <a:cs typeface="Arial"/>
                        <a:sym typeface="Arial"/>
                      </a:endParaRPr>
                    </a:p>
                    <a:p>
                      <a:pPr marL="0" marR="0" lvl="0" indent="0" algn="l" rtl="0">
                        <a:lnSpc>
                          <a:spcPct val="114285"/>
                        </a:lnSpc>
                        <a:spcBef>
                          <a:spcPts val="0"/>
                        </a:spcBef>
                        <a:spcAft>
                          <a:spcPts val="0"/>
                        </a:spcAft>
                        <a:buClr>
                          <a:srgbClr val="000000"/>
                        </a:buClr>
                        <a:buSzPts val="1400"/>
                        <a:buFont typeface="Arial"/>
                        <a:buNone/>
                      </a:pPr>
                      <a:r>
                        <a:rPr lang="en-US" sz="1400" b="1" u="none" strike="noStrike" cap="none">
                          <a:solidFill>
                            <a:schemeClr val="dk1"/>
                          </a:solidFill>
                          <a:latin typeface="Arial"/>
                          <a:ea typeface="Arial"/>
                          <a:cs typeface="Arial"/>
                          <a:sym typeface="Arial"/>
                        </a:rPr>
                        <a:t>Erosión / Sedimentación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Arial"/>
                        <a:buNone/>
                      </a:pPr>
                      <a:r>
                        <a:rPr lang="en-US" sz="1400" u="none" strike="noStrike" cap="none">
                          <a:solidFill>
                            <a:schemeClr val="dk1"/>
                          </a:solidFill>
                          <a:latin typeface="Arial"/>
                          <a:ea typeface="Arial"/>
                          <a:cs typeface="Arial"/>
                          <a:sym typeface="Arial"/>
                        </a:rPr>
                        <a:t>Costo de oportunidad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Arial"/>
                        <a:buNone/>
                      </a:pPr>
                      <a:r>
                        <a:rPr lang="en-US" sz="1400" u="none" strike="noStrike" cap="none"/>
                        <a:t>Servicio ecosistémico: control de erosión</a:t>
                      </a:r>
                      <a:endParaRPr sz="1400" u="none" strike="noStrike" cap="none">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628125">
                <a:tc vMerge="1">
                  <a:txBody>
                    <a:bodyPr/>
                    <a:lstStyle/>
                    <a:p>
                      <a:endParaRPr lang="en-US"/>
                    </a:p>
                  </a:txBody>
                  <a:tcPr/>
                </a:tc>
                <a:tc rowSpan="2">
                  <a:txBody>
                    <a:bodyPr/>
                    <a:lstStyle/>
                    <a:p>
                      <a:pPr marL="0" marR="0" lvl="0" indent="0" algn="l" rtl="0">
                        <a:lnSpc>
                          <a:spcPct val="100000"/>
                        </a:lnSpc>
                        <a:spcBef>
                          <a:spcPts val="0"/>
                        </a:spcBef>
                        <a:spcAft>
                          <a:spcPts val="0"/>
                        </a:spcAft>
                        <a:buClr>
                          <a:schemeClr val="dk1"/>
                        </a:buClr>
                        <a:buSzPts val="1400"/>
                        <a:buFont typeface="Arial"/>
                        <a:buNone/>
                      </a:pPr>
                      <a:endParaRPr sz="140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40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sz="1400" u="none" strike="noStrike" cap="none">
                          <a:solidFill>
                            <a:schemeClr val="dk1"/>
                          </a:solidFill>
                          <a:latin typeface="Arial"/>
                          <a:ea typeface="Arial"/>
                          <a:cs typeface="Arial"/>
                          <a:sym typeface="Arial"/>
                        </a:rPr>
                        <a:t>Costo de restauración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Arial"/>
                        <a:buNone/>
                      </a:pPr>
                      <a:r>
                        <a:rPr lang="en-US" sz="1400" u="none" strike="noStrike" cap="none"/>
                        <a:t>Estabilización del suelo</a:t>
                      </a:r>
                      <a:endParaRPr sz="1400" u="none" strike="noStrike" cap="none">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628125">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400"/>
                        <a:buFont typeface="Arial"/>
                        <a:buNone/>
                      </a:pPr>
                      <a:r>
                        <a:rPr lang="en-US" sz="1400" u="none" strike="noStrike" cap="none"/>
                        <a:t>Sedimentos / Dragado / Rectificación de cauces</a:t>
                      </a:r>
                      <a:endParaRPr sz="1400" u="none" strike="noStrike" cap="none">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93" name="Google Shape;593;p32"/>
          <p:cNvPicPr preferRelativeResize="0"/>
          <p:nvPr/>
        </p:nvPicPr>
        <p:blipFill rotWithShape="1">
          <a:blip r:embed="rId3">
            <a:alphaModFix/>
          </a:blip>
          <a:srcRect t="23873" b="1125"/>
          <a:stretch/>
        </p:blipFill>
        <p:spPr>
          <a:xfrm>
            <a:off x="2503357" y="0"/>
            <a:ext cx="9838546" cy="6858002"/>
          </a:xfrm>
          <a:prstGeom prst="rect">
            <a:avLst/>
          </a:prstGeom>
          <a:noFill/>
          <a:ln>
            <a:noFill/>
          </a:ln>
        </p:spPr>
      </p:pic>
      <p:sp>
        <p:nvSpPr>
          <p:cNvPr id="594" name="Google Shape;594;p32"/>
          <p:cNvSpPr txBox="1">
            <a:spLocks noGrp="1"/>
          </p:cNvSpPr>
          <p:nvPr>
            <p:ph type="title"/>
          </p:nvPr>
        </p:nvSpPr>
        <p:spPr>
          <a:xfrm>
            <a:off x="2728210" y="1124262"/>
            <a:ext cx="5411450" cy="2469630"/>
          </a:xfrm>
          <a:prstGeom prst="rect">
            <a:avLst/>
          </a:prstGeom>
          <a:noFill/>
          <a:ln>
            <a:noFill/>
          </a:ln>
        </p:spPr>
        <p:txBody>
          <a:bodyPr spcFirstLastPara="1" wrap="square" lIns="91425" tIns="45700" rIns="91425" bIns="45700" anchor="b" anchorCtr="0">
            <a:normAutofit/>
          </a:bodyPr>
          <a:lstStyle/>
          <a:p>
            <a:pPr marL="0" lvl="0" indent="0" algn="l" rtl="0">
              <a:lnSpc>
                <a:spcPct val="87500"/>
              </a:lnSpc>
              <a:spcBef>
                <a:spcPts val="0"/>
              </a:spcBef>
              <a:spcAft>
                <a:spcPts val="0"/>
              </a:spcAft>
              <a:buClr>
                <a:schemeClr val="dk1"/>
              </a:buClr>
              <a:buSzPts val="4800"/>
              <a:buFont typeface="Arial"/>
              <a:buNone/>
            </a:pPr>
            <a:r>
              <a:rPr lang="en-US" sz="4800">
                <a:solidFill>
                  <a:schemeClr val="dk1"/>
                </a:solidFill>
                <a:latin typeface="Roboto"/>
                <a:ea typeface="Roboto"/>
                <a:cs typeface="Roboto"/>
                <a:sym typeface="Roboto"/>
              </a:rPr>
              <a:t>Evaluación de los impactos del mercurio</a:t>
            </a:r>
            <a:endParaRPr sz="4800">
              <a:solidFill>
                <a:schemeClr val="dk1"/>
              </a:solidFill>
              <a:latin typeface="Roboto"/>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33"/>
          <p:cNvSpPr txBox="1">
            <a:spLocks noGrp="1"/>
          </p:cNvSpPr>
          <p:nvPr>
            <p:ph type="title"/>
          </p:nvPr>
        </p:nvSpPr>
        <p:spPr>
          <a:xfrm>
            <a:off x="805543" y="1183225"/>
            <a:ext cx="5006336" cy="1325563"/>
          </a:xfrm>
          <a:prstGeom prst="rect">
            <a:avLst/>
          </a:prstGeom>
          <a:noFill/>
          <a:ln>
            <a:noFill/>
          </a:ln>
        </p:spPr>
        <p:txBody>
          <a:bodyPr spcFirstLastPara="1" wrap="square" lIns="91425" tIns="45700" rIns="91425" bIns="45700" anchor="b" anchorCtr="0">
            <a:normAutofit/>
          </a:bodyPr>
          <a:lstStyle/>
          <a:p>
            <a:pPr marL="0" lvl="0" indent="0" algn="l" rtl="0">
              <a:lnSpc>
                <a:spcPct val="114285"/>
              </a:lnSpc>
              <a:spcBef>
                <a:spcPts val="0"/>
              </a:spcBef>
              <a:spcAft>
                <a:spcPts val="0"/>
              </a:spcAft>
              <a:buClr>
                <a:srgbClr val="2D3338"/>
              </a:buClr>
              <a:buSzPts val="2800"/>
              <a:buFont typeface="Arial"/>
              <a:buNone/>
            </a:pPr>
            <a:r>
              <a:rPr lang="en-US" b="1">
                <a:solidFill>
                  <a:srgbClr val="2D3338"/>
                </a:solidFill>
                <a:latin typeface="Roboto"/>
                <a:ea typeface="Roboto"/>
                <a:cs typeface="Roboto"/>
                <a:sym typeface="Roboto"/>
              </a:rPr>
              <a:t>Metodología: Contaminación mercurio</a:t>
            </a:r>
            <a:endParaRPr b="1">
              <a:solidFill>
                <a:srgbClr val="2D3338"/>
              </a:solidFill>
              <a:latin typeface="Roboto"/>
              <a:ea typeface="Roboto"/>
              <a:cs typeface="Roboto"/>
              <a:sym typeface="Roboto"/>
            </a:endParaRPr>
          </a:p>
        </p:txBody>
      </p:sp>
      <p:sp>
        <p:nvSpPr>
          <p:cNvPr id="600" name="Google Shape;600;p33"/>
          <p:cNvSpPr txBox="1">
            <a:spLocks noGrp="1"/>
          </p:cNvSpPr>
          <p:nvPr>
            <p:ph type="body" idx="1"/>
          </p:nvPr>
        </p:nvSpPr>
        <p:spPr>
          <a:xfrm>
            <a:off x="805543" y="2996269"/>
            <a:ext cx="5006336" cy="3181684"/>
          </a:xfrm>
          <a:prstGeom prst="rect">
            <a:avLst/>
          </a:prstGeom>
          <a:noFill/>
          <a:ln>
            <a:noFill/>
          </a:ln>
        </p:spPr>
        <p:txBody>
          <a:bodyPr spcFirstLastPara="1" wrap="square" lIns="91425" tIns="45700" rIns="91425" bIns="45700" anchor="t" anchorCtr="0">
            <a:normAutofit lnSpcReduction="10000"/>
          </a:bodyPr>
          <a:lstStyle/>
          <a:p>
            <a:pPr marL="283450" lvl="0" indent="-283450" algn="l" rtl="0">
              <a:lnSpc>
                <a:spcPct val="122222"/>
              </a:lnSpc>
              <a:spcBef>
                <a:spcPts val="0"/>
              </a:spcBef>
              <a:spcAft>
                <a:spcPts val="0"/>
              </a:spcAft>
              <a:buClr>
                <a:srgbClr val="2D3338"/>
              </a:buClr>
              <a:buSzPts val="1440"/>
              <a:buFont typeface="Arial"/>
              <a:buChar char="•"/>
            </a:pPr>
            <a:r>
              <a:rPr lang="en-US" sz="1800">
                <a:solidFill>
                  <a:srgbClr val="2D3338"/>
                </a:solidFill>
                <a:latin typeface="Roboto"/>
                <a:ea typeface="Roboto"/>
                <a:cs typeface="Roboto"/>
                <a:sym typeface="Roboto"/>
              </a:rPr>
              <a:t>El mercurio está presente de forma natural en el medio ambiente.</a:t>
            </a:r>
            <a:endParaRPr/>
          </a:p>
          <a:p>
            <a:pPr marL="283450" lvl="0" indent="-192010" algn="l" rtl="0">
              <a:lnSpc>
                <a:spcPct val="122222"/>
              </a:lnSpc>
              <a:spcBef>
                <a:spcPts val="0"/>
              </a:spcBef>
              <a:spcAft>
                <a:spcPts val="0"/>
              </a:spcAft>
              <a:buClr>
                <a:srgbClr val="2D3338"/>
              </a:buClr>
              <a:buSzPts val="1440"/>
              <a:buFont typeface="Arial"/>
              <a:buNone/>
            </a:pPr>
            <a:endParaRPr>
              <a:solidFill>
                <a:srgbClr val="2D3338"/>
              </a:solidFill>
              <a:latin typeface="Roboto"/>
              <a:ea typeface="Roboto"/>
              <a:cs typeface="Roboto"/>
              <a:sym typeface="Roboto"/>
            </a:endParaRPr>
          </a:p>
          <a:p>
            <a:pPr marL="283450" lvl="0" indent="-283450" algn="l" rtl="0">
              <a:lnSpc>
                <a:spcPct val="122222"/>
              </a:lnSpc>
              <a:spcBef>
                <a:spcPts val="0"/>
              </a:spcBef>
              <a:spcAft>
                <a:spcPts val="0"/>
              </a:spcAft>
              <a:buClr>
                <a:srgbClr val="2D3338"/>
              </a:buClr>
              <a:buSzPts val="1440"/>
              <a:buFont typeface="Arial"/>
              <a:buChar char="•"/>
            </a:pPr>
            <a:r>
              <a:rPr lang="en-US" sz="1800">
                <a:solidFill>
                  <a:srgbClr val="2D3338"/>
                </a:solidFill>
                <a:latin typeface="Roboto"/>
                <a:ea typeface="Roboto"/>
                <a:cs typeface="Roboto"/>
                <a:sym typeface="Roboto"/>
              </a:rPr>
              <a:t>La deforestación también contribuye a la dispersión del mercurio.</a:t>
            </a:r>
            <a:endParaRPr/>
          </a:p>
          <a:p>
            <a:pPr marL="283450" lvl="0" indent="-192010" algn="l" rtl="0">
              <a:lnSpc>
                <a:spcPct val="122222"/>
              </a:lnSpc>
              <a:spcBef>
                <a:spcPts val="0"/>
              </a:spcBef>
              <a:spcAft>
                <a:spcPts val="0"/>
              </a:spcAft>
              <a:buClr>
                <a:srgbClr val="2D3338"/>
              </a:buClr>
              <a:buSzPts val="1440"/>
              <a:buFont typeface="Arial"/>
              <a:buNone/>
            </a:pPr>
            <a:endParaRPr>
              <a:solidFill>
                <a:srgbClr val="2D3338"/>
              </a:solidFill>
              <a:latin typeface="Roboto"/>
              <a:ea typeface="Roboto"/>
              <a:cs typeface="Roboto"/>
              <a:sym typeface="Roboto"/>
            </a:endParaRPr>
          </a:p>
          <a:p>
            <a:pPr marL="283450" lvl="0" indent="-283450" algn="l" rtl="0">
              <a:lnSpc>
                <a:spcPct val="122222"/>
              </a:lnSpc>
              <a:spcBef>
                <a:spcPts val="0"/>
              </a:spcBef>
              <a:spcAft>
                <a:spcPts val="0"/>
              </a:spcAft>
              <a:buClr>
                <a:srgbClr val="2D3338"/>
              </a:buClr>
              <a:buSzPts val="1440"/>
              <a:buFont typeface="Arial"/>
              <a:buChar char="•"/>
            </a:pPr>
            <a:r>
              <a:rPr lang="en-US" sz="1800">
                <a:solidFill>
                  <a:srgbClr val="2D3338"/>
                </a:solidFill>
                <a:latin typeface="Roboto"/>
                <a:ea typeface="Roboto"/>
                <a:cs typeface="Roboto"/>
                <a:sym typeface="Roboto"/>
              </a:rPr>
              <a:t>¿Cómo podemos diferenciar las fuentes?</a:t>
            </a:r>
            <a:endParaRPr/>
          </a:p>
          <a:p>
            <a:pPr marL="283450" lvl="0" indent="-192010" algn="l" rtl="0">
              <a:lnSpc>
                <a:spcPct val="122222"/>
              </a:lnSpc>
              <a:spcBef>
                <a:spcPts val="0"/>
              </a:spcBef>
              <a:spcAft>
                <a:spcPts val="0"/>
              </a:spcAft>
              <a:buClr>
                <a:srgbClr val="2D3338"/>
              </a:buClr>
              <a:buSzPts val="1440"/>
              <a:buFont typeface="Arial"/>
              <a:buNone/>
            </a:pPr>
            <a:endParaRPr>
              <a:solidFill>
                <a:srgbClr val="2D3338"/>
              </a:solidFill>
              <a:latin typeface="Roboto"/>
              <a:ea typeface="Roboto"/>
              <a:cs typeface="Roboto"/>
              <a:sym typeface="Roboto"/>
            </a:endParaRPr>
          </a:p>
          <a:p>
            <a:pPr marL="283450" lvl="0" indent="-283450" algn="l" rtl="0">
              <a:lnSpc>
                <a:spcPct val="122222"/>
              </a:lnSpc>
              <a:spcBef>
                <a:spcPts val="0"/>
              </a:spcBef>
              <a:spcAft>
                <a:spcPts val="0"/>
              </a:spcAft>
              <a:buClr>
                <a:srgbClr val="2D3338"/>
              </a:buClr>
              <a:buSzPts val="1440"/>
              <a:buFont typeface="Arial"/>
              <a:buChar char="•"/>
            </a:pPr>
            <a:r>
              <a:rPr lang="en-US" sz="1800">
                <a:solidFill>
                  <a:srgbClr val="2D3338"/>
                </a:solidFill>
                <a:latin typeface="Roboto"/>
                <a:ea typeface="Roboto"/>
                <a:cs typeface="Roboto"/>
                <a:sym typeface="Roboto"/>
              </a:rPr>
              <a:t>¿Cómo se puede atribuir la responsabilidad por la minería de oro artesanal ilegal?</a:t>
            </a:r>
            <a:endParaRPr sz="1800">
              <a:solidFill>
                <a:srgbClr val="2D3338"/>
              </a:solidFill>
              <a:latin typeface="Roboto"/>
              <a:ea typeface="Roboto"/>
              <a:cs typeface="Roboto"/>
              <a:sym typeface="Roboto"/>
            </a:endParaRPr>
          </a:p>
        </p:txBody>
      </p:sp>
      <p:pic>
        <p:nvPicPr>
          <p:cNvPr id="601" name="Google Shape;601;p33" descr="Floresta com árvores e montanhas&#10;&#10;Descrição gerada automaticamente"/>
          <p:cNvPicPr preferRelativeResize="0"/>
          <p:nvPr/>
        </p:nvPicPr>
        <p:blipFill rotWithShape="1">
          <a:blip r:embed="rId3">
            <a:alphaModFix/>
          </a:blip>
          <a:srcRect l="24199" r="17386"/>
          <a:stretch/>
        </p:blipFill>
        <p:spPr>
          <a:xfrm>
            <a:off x="6167846" y="10"/>
            <a:ext cx="6024154" cy="6857990"/>
          </a:xfrm>
          <a:custGeom>
            <a:avLst/>
            <a:gdLst/>
            <a:ahLst/>
            <a:cxnLst/>
            <a:rect l="l" t="t" r="r" b="b"/>
            <a:pathLst>
              <a:path w="6024154" h="6858000" extrusionOk="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34"/>
          <p:cNvSpPr txBox="1">
            <a:spLocks noGrp="1"/>
          </p:cNvSpPr>
          <p:nvPr>
            <p:ph type="title"/>
          </p:nvPr>
        </p:nvSpPr>
        <p:spPr>
          <a:xfrm>
            <a:off x="838199" y="1242644"/>
            <a:ext cx="10749197" cy="9144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14285"/>
              </a:lnSpc>
              <a:spcBef>
                <a:spcPts val="0"/>
              </a:spcBef>
              <a:spcAft>
                <a:spcPts val="0"/>
              </a:spcAft>
              <a:buClr>
                <a:schemeClr val="dk1"/>
              </a:buClr>
              <a:buSzPct val="111111"/>
              <a:buFont typeface="Arial"/>
              <a:buNone/>
            </a:pPr>
            <a:r>
              <a:rPr lang="en-US">
                <a:latin typeface="Roboto"/>
                <a:ea typeface="Roboto"/>
                <a:cs typeface="Roboto"/>
                <a:sym typeface="Roboto"/>
              </a:rPr>
              <a:t>¿Cómo se puede atribuir la responsabilidad por la minería de oro artesanal ilegal?</a:t>
            </a:r>
            <a:endParaRPr b="1">
              <a:latin typeface="Roboto"/>
              <a:ea typeface="Roboto"/>
              <a:cs typeface="Roboto"/>
              <a:sym typeface="Roboto"/>
            </a:endParaRPr>
          </a:p>
        </p:txBody>
      </p:sp>
      <p:sp>
        <p:nvSpPr>
          <p:cNvPr id="607" name="Google Shape;607;p34"/>
          <p:cNvSpPr txBox="1"/>
          <p:nvPr/>
        </p:nvSpPr>
        <p:spPr>
          <a:xfrm>
            <a:off x="618175" y="2540725"/>
            <a:ext cx="6110700" cy="3474600"/>
          </a:xfrm>
          <a:prstGeom prst="rect">
            <a:avLst/>
          </a:prstGeom>
          <a:noFill/>
          <a:ln>
            <a:noFill/>
          </a:ln>
        </p:spPr>
        <p:txBody>
          <a:bodyPr spcFirstLastPara="1" wrap="square" lIns="91425" tIns="45700" rIns="91425" bIns="45700" anchor="t" anchorCtr="0">
            <a:normAutofit lnSpcReduction="10000"/>
          </a:bodyPr>
          <a:lstStyle/>
          <a:p>
            <a:pPr marL="283450" marR="0" lvl="0" indent="-290864" algn="l" rtl="0">
              <a:lnSpc>
                <a:spcPct val="122222"/>
              </a:lnSpc>
              <a:spcBef>
                <a:spcPts val="0"/>
              </a:spcBef>
              <a:spcAft>
                <a:spcPts val="0"/>
              </a:spcAft>
              <a:buClr>
                <a:schemeClr val="dk1"/>
              </a:buClr>
              <a:buSzPts val="1557"/>
              <a:buFont typeface="Arial"/>
              <a:buChar char="•"/>
            </a:pPr>
            <a:r>
              <a:rPr lang="en-US" sz="1800" b="0" i="0" u="none" strike="noStrike" cap="none">
                <a:solidFill>
                  <a:schemeClr val="dk1"/>
                </a:solidFill>
                <a:latin typeface="Roboto"/>
                <a:ea typeface="Roboto"/>
                <a:cs typeface="Roboto"/>
                <a:sym typeface="Roboto"/>
              </a:rPr>
              <a:t>Ideal (pero sin resultados claros por la migración de </a:t>
            </a:r>
            <a:r>
              <a:rPr lang="en-US" sz="1800">
                <a:solidFill>
                  <a:schemeClr val="dk1"/>
                </a:solidFill>
                <a:latin typeface="Roboto"/>
                <a:ea typeface="Roboto"/>
                <a:cs typeface="Roboto"/>
                <a:sym typeface="Roboto"/>
              </a:rPr>
              <a:t>peces</a:t>
            </a:r>
            <a:r>
              <a:rPr lang="en-US" sz="1800" b="0" i="0" u="none" strike="noStrike" cap="none">
                <a:solidFill>
                  <a:schemeClr val="dk1"/>
                </a:solidFill>
                <a:latin typeface="Roboto"/>
                <a:ea typeface="Roboto"/>
                <a:cs typeface="Roboto"/>
                <a:sym typeface="Roboto"/>
              </a:rPr>
              <a:t>)</a:t>
            </a:r>
            <a:endParaRPr/>
          </a:p>
          <a:p>
            <a:pPr marL="283450" marR="0" lvl="0" indent="-192010" algn="l" rtl="0">
              <a:lnSpc>
                <a:spcPct val="122222"/>
              </a:lnSpc>
              <a:spcBef>
                <a:spcPts val="0"/>
              </a:spcBef>
              <a:spcAft>
                <a:spcPts val="0"/>
              </a:spcAft>
              <a:buClr>
                <a:schemeClr val="dk1"/>
              </a:buClr>
              <a:buSzPts val="1557"/>
              <a:buFont typeface="Arial"/>
              <a:buNone/>
            </a:pPr>
            <a:endParaRPr sz="1800" b="0" i="0" u="none" strike="noStrike" cap="none">
              <a:solidFill>
                <a:schemeClr val="dk1"/>
              </a:solidFill>
              <a:latin typeface="Roboto"/>
              <a:ea typeface="Roboto"/>
              <a:cs typeface="Roboto"/>
              <a:sym typeface="Roboto"/>
            </a:endParaRPr>
          </a:p>
          <a:p>
            <a:pPr marL="283450" marR="0" lvl="0" indent="-290864" algn="l" rtl="0">
              <a:lnSpc>
                <a:spcPct val="122222"/>
              </a:lnSpc>
              <a:spcBef>
                <a:spcPts val="0"/>
              </a:spcBef>
              <a:spcAft>
                <a:spcPts val="0"/>
              </a:spcAft>
              <a:buClr>
                <a:schemeClr val="dk1"/>
              </a:buClr>
              <a:buSzPts val="1557"/>
              <a:buFont typeface="Arial"/>
              <a:buChar char="•"/>
            </a:pPr>
            <a:r>
              <a:rPr lang="en-US" sz="1800" b="1" i="0" u="none" strike="noStrike" cap="none">
                <a:solidFill>
                  <a:schemeClr val="dk1"/>
                </a:solidFill>
                <a:latin typeface="Roboto"/>
                <a:ea typeface="Roboto"/>
                <a:cs typeface="Roboto"/>
                <a:sym typeface="Roboto"/>
              </a:rPr>
              <a:t>Función de decaimiento por distancia.</a:t>
            </a:r>
            <a:endParaRPr/>
          </a:p>
          <a:p>
            <a:pPr marL="283450" marR="0" lvl="0" indent="-192010" algn="l" rtl="0">
              <a:lnSpc>
                <a:spcPct val="122222"/>
              </a:lnSpc>
              <a:spcBef>
                <a:spcPts val="0"/>
              </a:spcBef>
              <a:spcAft>
                <a:spcPts val="0"/>
              </a:spcAft>
              <a:buClr>
                <a:schemeClr val="dk1"/>
              </a:buClr>
              <a:buSzPts val="1557"/>
              <a:buFont typeface="Arial"/>
              <a:buNone/>
            </a:pPr>
            <a:endParaRPr sz="1800" b="0" i="0" u="none" strike="noStrike" cap="none">
              <a:solidFill>
                <a:schemeClr val="dk1"/>
              </a:solidFill>
              <a:latin typeface="Roboto"/>
              <a:ea typeface="Roboto"/>
              <a:cs typeface="Roboto"/>
              <a:sym typeface="Roboto"/>
            </a:endParaRPr>
          </a:p>
          <a:p>
            <a:pPr marL="283450" marR="0" lvl="0" indent="-290864" algn="l" rtl="0">
              <a:lnSpc>
                <a:spcPct val="122222"/>
              </a:lnSpc>
              <a:spcBef>
                <a:spcPts val="0"/>
              </a:spcBef>
              <a:spcAft>
                <a:spcPts val="0"/>
              </a:spcAft>
              <a:buClr>
                <a:schemeClr val="dk1"/>
              </a:buClr>
              <a:buSzPts val="1557"/>
              <a:buFont typeface="Arial"/>
              <a:buChar char="•"/>
            </a:pPr>
            <a:r>
              <a:rPr lang="en-US" sz="1800" b="0" i="0" u="none" strike="noStrike" cap="none">
                <a:solidFill>
                  <a:schemeClr val="dk1"/>
                </a:solidFill>
                <a:latin typeface="Roboto"/>
                <a:ea typeface="Roboto"/>
                <a:cs typeface="Roboto"/>
                <a:sym typeface="Roboto"/>
              </a:rPr>
              <a:t>Cuanto más cerca del sitio minero, mayor es el nivel de contaminación</a:t>
            </a:r>
            <a:endParaRPr/>
          </a:p>
          <a:p>
            <a:pPr marL="283450" marR="0" lvl="0" indent="-192010" algn="l" rtl="0">
              <a:lnSpc>
                <a:spcPct val="122222"/>
              </a:lnSpc>
              <a:spcBef>
                <a:spcPts val="0"/>
              </a:spcBef>
              <a:spcAft>
                <a:spcPts val="0"/>
              </a:spcAft>
              <a:buClr>
                <a:schemeClr val="dk1"/>
              </a:buClr>
              <a:buSzPts val="1557"/>
              <a:buFont typeface="Arial"/>
              <a:buNone/>
            </a:pPr>
            <a:endParaRPr sz="1800" b="0" i="0" u="none" strike="noStrike" cap="none">
              <a:solidFill>
                <a:schemeClr val="dk1"/>
              </a:solidFill>
              <a:latin typeface="Roboto"/>
              <a:ea typeface="Roboto"/>
              <a:cs typeface="Roboto"/>
              <a:sym typeface="Roboto"/>
            </a:endParaRPr>
          </a:p>
          <a:p>
            <a:pPr marL="283450" marR="0" lvl="0" indent="-290864" algn="l" rtl="0">
              <a:lnSpc>
                <a:spcPct val="122222"/>
              </a:lnSpc>
              <a:spcBef>
                <a:spcPts val="0"/>
              </a:spcBef>
              <a:spcAft>
                <a:spcPts val="0"/>
              </a:spcAft>
              <a:buClr>
                <a:schemeClr val="dk1"/>
              </a:buClr>
              <a:buSzPts val="1557"/>
              <a:buFont typeface="Arial"/>
              <a:buChar char="•"/>
            </a:pPr>
            <a:r>
              <a:rPr lang="en-US" sz="1800" b="0" i="0" u="none" strike="noStrike" cap="none">
                <a:solidFill>
                  <a:schemeClr val="dk1"/>
                </a:solidFill>
                <a:latin typeface="Roboto"/>
                <a:ea typeface="Roboto"/>
                <a:cs typeface="Roboto"/>
                <a:sym typeface="Roboto"/>
              </a:rPr>
              <a:t>Factor de confusión: </a:t>
            </a:r>
            <a:r>
              <a:rPr lang="en-US" sz="1800" b="1" i="0" u="none" strike="noStrike" cap="none">
                <a:solidFill>
                  <a:schemeClr val="dk1"/>
                </a:solidFill>
                <a:latin typeface="Roboto"/>
                <a:ea typeface="Roboto"/>
                <a:cs typeface="Roboto"/>
                <a:sym typeface="Roboto"/>
              </a:rPr>
              <a:t>sin evidencia estadística</a:t>
            </a:r>
            <a:endParaRPr/>
          </a:p>
          <a:p>
            <a:pPr marL="283450" marR="0" lvl="0" indent="-192010" algn="l" rtl="0">
              <a:lnSpc>
                <a:spcPct val="122222"/>
              </a:lnSpc>
              <a:spcBef>
                <a:spcPts val="0"/>
              </a:spcBef>
              <a:spcAft>
                <a:spcPts val="0"/>
              </a:spcAft>
              <a:buClr>
                <a:schemeClr val="dk1"/>
              </a:buClr>
              <a:buSzPts val="1557"/>
              <a:buFont typeface="Arial"/>
              <a:buNone/>
            </a:pPr>
            <a:endParaRPr sz="1800" b="0" i="0" u="none" strike="noStrike" cap="none">
              <a:solidFill>
                <a:schemeClr val="dk1"/>
              </a:solidFill>
              <a:latin typeface="Roboto"/>
              <a:ea typeface="Roboto"/>
              <a:cs typeface="Roboto"/>
              <a:sym typeface="Roboto"/>
            </a:endParaRPr>
          </a:p>
          <a:p>
            <a:pPr marL="283450" marR="0" lvl="0" indent="-290864" algn="l" rtl="0">
              <a:lnSpc>
                <a:spcPct val="122222"/>
              </a:lnSpc>
              <a:spcBef>
                <a:spcPts val="0"/>
              </a:spcBef>
              <a:spcAft>
                <a:spcPts val="0"/>
              </a:spcAft>
              <a:buClr>
                <a:schemeClr val="dk1"/>
              </a:buClr>
              <a:buSzPts val="1557"/>
              <a:buFont typeface="Arial"/>
              <a:buChar char="•"/>
            </a:pPr>
            <a:r>
              <a:rPr lang="en-US" sz="1800" b="0" i="0" u="none" strike="noStrike" cap="none">
                <a:solidFill>
                  <a:schemeClr val="dk1"/>
                </a:solidFill>
                <a:latin typeface="Roboto"/>
                <a:ea typeface="Roboto"/>
                <a:cs typeface="Roboto"/>
                <a:sym typeface="Roboto"/>
              </a:rPr>
              <a:t>Los peces pueden transportar mercurio hasta 2.000 km</a:t>
            </a:r>
            <a:endParaRPr sz="1800" b="0" i="0" u="none" strike="noStrike" cap="none">
              <a:solidFill>
                <a:schemeClr val="dk1"/>
              </a:solidFill>
              <a:latin typeface="Arial"/>
              <a:ea typeface="Arial"/>
              <a:cs typeface="Arial"/>
              <a:sym typeface="Arial"/>
            </a:endParaRPr>
          </a:p>
        </p:txBody>
      </p:sp>
      <p:pic>
        <p:nvPicPr>
          <p:cNvPr id="608" name="Google Shape;608;p34" descr="Gráfico, Gráfico de linhas&#10;&#10;Descrição gerada automaticamente"/>
          <p:cNvPicPr preferRelativeResize="0"/>
          <p:nvPr/>
        </p:nvPicPr>
        <p:blipFill rotWithShape="1">
          <a:blip r:embed="rId3">
            <a:alphaModFix/>
          </a:blip>
          <a:srcRect/>
          <a:stretch/>
        </p:blipFill>
        <p:spPr>
          <a:xfrm>
            <a:off x="6729050" y="2985063"/>
            <a:ext cx="5120640" cy="258592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35"/>
          <p:cNvSpPr txBox="1">
            <a:spLocks noGrp="1"/>
          </p:cNvSpPr>
          <p:nvPr>
            <p:ph type="title"/>
          </p:nvPr>
        </p:nvSpPr>
        <p:spPr>
          <a:xfrm>
            <a:off x="718562" y="633938"/>
            <a:ext cx="9073085" cy="914400"/>
          </a:xfrm>
          <a:prstGeom prst="rect">
            <a:avLst/>
          </a:prstGeom>
          <a:noFill/>
          <a:ln>
            <a:noFill/>
          </a:ln>
        </p:spPr>
        <p:txBody>
          <a:bodyPr spcFirstLastPara="1" wrap="square" lIns="91425" tIns="45700" rIns="91425" bIns="45700" anchor="b" anchorCtr="0">
            <a:normAutofit/>
          </a:bodyPr>
          <a:lstStyle/>
          <a:p>
            <a:pPr marL="0" lvl="0" indent="0" algn="l" rtl="0">
              <a:lnSpc>
                <a:spcPct val="114285"/>
              </a:lnSpc>
              <a:spcBef>
                <a:spcPts val="0"/>
              </a:spcBef>
              <a:spcAft>
                <a:spcPts val="0"/>
              </a:spcAft>
              <a:buClr>
                <a:schemeClr val="dk1"/>
              </a:buClr>
              <a:buSzPts val="2800"/>
              <a:buFont typeface="Arial"/>
              <a:buNone/>
            </a:pPr>
            <a:r>
              <a:rPr lang="en-US">
                <a:latin typeface="Roboto"/>
                <a:ea typeface="Roboto"/>
                <a:cs typeface="Roboto"/>
                <a:sym typeface="Roboto"/>
              </a:rPr>
              <a:t>Metodología de liberación de mercurio en el agua</a:t>
            </a:r>
            <a:endParaRPr b="1">
              <a:solidFill>
                <a:srgbClr val="2D3338"/>
              </a:solidFill>
              <a:latin typeface="Roboto"/>
              <a:ea typeface="Roboto"/>
              <a:cs typeface="Roboto"/>
              <a:sym typeface="Roboto"/>
            </a:endParaRPr>
          </a:p>
        </p:txBody>
      </p:sp>
      <p:sp>
        <p:nvSpPr>
          <p:cNvPr id="614" name="Google Shape;614;p35"/>
          <p:cNvSpPr/>
          <p:nvPr/>
        </p:nvSpPr>
        <p:spPr>
          <a:xfrm>
            <a:off x="968478" y="3674644"/>
            <a:ext cx="14400835" cy="730425"/>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615" name="Google Shape;615;p35"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pic>
        <p:nvPicPr>
          <p:cNvPr id="616" name="Google Shape;616;p35"/>
          <p:cNvPicPr preferRelativeResize="0"/>
          <p:nvPr/>
        </p:nvPicPr>
        <p:blipFill rotWithShape="1">
          <a:blip r:embed="rId4">
            <a:alphaModFix/>
          </a:blip>
          <a:srcRect/>
          <a:stretch/>
        </p:blipFill>
        <p:spPr>
          <a:xfrm>
            <a:off x="8826399" y="0"/>
            <a:ext cx="3365601" cy="6858000"/>
          </a:xfrm>
          <a:prstGeom prst="rect">
            <a:avLst/>
          </a:prstGeom>
          <a:noFill/>
          <a:ln>
            <a:noFill/>
          </a:ln>
        </p:spPr>
      </p:pic>
      <p:pic>
        <p:nvPicPr>
          <p:cNvPr id="617" name="Google Shape;617;p35"/>
          <p:cNvPicPr preferRelativeResize="0"/>
          <p:nvPr/>
        </p:nvPicPr>
        <p:blipFill rotWithShape="1">
          <a:blip r:embed="rId5">
            <a:alphaModFix/>
          </a:blip>
          <a:srcRect/>
          <a:stretch/>
        </p:blipFill>
        <p:spPr>
          <a:xfrm>
            <a:off x="441855" y="2090060"/>
            <a:ext cx="7724775" cy="4048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g388db57f9af_0_2" descr="Picture 6"/>
          <p:cNvPicPr preferRelativeResize="0"/>
          <p:nvPr/>
        </p:nvPicPr>
        <p:blipFill rotWithShape="1">
          <a:blip r:embed="rId3">
            <a:alphaModFix amt="30230"/>
          </a:blip>
          <a:srcRect/>
          <a:stretch/>
        </p:blipFill>
        <p:spPr>
          <a:xfrm>
            <a:off x="10748594" y="5487470"/>
            <a:ext cx="1117438" cy="1117444"/>
          </a:xfrm>
          <a:prstGeom prst="rect">
            <a:avLst/>
          </a:prstGeom>
          <a:noFill/>
          <a:ln>
            <a:noFill/>
          </a:ln>
        </p:spPr>
      </p:pic>
      <p:sp>
        <p:nvSpPr>
          <p:cNvPr id="235" name="Google Shape;235;g388db57f9af_0_2"/>
          <p:cNvSpPr txBox="1"/>
          <p:nvPr/>
        </p:nvSpPr>
        <p:spPr>
          <a:xfrm>
            <a:off x="2070691" y="6297134"/>
            <a:ext cx="6097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¿Ya </a:t>
            </a:r>
            <a:r>
              <a:rPr lang="en-US" sz="1400" b="0" i="0" u="none" strike="noStrike" cap="none" dirty="0" err="1">
                <a:solidFill>
                  <a:srgbClr val="000000"/>
                </a:solidFill>
                <a:latin typeface="Arial"/>
                <a:ea typeface="Arial"/>
                <a:cs typeface="Arial"/>
                <a:sym typeface="Arial"/>
              </a:rPr>
              <a:t>conoces</a:t>
            </a:r>
            <a:r>
              <a:rPr lang="en-US" sz="1400" b="0" i="0" u="none" strike="noStrike" cap="none" dirty="0">
                <a:solidFill>
                  <a:srgbClr val="000000"/>
                </a:solidFill>
                <a:latin typeface="Arial"/>
                <a:ea typeface="Arial"/>
                <a:cs typeface="Arial"/>
                <a:sym typeface="Arial"/>
              </a:rPr>
              <a:t> la </a:t>
            </a:r>
            <a:r>
              <a:rPr lang="en-US" sz="1400" b="0" i="0" u="none" strike="noStrike" cap="none" dirty="0" err="1">
                <a:solidFill>
                  <a:srgbClr val="000000"/>
                </a:solidFill>
                <a:latin typeface="Arial"/>
                <a:ea typeface="Arial"/>
                <a:cs typeface="Arial"/>
                <a:sym typeface="Arial"/>
              </a:rPr>
              <a:t>Calculadora</a:t>
            </a:r>
            <a:r>
              <a:rPr lang="en-US" sz="1400" b="0" i="0" u="none" strike="noStrike" cap="none" dirty="0">
                <a:solidFill>
                  <a:srgbClr val="000000"/>
                </a:solidFill>
                <a:latin typeface="Arial"/>
                <a:ea typeface="Arial"/>
                <a:cs typeface="Arial"/>
                <a:sym typeface="Arial"/>
              </a:rPr>
              <a:t> de Impacto Minero ?</a:t>
            </a:r>
            <a:endParaRPr dirty="0"/>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2" name="Suplemento 1">
                <a:extLst>
                  <a:ext uri="{FF2B5EF4-FFF2-40B4-BE49-F238E27FC236}">
                    <a16:creationId xmlns:a16="http://schemas.microsoft.com/office/drawing/2014/main" id="{8AAFD21D-66D3-8E00-AB3C-F39FBEBE99CA}"/>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2" name="Suplemento 1">
                <a:extLst>
                  <a:ext uri="{FF2B5EF4-FFF2-40B4-BE49-F238E27FC236}">
                    <a16:creationId xmlns:a16="http://schemas.microsoft.com/office/drawing/2014/main" id="{8AAFD21D-66D3-8E00-AB3C-F39FBEBE99CA}"/>
                  </a:ext>
                </a:extLst>
              </p:cNvPr>
              <p:cNvPicPr>
                <a:picLocks noGrp="1" noRot="1" noChangeAspect="1" noMove="1" noResize="1" noEditPoints="1" noAdjustHandles="1" noChangeArrowheads="1" noChangeShapeType="1"/>
              </p:cNvPicPr>
              <p:nvPr/>
            </p:nvPicPr>
            <p:blipFill>
              <a:blip r:embed="rId5"/>
              <a:stretch>
                <a:fillRect/>
              </a:stretch>
            </p:blipFill>
            <p:spPr>
              <a:xfrm>
                <a:off x="1809750" y="1019174"/>
                <a:ext cx="8572500" cy="4819650"/>
              </a:xfrm>
              <a:prstGeom prst="rect">
                <a:avLst/>
              </a:prstGeom>
            </p:spPr>
          </p:pic>
        </mc:Fallback>
      </mc:AlternateContent>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36"/>
          <p:cNvSpPr txBox="1">
            <a:spLocks noGrp="1"/>
          </p:cNvSpPr>
          <p:nvPr>
            <p:ph type="title"/>
          </p:nvPr>
        </p:nvSpPr>
        <p:spPr>
          <a:xfrm>
            <a:off x="732736" y="1072066"/>
            <a:ext cx="6400800" cy="914400"/>
          </a:xfrm>
          <a:prstGeom prst="rect">
            <a:avLst/>
          </a:prstGeom>
          <a:noFill/>
          <a:ln>
            <a:noFill/>
          </a:ln>
        </p:spPr>
        <p:txBody>
          <a:bodyPr spcFirstLastPara="1" wrap="square" lIns="91425" tIns="45700" rIns="91425" bIns="45700" anchor="b" anchorCtr="0">
            <a:normAutofit/>
          </a:bodyPr>
          <a:lstStyle/>
          <a:p>
            <a:pPr marL="0" lvl="0" indent="0" algn="l" rtl="0">
              <a:lnSpc>
                <a:spcPct val="114285"/>
              </a:lnSpc>
              <a:spcBef>
                <a:spcPts val="0"/>
              </a:spcBef>
              <a:spcAft>
                <a:spcPts val="0"/>
              </a:spcAft>
              <a:buClr>
                <a:schemeClr val="dk1"/>
              </a:buClr>
              <a:buSzPts val="2800"/>
              <a:buFont typeface="Arial"/>
              <a:buNone/>
            </a:pPr>
            <a:r>
              <a:rPr lang="en-US" b="1">
                <a:latin typeface="Roboto"/>
                <a:ea typeface="Roboto"/>
                <a:cs typeface="Roboto"/>
                <a:sym typeface="Roboto"/>
              </a:rPr>
              <a:t>Impactos del mercurio</a:t>
            </a:r>
            <a:endParaRPr>
              <a:latin typeface="Roboto"/>
              <a:ea typeface="Roboto"/>
              <a:cs typeface="Roboto"/>
              <a:sym typeface="Roboto"/>
            </a:endParaRPr>
          </a:p>
        </p:txBody>
      </p:sp>
      <p:sp>
        <p:nvSpPr>
          <p:cNvPr id="623" name="Google Shape;623;p36"/>
          <p:cNvSpPr/>
          <p:nvPr/>
        </p:nvSpPr>
        <p:spPr>
          <a:xfrm>
            <a:off x="968478" y="3674644"/>
            <a:ext cx="14400835" cy="730425"/>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4" name="Google Shape;624;p36"/>
          <p:cNvSpPr txBox="1"/>
          <p:nvPr/>
        </p:nvSpPr>
        <p:spPr>
          <a:xfrm>
            <a:off x="486551" y="2468551"/>
            <a:ext cx="6233295" cy="3133510"/>
          </a:xfrm>
          <a:prstGeom prst="rect">
            <a:avLst/>
          </a:prstGeom>
          <a:noFill/>
          <a:ln>
            <a:noFill/>
          </a:ln>
        </p:spPr>
        <p:txBody>
          <a:bodyPr spcFirstLastPara="1" wrap="square" lIns="91425" tIns="45700" rIns="91425" bIns="45700" anchor="t" anchorCtr="0">
            <a:spAutoFit/>
          </a:bodyPr>
          <a:lstStyle/>
          <a:p>
            <a:pPr marL="282561" marR="0" lvl="1" indent="-282561" algn="l" rtl="0">
              <a:lnSpc>
                <a:spcPct val="122222"/>
              </a:lnSpc>
              <a:spcBef>
                <a:spcPts val="0"/>
              </a:spcBef>
              <a:spcAft>
                <a:spcPts val="0"/>
              </a:spcAft>
              <a:buClr>
                <a:srgbClr val="B58500"/>
              </a:buClr>
              <a:buSzPts val="1440"/>
              <a:buFont typeface="Arial"/>
              <a:buChar char="•"/>
            </a:pPr>
            <a:r>
              <a:rPr lang="en-US" sz="1800" b="0" i="0" u="none" strike="noStrike" cap="none">
                <a:solidFill>
                  <a:schemeClr val="dk1"/>
                </a:solidFill>
                <a:latin typeface="Roboto"/>
                <a:ea typeface="Roboto"/>
                <a:cs typeface="Roboto"/>
                <a:sym typeface="Roboto"/>
              </a:rPr>
              <a:t>Efectos en la salud:</a:t>
            </a:r>
            <a:endParaRPr/>
          </a:p>
          <a:p>
            <a:pPr marL="282561" marR="0" lvl="1" indent="-191121" algn="l" rtl="0">
              <a:lnSpc>
                <a:spcPct val="122222"/>
              </a:lnSpc>
              <a:spcBef>
                <a:spcPts val="0"/>
              </a:spcBef>
              <a:spcAft>
                <a:spcPts val="0"/>
              </a:spcAft>
              <a:buClr>
                <a:srgbClr val="B58500"/>
              </a:buClr>
              <a:buSzPts val="1440"/>
              <a:buFont typeface="Arial"/>
              <a:buNone/>
            </a:pPr>
            <a:endParaRPr sz="1800" b="0" i="0" u="none" strike="noStrike" cap="none">
              <a:solidFill>
                <a:schemeClr val="dk1"/>
              </a:solidFill>
              <a:latin typeface="Roboto"/>
              <a:ea typeface="Roboto"/>
              <a:cs typeface="Roboto"/>
              <a:sym typeface="Roboto"/>
            </a:endParaRPr>
          </a:p>
          <a:p>
            <a:pPr marL="0" marR="0" lvl="1" indent="0" algn="l" rtl="0">
              <a:lnSpc>
                <a:spcPct val="122222"/>
              </a:lnSpc>
              <a:spcBef>
                <a:spcPts val="0"/>
              </a:spcBef>
              <a:spcAft>
                <a:spcPts val="0"/>
              </a:spcAft>
              <a:buNone/>
            </a:pPr>
            <a:r>
              <a:rPr lang="en-US" sz="1800" b="0" i="0" u="none" strike="noStrike" cap="none">
                <a:solidFill>
                  <a:schemeClr val="dk1"/>
                </a:solidFill>
                <a:latin typeface="Roboto"/>
                <a:ea typeface="Roboto"/>
                <a:cs typeface="Roboto"/>
                <a:sym typeface="Roboto"/>
              </a:rPr>
              <a:t>Inhalación de mercurio metálico en </a:t>
            </a:r>
            <a:r>
              <a:rPr lang="en-US" sz="1800" b="1" i="0" u="none" strike="noStrike" cap="none">
                <a:solidFill>
                  <a:schemeClr val="dk1"/>
                </a:solidFill>
                <a:latin typeface="Roboto"/>
                <a:ea typeface="Roboto"/>
                <a:cs typeface="Roboto"/>
                <a:sym typeface="Roboto"/>
              </a:rPr>
              <a:t>el aire</a:t>
            </a:r>
            <a:endParaRPr/>
          </a:p>
          <a:p>
            <a:pPr marL="282561" marR="0" lvl="1" indent="-282561" algn="l" rtl="0">
              <a:lnSpc>
                <a:spcPct val="122222"/>
              </a:lnSpc>
              <a:spcBef>
                <a:spcPts val="0"/>
              </a:spcBef>
              <a:spcAft>
                <a:spcPts val="0"/>
              </a:spcAft>
              <a:buClr>
                <a:srgbClr val="B58500"/>
              </a:buClr>
              <a:buSzPts val="1440"/>
              <a:buFont typeface="Arial"/>
              <a:buChar char="•"/>
            </a:pPr>
            <a:r>
              <a:rPr lang="en-US" sz="1800" b="0" i="0" u="none" strike="noStrike" cap="none">
                <a:solidFill>
                  <a:schemeClr val="dk1"/>
                </a:solidFill>
                <a:latin typeface="Roboto"/>
                <a:ea typeface="Roboto"/>
                <a:cs typeface="Roboto"/>
                <a:sym typeface="Roboto"/>
              </a:rPr>
              <a:t>Problemas neuropsicológicos en mineros de oro</a:t>
            </a:r>
            <a:endParaRPr/>
          </a:p>
          <a:p>
            <a:pPr marL="282561" marR="0" lvl="1" indent="-191121" algn="l" rtl="0">
              <a:lnSpc>
                <a:spcPct val="122222"/>
              </a:lnSpc>
              <a:spcBef>
                <a:spcPts val="0"/>
              </a:spcBef>
              <a:spcAft>
                <a:spcPts val="0"/>
              </a:spcAft>
              <a:buClr>
                <a:srgbClr val="B58500"/>
              </a:buClr>
              <a:buSzPts val="1440"/>
              <a:buFont typeface="Arial"/>
              <a:buNone/>
            </a:pPr>
            <a:endParaRPr sz="1800" b="0" i="0" u="none" strike="noStrike" cap="none">
              <a:solidFill>
                <a:schemeClr val="dk1"/>
              </a:solidFill>
              <a:latin typeface="Roboto"/>
              <a:ea typeface="Roboto"/>
              <a:cs typeface="Roboto"/>
              <a:sym typeface="Roboto"/>
            </a:endParaRPr>
          </a:p>
          <a:p>
            <a:pPr marL="0" marR="0" lvl="1" indent="0" algn="l" rtl="0">
              <a:lnSpc>
                <a:spcPct val="122222"/>
              </a:lnSpc>
              <a:spcBef>
                <a:spcPts val="0"/>
              </a:spcBef>
              <a:spcAft>
                <a:spcPts val="0"/>
              </a:spcAft>
              <a:buNone/>
            </a:pPr>
            <a:r>
              <a:rPr lang="en-US" sz="1800" b="0" i="0" u="none" strike="noStrike" cap="none">
                <a:solidFill>
                  <a:schemeClr val="dk1"/>
                </a:solidFill>
                <a:latin typeface="Roboto"/>
                <a:ea typeface="Roboto"/>
                <a:cs typeface="Roboto"/>
                <a:sym typeface="Roboto"/>
              </a:rPr>
              <a:t>Efectos en la salud: </a:t>
            </a:r>
            <a:r>
              <a:rPr lang="en-US" sz="1800" b="1" i="0" u="none" strike="noStrike" cap="none">
                <a:solidFill>
                  <a:schemeClr val="dk1"/>
                </a:solidFill>
                <a:latin typeface="Roboto"/>
                <a:ea typeface="Roboto"/>
                <a:cs typeface="Roboto"/>
                <a:sym typeface="Roboto"/>
              </a:rPr>
              <a:t>Ingesta de pescado contaminado </a:t>
            </a:r>
            <a:r>
              <a:rPr lang="en-US" sz="1800" b="0" i="0" u="none" strike="noStrike" cap="none">
                <a:solidFill>
                  <a:schemeClr val="dk1"/>
                </a:solidFill>
                <a:latin typeface="Roboto"/>
                <a:ea typeface="Roboto"/>
                <a:cs typeface="Roboto"/>
                <a:sym typeface="Roboto"/>
              </a:rPr>
              <a:t>(metilmercurio)</a:t>
            </a:r>
            <a:endParaRPr/>
          </a:p>
          <a:p>
            <a:pPr marL="282561" marR="0" lvl="1" indent="-282561" algn="l" rtl="0">
              <a:lnSpc>
                <a:spcPct val="122222"/>
              </a:lnSpc>
              <a:spcBef>
                <a:spcPts val="0"/>
              </a:spcBef>
              <a:spcAft>
                <a:spcPts val="0"/>
              </a:spcAft>
              <a:buClr>
                <a:srgbClr val="B58500"/>
              </a:buClr>
              <a:buSzPts val="1440"/>
              <a:buFont typeface="Arial"/>
              <a:buChar char="•"/>
            </a:pPr>
            <a:r>
              <a:rPr lang="en-US" sz="1800" b="0" i="0" u="none" strike="noStrike" cap="none">
                <a:solidFill>
                  <a:schemeClr val="dk1"/>
                </a:solidFill>
                <a:latin typeface="Roboto"/>
                <a:ea typeface="Roboto"/>
                <a:cs typeface="Roboto"/>
                <a:sym typeface="Roboto"/>
              </a:rPr>
              <a:t>Pérdida de coeficiente intelectual en fetos</a:t>
            </a:r>
            <a:endParaRPr/>
          </a:p>
          <a:p>
            <a:pPr marL="282561" marR="0" lvl="1" indent="-282561" algn="l" rtl="0">
              <a:lnSpc>
                <a:spcPct val="122222"/>
              </a:lnSpc>
              <a:spcBef>
                <a:spcPts val="0"/>
              </a:spcBef>
              <a:spcAft>
                <a:spcPts val="0"/>
              </a:spcAft>
              <a:buClr>
                <a:srgbClr val="B58500"/>
              </a:buClr>
              <a:buSzPts val="1440"/>
              <a:buFont typeface="Arial"/>
              <a:buChar char="•"/>
            </a:pPr>
            <a:r>
              <a:rPr lang="en-US" sz="1800" b="0" i="0" u="none" strike="noStrike" cap="none">
                <a:solidFill>
                  <a:schemeClr val="dk1"/>
                </a:solidFill>
                <a:latin typeface="Roboto"/>
                <a:ea typeface="Roboto"/>
                <a:cs typeface="Roboto"/>
                <a:sym typeface="Roboto"/>
              </a:rPr>
              <a:t>Enfermedades cardíacas, hipertensión</a:t>
            </a:r>
            <a:endParaRPr sz="1800" b="0" i="0" u="none" strike="noStrike" cap="none">
              <a:solidFill>
                <a:schemeClr val="dk1"/>
              </a:solidFill>
              <a:latin typeface="Roboto"/>
              <a:ea typeface="Roboto"/>
              <a:cs typeface="Roboto"/>
              <a:sym typeface="Roboto"/>
            </a:endParaRPr>
          </a:p>
        </p:txBody>
      </p:sp>
      <p:pic>
        <p:nvPicPr>
          <p:cNvPr id="625" name="Google Shape;625;p36"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pic>
        <p:nvPicPr>
          <p:cNvPr id="626" name="Google Shape;626;p36"/>
          <p:cNvPicPr preferRelativeResize="0"/>
          <p:nvPr/>
        </p:nvPicPr>
        <p:blipFill rotWithShape="1">
          <a:blip r:embed="rId4">
            <a:alphaModFix/>
          </a:blip>
          <a:srcRect/>
          <a:stretch/>
        </p:blipFill>
        <p:spPr>
          <a:xfrm>
            <a:off x="7081619" y="2068396"/>
            <a:ext cx="4225695" cy="319070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37"/>
          <p:cNvSpPr txBox="1">
            <a:spLocks noGrp="1"/>
          </p:cNvSpPr>
          <p:nvPr>
            <p:ph type="title"/>
          </p:nvPr>
        </p:nvSpPr>
        <p:spPr>
          <a:xfrm>
            <a:off x="838199" y="1242644"/>
            <a:ext cx="8660137" cy="914400"/>
          </a:xfrm>
          <a:prstGeom prst="rect">
            <a:avLst/>
          </a:prstGeom>
          <a:noFill/>
          <a:ln>
            <a:noFill/>
          </a:ln>
        </p:spPr>
        <p:txBody>
          <a:bodyPr spcFirstLastPara="1" wrap="square" lIns="91425" tIns="45700" rIns="91425" bIns="45700" anchor="b" anchorCtr="0">
            <a:normAutofit/>
          </a:bodyPr>
          <a:lstStyle/>
          <a:p>
            <a:pPr marL="0" lvl="0" indent="0" algn="l" rtl="0">
              <a:lnSpc>
                <a:spcPct val="114285"/>
              </a:lnSpc>
              <a:spcBef>
                <a:spcPts val="0"/>
              </a:spcBef>
              <a:spcAft>
                <a:spcPts val="0"/>
              </a:spcAft>
              <a:buClr>
                <a:srgbClr val="2D3338"/>
              </a:buClr>
              <a:buSzPts val="2800"/>
              <a:buFont typeface="Arial"/>
              <a:buNone/>
            </a:pPr>
            <a:r>
              <a:rPr lang="en-US">
                <a:solidFill>
                  <a:srgbClr val="2D3338"/>
                </a:solidFill>
                <a:latin typeface="Roboto"/>
                <a:ea typeface="Roboto"/>
                <a:cs typeface="Roboto"/>
                <a:sym typeface="Roboto"/>
              </a:rPr>
              <a:t>Metodología: Contaminación por mercurio</a:t>
            </a:r>
            <a:endParaRPr>
              <a:solidFill>
                <a:srgbClr val="2D3338"/>
              </a:solidFill>
              <a:latin typeface="Roboto"/>
              <a:ea typeface="Roboto"/>
              <a:cs typeface="Roboto"/>
              <a:sym typeface="Roboto"/>
            </a:endParaRPr>
          </a:p>
        </p:txBody>
      </p:sp>
      <p:sp>
        <p:nvSpPr>
          <p:cNvPr id="633" name="Google Shape;633;p37"/>
          <p:cNvSpPr txBox="1">
            <a:spLocks noGrp="1"/>
          </p:cNvSpPr>
          <p:nvPr>
            <p:ph type="body" idx="1"/>
          </p:nvPr>
        </p:nvSpPr>
        <p:spPr>
          <a:xfrm>
            <a:off x="1267881" y="2490983"/>
            <a:ext cx="10515600" cy="4351338"/>
          </a:xfrm>
          <a:prstGeom prst="rect">
            <a:avLst/>
          </a:prstGeom>
          <a:noFill/>
          <a:ln>
            <a:noFill/>
          </a:ln>
        </p:spPr>
        <p:txBody>
          <a:bodyPr spcFirstLastPara="1" wrap="square" lIns="91425" tIns="45700" rIns="91425" bIns="45700" anchor="t" anchorCtr="0">
            <a:noAutofit/>
          </a:bodyPr>
          <a:lstStyle/>
          <a:p>
            <a:pPr marL="283450" lvl="0" indent="-283450" algn="l" rtl="0">
              <a:lnSpc>
                <a:spcPct val="110000"/>
              </a:lnSpc>
              <a:spcBef>
                <a:spcPts val="0"/>
              </a:spcBef>
              <a:spcAft>
                <a:spcPts val="0"/>
              </a:spcAft>
              <a:buClr>
                <a:schemeClr val="dk1"/>
              </a:buClr>
              <a:buSzPts val="1600"/>
              <a:buFont typeface="Arial"/>
              <a:buChar char="•"/>
            </a:pPr>
            <a:r>
              <a:rPr lang="en-US" sz="2000"/>
              <a:t>Función de transferencia de valores</a:t>
            </a:r>
            <a:endParaRPr sz="2000">
              <a:solidFill>
                <a:srgbClr val="2D3338"/>
              </a:solidFill>
            </a:endParaRPr>
          </a:p>
          <a:p>
            <a:pPr marL="283450" lvl="0" indent="-181850" algn="l" rtl="0">
              <a:lnSpc>
                <a:spcPct val="110000"/>
              </a:lnSpc>
              <a:spcBef>
                <a:spcPts val="1000"/>
              </a:spcBef>
              <a:spcAft>
                <a:spcPts val="0"/>
              </a:spcAft>
              <a:buClr>
                <a:schemeClr val="dk1"/>
              </a:buClr>
              <a:buSzPts val="1600"/>
              <a:buFont typeface="Arial"/>
              <a:buNone/>
            </a:pPr>
            <a:endParaRPr sz="2000">
              <a:solidFill>
                <a:srgbClr val="2D3338"/>
              </a:solidFill>
            </a:endParaRPr>
          </a:p>
          <a:p>
            <a:pPr marL="685766" lvl="1" indent="-181850" algn="l" rtl="0">
              <a:lnSpc>
                <a:spcPct val="137500"/>
              </a:lnSpc>
              <a:spcBef>
                <a:spcPts val="1000"/>
              </a:spcBef>
              <a:spcAft>
                <a:spcPts val="0"/>
              </a:spcAft>
              <a:buSzPts val="1600"/>
              <a:buNone/>
            </a:pPr>
            <a:endParaRPr sz="1600">
              <a:solidFill>
                <a:srgbClr val="2D3338"/>
              </a:solidFill>
            </a:endParaRPr>
          </a:p>
          <a:p>
            <a:pPr marL="457200" lvl="1" indent="0" algn="l" rtl="0">
              <a:lnSpc>
                <a:spcPct val="137500"/>
              </a:lnSpc>
              <a:spcBef>
                <a:spcPts val="1000"/>
              </a:spcBef>
              <a:spcAft>
                <a:spcPts val="0"/>
              </a:spcAft>
              <a:buSzPts val="1600"/>
              <a:buNone/>
            </a:pPr>
            <a:endParaRPr sz="1600">
              <a:solidFill>
                <a:srgbClr val="2D3338"/>
              </a:solidFill>
            </a:endParaRPr>
          </a:p>
          <a:p>
            <a:pPr marL="457200" lvl="1" indent="0" algn="l" rtl="0">
              <a:lnSpc>
                <a:spcPct val="137500"/>
              </a:lnSpc>
              <a:spcBef>
                <a:spcPts val="1000"/>
              </a:spcBef>
              <a:spcAft>
                <a:spcPts val="0"/>
              </a:spcAft>
              <a:buSzPts val="1600"/>
              <a:buNone/>
            </a:pPr>
            <a:r>
              <a:rPr lang="en-US" sz="1600">
                <a:solidFill>
                  <a:srgbClr val="2D3338"/>
                </a:solidFill>
              </a:rPr>
              <a:t>	</a:t>
            </a:r>
            <a:endParaRPr sz="2000">
              <a:solidFill>
                <a:srgbClr val="2D3338"/>
              </a:solidFill>
            </a:endParaRPr>
          </a:p>
        </p:txBody>
      </p:sp>
      <p:sp>
        <p:nvSpPr>
          <p:cNvPr id="634" name="Google Shape;634;p37"/>
          <p:cNvSpPr/>
          <p:nvPr/>
        </p:nvSpPr>
        <p:spPr>
          <a:xfrm>
            <a:off x="2556769" y="3541451"/>
            <a:ext cx="1180730" cy="523783"/>
          </a:xfrm>
          <a:prstGeom prst="roundRect">
            <a:avLst>
              <a:gd name="adj" fmla="val 16667"/>
            </a:avLst>
          </a:prstGeom>
          <a:solidFill>
            <a:srgbClr val="444D54"/>
          </a:solidFill>
          <a:ln w="12700" cap="flat" cmpd="sng">
            <a:solidFill>
              <a:srgbClr val="008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Impactos en la salud</a:t>
            </a:r>
            <a:endParaRPr sz="1200" b="0" i="0" u="none" strike="noStrike" cap="none">
              <a:solidFill>
                <a:schemeClr val="lt1"/>
              </a:solidFill>
              <a:latin typeface="Arial"/>
              <a:ea typeface="Arial"/>
              <a:cs typeface="Arial"/>
              <a:sym typeface="Arial"/>
            </a:endParaRPr>
          </a:p>
        </p:txBody>
      </p:sp>
      <p:sp>
        <p:nvSpPr>
          <p:cNvPr id="635" name="Google Shape;635;p37"/>
          <p:cNvSpPr/>
          <p:nvPr/>
        </p:nvSpPr>
        <p:spPr>
          <a:xfrm>
            <a:off x="8317607" y="3619086"/>
            <a:ext cx="1180730" cy="576871"/>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Consumo promedio de pescado</a:t>
            </a:r>
            <a:endParaRPr sz="1200" b="0" i="0" u="none" strike="noStrike" cap="none">
              <a:solidFill>
                <a:schemeClr val="lt1"/>
              </a:solidFill>
              <a:latin typeface="Arial"/>
              <a:ea typeface="Arial"/>
              <a:cs typeface="Arial"/>
              <a:sym typeface="Arial"/>
            </a:endParaRPr>
          </a:p>
        </p:txBody>
      </p:sp>
      <p:sp>
        <p:nvSpPr>
          <p:cNvPr id="636" name="Google Shape;636;p37"/>
          <p:cNvSpPr/>
          <p:nvPr/>
        </p:nvSpPr>
        <p:spPr>
          <a:xfrm>
            <a:off x="6905733" y="3619087"/>
            <a:ext cx="1180730"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Cantidad de mercurio</a:t>
            </a:r>
            <a:endParaRPr sz="1400" b="0" i="0" u="none" strike="noStrike" cap="none">
              <a:solidFill>
                <a:srgbClr val="000000"/>
              </a:solidFill>
              <a:latin typeface="Arial"/>
              <a:ea typeface="Arial"/>
              <a:cs typeface="Arial"/>
              <a:sym typeface="Arial"/>
            </a:endParaRPr>
          </a:p>
        </p:txBody>
      </p:sp>
      <p:sp>
        <p:nvSpPr>
          <p:cNvPr id="637" name="Google Shape;637;p37"/>
          <p:cNvSpPr/>
          <p:nvPr/>
        </p:nvSpPr>
        <p:spPr>
          <a:xfrm>
            <a:off x="9743389" y="3619087"/>
            <a:ext cx="1180730" cy="776174"/>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Peso corporal promedio de la población</a:t>
            </a:r>
            <a:endParaRPr sz="1200" b="0" i="0" u="none" strike="noStrike" cap="none">
              <a:solidFill>
                <a:schemeClr val="lt1"/>
              </a:solidFill>
              <a:latin typeface="Arial"/>
              <a:ea typeface="Arial"/>
              <a:cs typeface="Arial"/>
              <a:sym typeface="Arial"/>
            </a:endParaRPr>
          </a:p>
        </p:txBody>
      </p:sp>
      <p:cxnSp>
        <p:nvCxnSpPr>
          <p:cNvPr id="638" name="Google Shape;638;p37"/>
          <p:cNvCxnSpPr>
            <a:stCxn id="635" idx="0"/>
            <a:endCxn id="634" idx="0"/>
          </p:cNvCxnSpPr>
          <p:nvPr/>
        </p:nvCxnSpPr>
        <p:spPr>
          <a:xfrm rot="5400000" flipH="1">
            <a:off x="5988672" y="699786"/>
            <a:ext cx="77700" cy="5760900"/>
          </a:xfrm>
          <a:prstGeom prst="bentConnector3">
            <a:avLst>
              <a:gd name="adj1" fmla="val 394124"/>
            </a:avLst>
          </a:prstGeom>
          <a:noFill/>
          <a:ln w="9525" cap="flat" cmpd="sng">
            <a:solidFill>
              <a:schemeClr val="accent1"/>
            </a:solidFill>
            <a:prstDash val="solid"/>
            <a:miter lim="800000"/>
            <a:headEnd type="none" w="sm" len="sm"/>
            <a:tailEnd type="triangle" w="med" len="med"/>
          </a:ln>
        </p:spPr>
      </p:cxnSp>
      <p:cxnSp>
        <p:nvCxnSpPr>
          <p:cNvPr id="639" name="Google Shape;639;p37"/>
          <p:cNvCxnSpPr>
            <a:stCxn id="636" idx="0"/>
            <a:endCxn id="634" idx="0"/>
          </p:cNvCxnSpPr>
          <p:nvPr/>
        </p:nvCxnSpPr>
        <p:spPr>
          <a:xfrm rot="5400000" flipH="1">
            <a:off x="5282698" y="1405687"/>
            <a:ext cx="77700" cy="4349100"/>
          </a:xfrm>
          <a:prstGeom prst="bentConnector3">
            <a:avLst>
              <a:gd name="adj1" fmla="val 394126"/>
            </a:avLst>
          </a:prstGeom>
          <a:noFill/>
          <a:ln w="9525" cap="flat" cmpd="sng">
            <a:solidFill>
              <a:schemeClr val="accent1"/>
            </a:solidFill>
            <a:prstDash val="solid"/>
            <a:miter lim="800000"/>
            <a:headEnd type="none" w="sm" len="sm"/>
            <a:tailEnd type="triangle" w="med" len="med"/>
          </a:ln>
        </p:spPr>
      </p:cxnSp>
      <p:cxnSp>
        <p:nvCxnSpPr>
          <p:cNvPr id="640" name="Google Shape;640;p37"/>
          <p:cNvCxnSpPr>
            <a:stCxn id="637" idx="0"/>
            <a:endCxn id="634" idx="0"/>
          </p:cNvCxnSpPr>
          <p:nvPr/>
        </p:nvCxnSpPr>
        <p:spPr>
          <a:xfrm rot="5400000" flipH="1">
            <a:off x="6701654" y="-13013"/>
            <a:ext cx="77700" cy="7186500"/>
          </a:xfrm>
          <a:prstGeom prst="bentConnector3">
            <a:avLst>
              <a:gd name="adj1" fmla="val 394126"/>
            </a:avLst>
          </a:prstGeom>
          <a:noFill/>
          <a:ln w="9525" cap="flat" cmpd="sng">
            <a:solidFill>
              <a:schemeClr val="accent1"/>
            </a:solidFill>
            <a:prstDash val="solid"/>
            <a:miter lim="800000"/>
            <a:headEnd type="none" w="sm" len="sm"/>
            <a:tailEnd type="triangle" w="med" len="med"/>
          </a:ln>
        </p:spPr>
      </p:cxnSp>
      <p:sp>
        <p:nvSpPr>
          <p:cNvPr id="641" name="Google Shape;641;p37"/>
          <p:cNvSpPr/>
          <p:nvPr/>
        </p:nvSpPr>
        <p:spPr>
          <a:xfrm>
            <a:off x="4143892" y="3316550"/>
            <a:ext cx="1312114" cy="826319"/>
          </a:xfrm>
          <a:prstGeom prst="roundRect">
            <a:avLst>
              <a:gd name="adj" fmla="val 16667"/>
            </a:avLst>
          </a:prstGeom>
          <a:solidFill>
            <a:srgbClr val="7F7F7F"/>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Nº de personas potencialmente expuestas</a:t>
            </a:r>
            <a:endParaRPr sz="1200" b="0" i="0" u="none" strike="noStrike" cap="none">
              <a:solidFill>
                <a:schemeClr val="lt1"/>
              </a:solidFill>
              <a:latin typeface="Arial"/>
              <a:ea typeface="Arial"/>
              <a:cs typeface="Arial"/>
              <a:sym typeface="Arial"/>
            </a:endParaRPr>
          </a:p>
        </p:txBody>
      </p:sp>
      <p:sp>
        <p:nvSpPr>
          <p:cNvPr id="642" name="Google Shape;642;p37"/>
          <p:cNvSpPr/>
          <p:nvPr/>
        </p:nvSpPr>
        <p:spPr>
          <a:xfrm>
            <a:off x="4143891" y="4195957"/>
            <a:ext cx="1361743" cy="723087"/>
          </a:xfrm>
          <a:prstGeom prst="roundRect">
            <a:avLst>
              <a:gd name="adj" fmla="val 16667"/>
            </a:avLst>
          </a:prstGeom>
          <a:solidFill>
            <a:srgbClr val="7F7F7F"/>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Severidad de los impactos en la salud;</a:t>
            </a:r>
            <a:endParaRPr sz="1200" b="0" i="0" u="none" strike="noStrike" cap="none">
              <a:solidFill>
                <a:schemeClr val="lt1"/>
              </a:solidFill>
              <a:latin typeface="Arial"/>
              <a:ea typeface="Arial"/>
              <a:cs typeface="Arial"/>
              <a:sym typeface="Arial"/>
            </a:endParaRPr>
          </a:p>
        </p:txBody>
      </p:sp>
      <p:sp>
        <p:nvSpPr>
          <p:cNvPr id="643" name="Google Shape;643;p37"/>
          <p:cNvSpPr/>
          <p:nvPr/>
        </p:nvSpPr>
        <p:spPr>
          <a:xfrm>
            <a:off x="5505635" y="3619087"/>
            <a:ext cx="1180730"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Población en un radio de 100 km</a:t>
            </a:r>
            <a:endParaRPr sz="1200" b="0" i="0" u="none" strike="noStrike" cap="none">
              <a:solidFill>
                <a:schemeClr val="lt1"/>
              </a:solidFill>
              <a:latin typeface="Arial"/>
              <a:ea typeface="Arial"/>
              <a:cs typeface="Arial"/>
              <a:sym typeface="Arial"/>
            </a:endParaRPr>
          </a:p>
        </p:txBody>
      </p:sp>
      <p:cxnSp>
        <p:nvCxnSpPr>
          <p:cNvPr id="644" name="Google Shape;644;p37"/>
          <p:cNvCxnSpPr>
            <a:stCxn id="643" idx="0"/>
          </p:cNvCxnSpPr>
          <p:nvPr/>
        </p:nvCxnSpPr>
        <p:spPr>
          <a:xfrm rot="5400000" flipH="1">
            <a:off x="4585800" y="2108887"/>
            <a:ext cx="312900" cy="2707500"/>
          </a:xfrm>
          <a:prstGeom prst="bentConnector2">
            <a:avLst/>
          </a:prstGeom>
          <a:noFill/>
          <a:ln w="9525" cap="flat" cmpd="sng">
            <a:solidFill>
              <a:schemeClr val="accent1"/>
            </a:solidFill>
            <a:prstDash val="solid"/>
            <a:miter lim="800000"/>
            <a:headEnd type="none" w="sm" len="sm"/>
            <a:tailEnd type="triangle" w="med" len="med"/>
          </a:ln>
        </p:spPr>
      </p:cxnSp>
      <p:sp>
        <p:nvSpPr>
          <p:cNvPr id="645" name="Google Shape;645;p37"/>
          <p:cNvSpPr/>
          <p:nvPr/>
        </p:nvSpPr>
        <p:spPr>
          <a:xfrm>
            <a:off x="8227101" y="4395261"/>
            <a:ext cx="1361742"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Nivel de contaminación del pescado</a:t>
            </a:r>
            <a:endParaRPr sz="1200" b="0" i="0" u="none" strike="noStrike" cap="none">
              <a:solidFill>
                <a:schemeClr val="lt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38"/>
          <p:cNvSpPr txBox="1">
            <a:spLocks noGrp="1"/>
          </p:cNvSpPr>
          <p:nvPr>
            <p:ph type="title"/>
          </p:nvPr>
        </p:nvSpPr>
        <p:spPr>
          <a:xfrm>
            <a:off x="863774" y="821192"/>
            <a:ext cx="10871100" cy="10563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960"/>
              <a:buFont typeface="Arial"/>
              <a:buNone/>
            </a:pPr>
            <a:r>
              <a:rPr lang="en-US" sz="3659">
                <a:latin typeface="Roboto"/>
                <a:ea typeface="Roboto"/>
                <a:cs typeface="Roboto"/>
                <a:sym typeface="Roboto"/>
              </a:rPr>
              <a:t>Metodología: Evaluación de los efectos en la salud </a:t>
            </a:r>
            <a:endParaRPr sz="2220" b="1">
              <a:solidFill>
                <a:srgbClr val="2D3338"/>
              </a:solidFill>
              <a:latin typeface="Roboto"/>
              <a:ea typeface="Roboto"/>
              <a:cs typeface="Roboto"/>
              <a:sym typeface="Roboto"/>
            </a:endParaRPr>
          </a:p>
        </p:txBody>
      </p:sp>
      <p:sp>
        <p:nvSpPr>
          <p:cNvPr id="651" name="Google Shape;651;p38"/>
          <p:cNvSpPr txBox="1">
            <a:spLocks noGrp="1"/>
          </p:cNvSpPr>
          <p:nvPr>
            <p:ph type="body" idx="1"/>
          </p:nvPr>
        </p:nvSpPr>
        <p:spPr>
          <a:xfrm>
            <a:off x="3877563" y="1984703"/>
            <a:ext cx="4843500" cy="2604300"/>
          </a:xfrm>
          <a:prstGeom prst="rect">
            <a:avLst/>
          </a:prstGeom>
          <a:noFill/>
          <a:ln>
            <a:noFill/>
          </a:ln>
        </p:spPr>
        <p:txBody>
          <a:bodyPr spcFirstLastPara="1" wrap="square" lIns="91425" tIns="45700" rIns="91425" bIns="45700" anchor="t" anchorCtr="0">
            <a:normAutofit/>
          </a:bodyPr>
          <a:lstStyle/>
          <a:p>
            <a:pPr marL="0" lvl="0" indent="0" algn="l" rtl="0">
              <a:lnSpc>
                <a:spcPct val="91666"/>
              </a:lnSpc>
              <a:spcBef>
                <a:spcPts val="0"/>
              </a:spcBef>
              <a:spcAft>
                <a:spcPts val="0"/>
              </a:spcAft>
              <a:buClr>
                <a:schemeClr val="dk1"/>
              </a:buClr>
              <a:buSzPts val="1600"/>
              <a:buFont typeface="Arial"/>
              <a:buNone/>
            </a:pPr>
            <a:r>
              <a:rPr lang="en-US" sz="2000"/>
              <a:t>Equivalencia entre AVAD y VEV ($)</a:t>
            </a:r>
            <a:endParaRPr sz="2400" b="1">
              <a:solidFill>
                <a:srgbClr val="2D3338"/>
              </a:solidFill>
            </a:endParaRPr>
          </a:p>
          <a:p>
            <a:pPr marL="0" lvl="0" indent="0" algn="ctr" rtl="0">
              <a:lnSpc>
                <a:spcPct val="91666"/>
              </a:lnSpc>
              <a:spcBef>
                <a:spcPts val="1000"/>
              </a:spcBef>
              <a:spcAft>
                <a:spcPts val="0"/>
              </a:spcAft>
              <a:buClr>
                <a:srgbClr val="2D3338"/>
              </a:buClr>
              <a:buSzPts val="1920"/>
              <a:buFont typeface="Arial"/>
              <a:buNone/>
            </a:pPr>
            <a:r>
              <a:rPr lang="en-US" sz="2400" b="1">
                <a:solidFill>
                  <a:srgbClr val="2D3338"/>
                </a:solidFill>
              </a:rPr>
              <a:t>  	</a:t>
            </a:r>
            <a:endParaRPr/>
          </a:p>
          <a:p>
            <a:pPr marL="0" lvl="0" indent="0" algn="ctr" rtl="0">
              <a:lnSpc>
                <a:spcPct val="91666"/>
              </a:lnSpc>
              <a:spcBef>
                <a:spcPts val="1000"/>
              </a:spcBef>
              <a:spcAft>
                <a:spcPts val="0"/>
              </a:spcAft>
              <a:buClr>
                <a:schemeClr val="dk1"/>
              </a:buClr>
              <a:buSzPts val="1920"/>
              <a:buFont typeface="Arial"/>
              <a:buNone/>
            </a:pPr>
            <a:endParaRPr sz="2400" b="1">
              <a:solidFill>
                <a:srgbClr val="2D3338"/>
              </a:solidFill>
            </a:endParaRPr>
          </a:p>
          <a:p>
            <a:pPr marL="0" lvl="0" indent="0" algn="ctr" rtl="0">
              <a:lnSpc>
                <a:spcPct val="91666"/>
              </a:lnSpc>
              <a:spcBef>
                <a:spcPts val="1000"/>
              </a:spcBef>
              <a:spcAft>
                <a:spcPts val="0"/>
              </a:spcAft>
              <a:buClr>
                <a:schemeClr val="dk1"/>
              </a:buClr>
              <a:buSzPts val="1920"/>
              <a:buFont typeface="Arial"/>
              <a:buNone/>
            </a:pPr>
            <a:endParaRPr sz="2400" b="1">
              <a:solidFill>
                <a:srgbClr val="2D3338"/>
              </a:solidFill>
            </a:endParaRPr>
          </a:p>
          <a:p>
            <a:pPr marL="685766" lvl="1" indent="-181850" algn="l" rtl="0">
              <a:lnSpc>
                <a:spcPct val="137500"/>
              </a:lnSpc>
              <a:spcBef>
                <a:spcPts val="1000"/>
              </a:spcBef>
              <a:spcAft>
                <a:spcPts val="0"/>
              </a:spcAft>
              <a:buSzPts val="1600"/>
              <a:buNone/>
            </a:pPr>
            <a:endParaRPr>
              <a:solidFill>
                <a:srgbClr val="2D3338"/>
              </a:solidFill>
            </a:endParaRPr>
          </a:p>
          <a:p>
            <a:pPr marL="685766" lvl="1" indent="-181850" algn="l" rtl="0">
              <a:lnSpc>
                <a:spcPct val="137500"/>
              </a:lnSpc>
              <a:spcBef>
                <a:spcPts val="1000"/>
              </a:spcBef>
              <a:spcAft>
                <a:spcPts val="0"/>
              </a:spcAft>
              <a:buSzPts val="1600"/>
              <a:buNone/>
            </a:pPr>
            <a:endParaRPr sz="1600">
              <a:solidFill>
                <a:srgbClr val="2D3338"/>
              </a:solidFill>
            </a:endParaRPr>
          </a:p>
        </p:txBody>
      </p:sp>
      <p:sp>
        <p:nvSpPr>
          <p:cNvPr id="652" name="Google Shape;652;p38"/>
          <p:cNvSpPr/>
          <p:nvPr/>
        </p:nvSpPr>
        <p:spPr>
          <a:xfrm>
            <a:off x="3717179" y="2516053"/>
            <a:ext cx="1733005" cy="801188"/>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Años de Vida Ajustados por Discapacidad (AVAD)</a:t>
            </a:r>
            <a:endParaRPr sz="1400" b="0" i="0" u="none" strike="noStrike" cap="none">
              <a:solidFill>
                <a:srgbClr val="000000"/>
              </a:solidFill>
              <a:latin typeface="Arial"/>
              <a:ea typeface="Arial"/>
              <a:cs typeface="Arial"/>
              <a:sym typeface="Arial"/>
            </a:endParaRPr>
          </a:p>
        </p:txBody>
      </p:sp>
      <p:sp>
        <p:nvSpPr>
          <p:cNvPr id="653" name="Google Shape;653;p38"/>
          <p:cNvSpPr/>
          <p:nvPr/>
        </p:nvSpPr>
        <p:spPr>
          <a:xfrm>
            <a:off x="6000916" y="2496248"/>
            <a:ext cx="1733005" cy="809896"/>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solidFill>
                  <a:schemeClr val="lt1"/>
                </a:solidFill>
              </a:rPr>
              <a:t>V</a:t>
            </a:r>
            <a:r>
              <a:rPr lang="en-US" sz="1400" b="0" i="0" u="none" strike="noStrike" cap="none">
                <a:solidFill>
                  <a:schemeClr val="lt1"/>
                </a:solidFill>
                <a:latin typeface="Arial"/>
                <a:ea typeface="Arial"/>
                <a:cs typeface="Arial"/>
                <a:sym typeface="Arial"/>
              </a:rPr>
              <a:t>alor de una Vida Estadística (VEV)</a:t>
            </a:r>
            <a:endParaRPr sz="1400" b="0" i="0" u="none" strike="noStrike" cap="none">
              <a:solidFill>
                <a:schemeClr val="lt1"/>
              </a:solidFill>
              <a:latin typeface="Arial"/>
              <a:ea typeface="Arial"/>
              <a:cs typeface="Arial"/>
              <a:sym typeface="Arial"/>
            </a:endParaRPr>
          </a:p>
        </p:txBody>
      </p:sp>
      <p:pic>
        <p:nvPicPr>
          <p:cNvPr id="654" name="Google Shape;654;p38" descr="SciELO - Saúde Pública - O conceito de saúde: ponto-cego da epidemiologia?  O conceito de saúde: ponto-cego da epidemiologia?"/>
          <p:cNvPicPr preferRelativeResize="0"/>
          <p:nvPr/>
        </p:nvPicPr>
        <p:blipFill rotWithShape="1">
          <a:blip r:embed="rId3">
            <a:alphaModFix/>
          </a:blip>
          <a:srcRect/>
          <a:stretch/>
        </p:blipFill>
        <p:spPr>
          <a:xfrm>
            <a:off x="2928005" y="3749183"/>
            <a:ext cx="5879632" cy="274240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g388bcc690dc_0_24"/>
          <p:cNvSpPr txBox="1">
            <a:spLocks noGrp="1"/>
          </p:cNvSpPr>
          <p:nvPr>
            <p:ph type="body" idx="1"/>
          </p:nvPr>
        </p:nvSpPr>
        <p:spPr>
          <a:xfrm>
            <a:off x="849425" y="1921325"/>
            <a:ext cx="6256500" cy="3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600" b="1" dirty="0" err="1">
                <a:solidFill>
                  <a:srgbClr val="000000"/>
                </a:solidFill>
              </a:rPr>
              <a:t>Escenario</a:t>
            </a:r>
            <a:endParaRPr sz="1600" b="1" dirty="0">
              <a:solidFill>
                <a:srgbClr val="000000"/>
              </a:solidFill>
            </a:endParaRPr>
          </a:p>
          <a:p>
            <a:pPr marL="457200" lvl="0" indent="-330200" algn="l" rtl="0">
              <a:spcBef>
                <a:spcPts val="0"/>
              </a:spcBef>
              <a:spcAft>
                <a:spcPts val="0"/>
              </a:spcAft>
              <a:buClr>
                <a:srgbClr val="000000"/>
              </a:buClr>
              <a:buSzPts val="1600"/>
              <a:buChar char="•"/>
            </a:pPr>
            <a:r>
              <a:rPr lang="en-US" sz="1600" dirty="0" err="1">
                <a:solidFill>
                  <a:srgbClr val="000000"/>
                </a:solidFill>
              </a:rPr>
              <a:t>Actualmente</a:t>
            </a:r>
            <a:r>
              <a:rPr lang="en-US" sz="1600" dirty="0">
                <a:solidFill>
                  <a:srgbClr val="000000"/>
                </a:solidFill>
              </a:rPr>
              <a:t>, </a:t>
            </a:r>
            <a:r>
              <a:rPr lang="en-US" sz="1600" dirty="0" err="1">
                <a:solidFill>
                  <a:srgbClr val="000000"/>
                </a:solidFill>
              </a:rPr>
              <a:t>el</a:t>
            </a:r>
            <a:r>
              <a:rPr lang="en-US" sz="1600" dirty="0">
                <a:solidFill>
                  <a:srgbClr val="000000"/>
                </a:solidFill>
              </a:rPr>
              <a:t> </a:t>
            </a:r>
            <a:r>
              <a:rPr lang="en-US" sz="1600" dirty="0" err="1">
                <a:solidFill>
                  <a:srgbClr val="000000"/>
                </a:solidFill>
              </a:rPr>
              <a:t>gobierno</a:t>
            </a:r>
            <a:r>
              <a:rPr lang="en-US" sz="1600" dirty="0">
                <a:solidFill>
                  <a:srgbClr val="000000"/>
                </a:solidFill>
              </a:rPr>
              <a:t> </a:t>
            </a:r>
            <a:r>
              <a:rPr lang="en-US" sz="1600" dirty="0" err="1">
                <a:solidFill>
                  <a:srgbClr val="000000"/>
                </a:solidFill>
              </a:rPr>
              <a:t>invierte</a:t>
            </a:r>
            <a:r>
              <a:rPr lang="en-US" sz="1600" dirty="0">
                <a:solidFill>
                  <a:srgbClr val="000000"/>
                </a:solidFill>
              </a:rPr>
              <a:t> R$50 </a:t>
            </a:r>
            <a:r>
              <a:rPr lang="en-US" sz="1600" dirty="0" err="1">
                <a:solidFill>
                  <a:srgbClr val="000000"/>
                </a:solidFill>
              </a:rPr>
              <a:t>millones</a:t>
            </a:r>
            <a:r>
              <a:rPr lang="en-US" sz="1600" dirty="0">
                <a:solidFill>
                  <a:srgbClr val="000000"/>
                </a:solidFill>
              </a:rPr>
              <a:t> </a:t>
            </a:r>
            <a:r>
              <a:rPr lang="en-US" sz="1600" dirty="0" err="1">
                <a:solidFill>
                  <a:srgbClr val="000000"/>
                </a:solidFill>
              </a:rPr>
              <a:t>anuales</a:t>
            </a:r>
            <a:r>
              <a:rPr lang="en-US" sz="1600" dirty="0">
                <a:solidFill>
                  <a:srgbClr val="000000"/>
                </a:solidFill>
              </a:rPr>
              <a:t> para </a:t>
            </a:r>
            <a:r>
              <a:rPr lang="en-US" sz="1600" dirty="0" err="1">
                <a:solidFill>
                  <a:srgbClr val="000000"/>
                </a:solidFill>
              </a:rPr>
              <a:t>evitar</a:t>
            </a:r>
            <a:r>
              <a:rPr lang="en-US" sz="1600" dirty="0">
                <a:solidFill>
                  <a:srgbClr val="000000"/>
                </a:solidFill>
              </a:rPr>
              <a:t> la </a:t>
            </a:r>
            <a:r>
              <a:rPr lang="en-US" sz="1600" dirty="0" err="1">
                <a:solidFill>
                  <a:srgbClr val="000000"/>
                </a:solidFill>
              </a:rPr>
              <a:t>operación</a:t>
            </a:r>
            <a:r>
              <a:rPr lang="en-US" sz="1600" dirty="0">
                <a:solidFill>
                  <a:srgbClr val="000000"/>
                </a:solidFill>
              </a:rPr>
              <a:t> de balsas en </a:t>
            </a:r>
            <a:r>
              <a:rPr lang="en-US" sz="1600" dirty="0" err="1">
                <a:solidFill>
                  <a:srgbClr val="000000"/>
                </a:solidFill>
              </a:rPr>
              <a:t>el</a:t>
            </a:r>
            <a:r>
              <a:rPr lang="en-US" sz="1600" dirty="0">
                <a:solidFill>
                  <a:srgbClr val="000000"/>
                </a:solidFill>
              </a:rPr>
              <a:t> </a:t>
            </a:r>
            <a:r>
              <a:rPr lang="en-US" sz="1600" dirty="0" err="1">
                <a:solidFill>
                  <a:srgbClr val="000000"/>
                </a:solidFill>
              </a:rPr>
              <a:t>río</a:t>
            </a:r>
            <a:r>
              <a:rPr lang="en-US" sz="1600" dirty="0">
                <a:solidFill>
                  <a:srgbClr val="000000"/>
                </a:solidFill>
              </a:rPr>
              <a:t> Madeira en </a:t>
            </a:r>
            <a:r>
              <a:rPr lang="en-US" sz="1600" dirty="0" err="1">
                <a:solidFill>
                  <a:srgbClr val="000000"/>
                </a:solidFill>
              </a:rPr>
              <a:t>Humaitá</a:t>
            </a:r>
            <a:r>
              <a:rPr lang="en-US" sz="1600" dirty="0">
                <a:solidFill>
                  <a:srgbClr val="000000"/>
                </a:solidFill>
              </a:rPr>
              <a:t>, Amazonas. La </a:t>
            </a:r>
            <a:r>
              <a:rPr lang="en-US" sz="1600" dirty="0" err="1">
                <a:solidFill>
                  <a:srgbClr val="000000"/>
                </a:solidFill>
              </a:rPr>
              <a:t>agencia</a:t>
            </a:r>
            <a:r>
              <a:rPr lang="en-US" sz="1600" dirty="0">
                <a:solidFill>
                  <a:srgbClr val="000000"/>
                </a:solidFill>
              </a:rPr>
              <a:t> de </a:t>
            </a:r>
            <a:r>
              <a:rPr lang="en-US" sz="1600" dirty="0" err="1">
                <a:solidFill>
                  <a:srgbClr val="000000"/>
                </a:solidFill>
              </a:rPr>
              <a:t>protección</a:t>
            </a:r>
            <a:r>
              <a:rPr lang="en-US" sz="1600" dirty="0">
                <a:solidFill>
                  <a:srgbClr val="000000"/>
                </a:solidFill>
              </a:rPr>
              <a:t> </a:t>
            </a:r>
            <a:r>
              <a:rPr lang="en-US" sz="1600" dirty="0" err="1">
                <a:solidFill>
                  <a:srgbClr val="000000"/>
                </a:solidFill>
              </a:rPr>
              <a:t>ambiental</a:t>
            </a:r>
            <a:r>
              <a:rPr lang="en-US" sz="1600" dirty="0">
                <a:solidFill>
                  <a:srgbClr val="000000"/>
                </a:solidFill>
              </a:rPr>
              <a:t> </a:t>
            </a:r>
            <a:r>
              <a:rPr lang="en-US" sz="1600" dirty="0" err="1">
                <a:solidFill>
                  <a:srgbClr val="000000"/>
                </a:solidFill>
              </a:rPr>
              <a:t>considera</a:t>
            </a:r>
            <a:r>
              <a:rPr lang="en-US" sz="1600" dirty="0">
                <a:solidFill>
                  <a:srgbClr val="000000"/>
                </a:solidFill>
              </a:rPr>
              <a:t> que </a:t>
            </a:r>
            <a:r>
              <a:rPr lang="en-US" sz="1600" dirty="0" err="1">
                <a:solidFill>
                  <a:srgbClr val="000000"/>
                </a:solidFill>
              </a:rPr>
              <a:t>esta</a:t>
            </a:r>
            <a:r>
              <a:rPr lang="en-US" sz="1600" dirty="0">
                <a:solidFill>
                  <a:srgbClr val="000000"/>
                </a:solidFill>
              </a:rPr>
              <a:t> </a:t>
            </a:r>
            <a:r>
              <a:rPr lang="en-US" sz="1600" dirty="0" err="1">
                <a:solidFill>
                  <a:srgbClr val="000000"/>
                </a:solidFill>
              </a:rPr>
              <a:t>inversión</a:t>
            </a:r>
            <a:r>
              <a:rPr lang="en-US" sz="1600" dirty="0">
                <a:solidFill>
                  <a:srgbClr val="000000"/>
                </a:solidFill>
              </a:rPr>
              <a:t> es </a:t>
            </a:r>
            <a:r>
              <a:rPr lang="en-US" sz="1600" dirty="0" err="1">
                <a:solidFill>
                  <a:srgbClr val="000000"/>
                </a:solidFill>
              </a:rPr>
              <a:t>insuficiente</a:t>
            </a:r>
            <a:r>
              <a:rPr lang="en-US" sz="1600" dirty="0">
                <a:solidFill>
                  <a:srgbClr val="000000"/>
                </a:solidFill>
              </a:rPr>
              <a:t> y </a:t>
            </a:r>
            <a:r>
              <a:rPr lang="en-US" sz="1600" dirty="0" err="1">
                <a:solidFill>
                  <a:srgbClr val="000000"/>
                </a:solidFill>
              </a:rPr>
              <a:t>quiere</a:t>
            </a:r>
            <a:r>
              <a:rPr lang="en-US" sz="1600" dirty="0">
                <a:solidFill>
                  <a:srgbClr val="000000"/>
                </a:solidFill>
              </a:rPr>
              <a:t> </a:t>
            </a:r>
            <a:r>
              <a:rPr lang="en-US" sz="1600" dirty="0" err="1">
                <a:solidFill>
                  <a:srgbClr val="000000"/>
                </a:solidFill>
              </a:rPr>
              <a:t>demostrar</a:t>
            </a:r>
            <a:r>
              <a:rPr lang="en-US" sz="1600" dirty="0">
                <a:solidFill>
                  <a:srgbClr val="000000"/>
                </a:solidFill>
              </a:rPr>
              <a:t> al </a:t>
            </a:r>
            <a:r>
              <a:rPr lang="en-US" sz="1600" dirty="0" err="1">
                <a:solidFill>
                  <a:srgbClr val="000000"/>
                </a:solidFill>
              </a:rPr>
              <a:t>gobierno</a:t>
            </a:r>
            <a:r>
              <a:rPr lang="en-US" sz="1600" dirty="0">
                <a:solidFill>
                  <a:srgbClr val="000000"/>
                </a:solidFill>
              </a:rPr>
              <a:t> que </a:t>
            </a:r>
            <a:r>
              <a:rPr lang="en-US" sz="1600" dirty="0" err="1">
                <a:solidFill>
                  <a:srgbClr val="000000"/>
                </a:solidFill>
              </a:rPr>
              <a:t>valdría</a:t>
            </a:r>
            <a:r>
              <a:rPr lang="en-US" sz="1600" dirty="0">
                <a:solidFill>
                  <a:srgbClr val="000000"/>
                </a:solidFill>
              </a:rPr>
              <a:t> la </a:t>
            </a:r>
            <a:r>
              <a:rPr lang="en-US" sz="1600" dirty="0" err="1">
                <a:solidFill>
                  <a:srgbClr val="000000"/>
                </a:solidFill>
              </a:rPr>
              <a:t>pena</a:t>
            </a:r>
            <a:r>
              <a:rPr lang="en-US" sz="1600" dirty="0">
                <a:solidFill>
                  <a:srgbClr val="000000"/>
                </a:solidFill>
              </a:rPr>
              <a:t> </a:t>
            </a:r>
            <a:r>
              <a:rPr lang="en-US" sz="1600" dirty="0" err="1">
                <a:solidFill>
                  <a:srgbClr val="000000"/>
                </a:solidFill>
              </a:rPr>
              <a:t>aumentar</a:t>
            </a:r>
            <a:r>
              <a:rPr lang="en-US" sz="1600" dirty="0">
                <a:solidFill>
                  <a:srgbClr val="000000"/>
                </a:solidFill>
              </a:rPr>
              <a:t> las </a:t>
            </a:r>
            <a:r>
              <a:rPr lang="en-US" sz="1600" dirty="0" err="1">
                <a:solidFill>
                  <a:srgbClr val="000000"/>
                </a:solidFill>
              </a:rPr>
              <a:t>inversiones</a:t>
            </a:r>
            <a:r>
              <a:rPr lang="en-US" sz="1600" dirty="0">
                <a:solidFill>
                  <a:srgbClr val="000000"/>
                </a:solidFill>
              </a:rPr>
              <a:t> para </a:t>
            </a:r>
            <a:r>
              <a:rPr lang="en-US" sz="1600" dirty="0" err="1">
                <a:solidFill>
                  <a:srgbClr val="000000"/>
                </a:solidFill>
              </a:rPr>
              <a:t>prevenir</a:t>
            </a:r>
            <a:r>
              <a:rPr lang="en-US" sz="1600" dirty="0">
                <a:solidFill>
                  <a:srgbClr val="000000"/>
                </a:solidFill>
              </a:rPr>
              <a:t> </a:t>
            </a:r>
            <a:r>
              <a:rPr lang="en-US" sz="1600" dirty="0" err="1">
                <a:solidFill>
                  <a:srgbClr val="000000"/>
                </a:solidFill>
              </a:rPr>
              <a:t>daños</a:t>
            </a:r>
            <a:r>
              <a:rPr lang="en-US" sz="1600" dirty="0">
                <a:solidFill>
                  <a:srgbClr val="000000"/>
                </a:solidFill>
              </a:rPr>
              <a:t> </a:t>
            </a:r>
            <a:r>
              <a:rPr lang="en-US" sz="1600" dirty="0" err="1">
                <a:solidFill>
                  <a:srgbClr val="000000"/>
                </a:solidFill>
              </a:rPr>
              <a:t>socioambientales</a:t>
            </a:r>
            <a:r>
              <a:rPr lang="en-US" sz="1600" dirty="0">
                <a:solidFill>
                  <a:srgbClr val="000000"/>
                </a:solidFill>
              </a:rPr>
              <a:t>.</a:t>
            </a:r>
            <a:endParaRPr sz="1600" dirty="0">
              <a:solidFill>
                <a:srgbClr val="000000"/>
              </a:solidFill>
            </a:endParaRPr>
          </a:p>
          <a:p>
            <a:pPr marL="457200" lvl="0" indent="-330200" algn="l" rtl="0">
              <a:spcBef>
                <a:spcPts val="0"/>
              </a:spcBef>
              <a:spcAft>
                <a:spcPts val="0"/>
              </a:spcAft>
              <a:buClr>
                <a:srgbClr val="000000"/>
              </a:buClr>
              <a:buSzPts val="1600"/>
              <a:buChar char="•"/>
            </a:pPr>
            <a:r>
              <a:rPr lang="en-US" sz="1600" dirty="0" err="1">
                <a:solidFill>
                  <a:srgbClr val="000000"/>
                </a:solidFill>
              </a:rPr>
              <a:t>Actualmente</a:t>
            </a:r>
            <a:r>
              <a:rPr lang="en-US" sz="1600" dirty="0">
                <a:solidFill>
                  <a:srgbClr val="000000"/>
                </a:solidFill>
              </a:rPr>
              <a:t>, </a:t>
            </a:r>
            <a:r>
              <a:rPr lang="en-US" sz="1600" dirty="0" err="1">
                <a:solidFill>
                  <a:srgbClr val="000000"/>
                </a:solidFill>
              </a:rPr>
              <a:t>todavía</a:t>
            </a:r>
            <a:r>
              <a:rPr lang="en-US" sz="1600" dirty="0">
                <a:solidFill>
                  <a:srgbClr val="000000"/>
                </a:solidFill>
              </a:rPr>
              <a:t> hay 40 balsas </a:t>
            </a:r>
            <a:r>
              <a:rPr lang="en-US" sz="1600" dirty="0" err="1">
                <a:solidFill>
                  <a:srgbClr val="000000"/>
                </a:solidFill>
              </a:rPr>
              <a:t>causando</a:t>
            </a:r>
            <a:r>
              <a:rPr lang="en-US" sz="1600" dirty="0">
                <a:solidFill>
                  <a:srgbClr val="000000"/>
                </a:solidFill>
              </a:rPr>
              <a:t> </a:t>
            </a:r>
            <a:r>
              <a:rPr lang="en-US" sz="1600" dirty="0" err="1">
                <a:solidFill>
                  <a:srgbClr val="000000"/>
                </a:solidFill>
              </a:rPr>
              <a:t>daños</a:t>
            </a:r>
            <a:r>
              <a:rPr lang="en-US" sz="1600" dirty="0">
                <a:solidFill>
                  <a:srgbClr val="000000"/>
                </a:solidFill>
              </a:rPr>
              <a:t> en la </a:t>
            </a:r>
            <a:r>
              <a:rPr lang="en-US" sz="1600" dirty="0" err="1">
                <a:solidFill>
                  <a:srgbClr val="000000"/>
                </a:solidFill>
              </a:rPr>
              <a:t>región</a:t>
            </a:r>
            <a:r>
              <a:rPr lang="en-US" sz="1600" dirty="0">
                <a:solidFill>
                  <a:srgbClr val="000000"/>
                </a:solidFill>
              </a:rPr>
              <a:t>. La </a:t>
            </a:r>
            <a:r>
              <a:rPr lang="en-US" sz="1600" dirty="0" err="1">
                <a:solidFill>
                  <a:srgbClr val="000000"/>
                </a:solidFill>
              </a:rPr>
              <a:t>agencia</a:t>
            </a:r>
            <a:r>
              <a:rPr lang="en-US" sz="1600" dirty="0">
                <a:solidFill>
                  <a:srgbClr val="000000"/>
                </a:solidFill>
              </a:rPr>
              <a:t> </a:t>
            </a:r>
            <a:r>
              <a:rPr lang="en-US" sz="1600" dirty="0" err="1">
                <a:solidFill>
                  <a:srgbClr val="000000"/>
                </a:solidFill>
              </a:rPr>
              <a:t>ambiental</a:t>
            </a:r>
            <a:r>
              <a:rPr lang="en-US" sz="1600" dirty="0">
                <a:solidFill>
                  <a:srgbClr val="000000"/>
                </a:solidFill>
              </a:rPr>
              <a:t> </a:t>
            </a:r>
            <a:r>
              <a:rPr lang="en-US" sz="1600" dirty="0" err="1">
                <a:solidFill>
                  <a:srgbClr val="000000"/>
                </a:solidFill>
              </a:rPr>
              <a:t>estima</a:t>
            </a:r>
            <a:r>
              <a:rPr lang="en-US" sz="1600" dirty="0">
                <a:solidFill>
                  <a:srgbClr val="000000"/>
                </a:solidFill>
              </a:rPr>
              <a:t> que, con </a:t>
            </a:r>
            <a:r>
              <a:rPr lang="en-US" sz="1600" dirty="0" err="1">
                <a:solidFill>
                  <a:srgbClr val="000000"/>
                </a:solidFill>
              </a:rPr>
              <a:t>medidas</a:t>
            </a:r>
            <a:r>
              <a:rPr lang="en-US" sz="1600" dirty="0">
                <a:solidFill>
                  <a:srgbClr val="000000"/>
                </a:solidFill>
              </a:rPr>
              <a:t> </a:t>
            </a:r>
            <a:r>
              <a:rPr lang="en-US" sz="1600" dirty="0" err="1">
                <a:solidFill>
                  <a:srgbClr val="000000"/>
                </a:solidFill>
              </a:rPr>
              <a:t>adicionales</a:t>
            </a:r>
            <a:r>
              <a:rPr lang="en-US" sz="1600" dirty="0">
                <a:solidFill>
                  <a:srgbClr val="000000"/>
                </a:solidFill>
              </a:rPr>
              <a:t> con un </a:t>
            </a:r>
            <a:r>
              <a:rPr lang="en-US" sz="1600" dirty="0" err="1">
                <a:solidFill>
                  <a:srgbClr val="000000"/>
                </a:solidFill>
              </a:rPr>
              <a:t>costo</a:t>
            </a:r>
            <a:r>
              <a:rPr lang="en-US" sz="1600" dirty="0">
                <a:solidFill>
                  <a:srgbClr val="000000"/>
                </a:solidFill>
              </a:rPr>
              <a:t> </a:t>
            </a:r>
            <a:r>
              <a:rPr lang="en-US" sz="1600" dirty="0" err="1">
                <a:solidFill>
                  <a:srgbClr val="000000"/>
                </a:solidFill>
              </a:rPr>
              <a:t>anual</a:t>
            </a:r>
            <a:r>
              <a:rPr lang="en-US" sz="1600" dirty="0">
                <a:solidFill>
                  <a:srgbClr val="000000"/>
                </a:solidFill>
              </a:rPr>
              <a:t> </a:t>
            </a:r>
            <a:r>
              <a:rPr lang="en-US" sz="1600" dirty="0" err="1">
                <a:solidFill>
                  <a:srgbClr val="000000"/>
                </a:solidFill>
              </a:rPr>
              <a:t>adicional</a:t>
            </a:r>
            <a:r>
              <a:rPr lang="en-US" sz="1600" dirty="0">
                <a:solidFill>
                  <a:srgbClr val="000000"/>
                </a:solidFill>
              </a:rPr>
              <a:t> de R$80 </a:t>
            </a:r>
            <a:r>
              <a:rPr lang="en-US" sz="1600" dirty="0" err="1">
                <a:solidFill>
                  <a:srgbClr val="000000"/>
                </a:solidFill>
              </a:rPr>
              <a:t>millones</a:t>
            </a:r>
            <a:r>
              <a:rPr lang="en-US" sz="1600" dirty="0">
                <a:solidFill>
                  <a:srgbClr val="000000"/>
                </a:solidFill>
              </a:rPr>
              <a:t>, </a:t>
            </a:r>
            <a:r>
              <a:rPr lang="en-US" sz="1600" dirty="0" err="1">
                <a:solidFill>
                  <a:srgbClr val="000000"/>
                </a:solidFill>
              </a:rPr>
              <a:t>el</a:t>
            </a:r>
            <a:r>
              <a:rPr lang="en-US" sz="1600" dirty="0">
                <a:solidFill>
                  <a:srgbClr val="000000"/>
                </a:solidFill>
              </a:rPr>
              <a:t> </a:t>
            </a:r>
            <a:r>
              <a:rPr lang="en-US" sz="1600" dirty="0" err="1">
                <a:solidFill>
                  <a:srgbClr val="000000"/>
                </a:solidFill>
              </a:rPr>
              <a:t>número</a:t>
            </a:r>
            <a:r>
              <a:rPr lang="en-US" sz="1600" dirty="0">
                <a:solidFill>
                  <a:srgbClr val="000000"/>
                </a:solidFill>
              </a:rPr>
              <a:t> de balsas </a:t>
            </a:r>
            <a:r>
              <a:rPr lang="en-US" sz="1600" dirty="0" err="1">
                <a:solidFill>
                  <a:srgbClr val="000000"/>
                </a:solidFill>
              </a:rPr>
              <a:t>podría</a:t>
            </a:r>
            <a:r>
              <a:rPr lang="en-US" sz="1600" dirty="0">
                <a:solidFill>
                  <a:srgbClr val="000000"/>
                </a:solidFill>
              </a:rPr>
              <a:t> </a:t>
            </a:r>
            <a:r>
              <a:rPr lang="en-US" sz="1600" dirty="0" err="1">
                <a:solidFill>
                  <a:srgbClr val="000000"/>
                </a:solidFill>
              </a:rPr>
              <a:t>reducirse</a:t>
            </a:r>
            <a:r>
              <a:rPr lang="en-US" sz="1600" dirty="0">
                <a:solidFill>
                  <a:srgbClr val="000000"/>
                </a:solidFill>
              </a:rPr>
              <a:t> de 40 a 10.</a:t>
            </a:r>
            <a:endParaRPr sz="1600" dirty="0">
              <a:solidFill>
                <a:srgbClr val="000000"/>
              </a:solidFill>
            </a:endParaRPr>
          </a:p>
          <a:p>
            <a:pPr marL="457200" lvl="0" indent="-330200" algn="l" rtl="0">
              <a:spcBef>
                <a:spcPts val="0"/>
              </a:spcBef>
              <a:spcAft>
                <a:spcPts val="0"/>
              </a:spcAft>
              <a:buClr>
                <a:srgbClr val="000000"/>
              </a:buClr>
              <a:buSzPts val="1600"/>
              <a:buChar char="•"/>
            </a:pPr>
            <a:r>
              <a:rPr lang="en-US" sz="1600" dirty="0">
                <a:solidFill>
                  <a:srgbClr val="000000"/>
                </a:solidFill>
              </a:rPr>
              <a:t>Las </a:t>
            </a:r>
            <a:r>
              <a:rPr lang="en-US" sz="1600" dirty="0" err="1">
                <a:solidFill>
                  <a:srgbClr val="000000"/>
                </a:solidFill>
              </a:rPr>
              <a:t>dragas</a:t>
            </a:r>
            <a:r>
              <a:rPr lang="en-US" sz="1600" dirty="0">
                <a:solidFill>
                  <a:srgbClr val="000000"/>
                </a:solidFill>
              </a:rPr>
              <a:t> </a:t>
            </a:r>
            <a:r>
              <a:rPr lang="en-US" sz="1600" dirty="0" err="1">
                <a:solidFill>
                  <a:srgbClr val="000000"/>
                </a:solidFill>
              </a:rPr>
              <a:t>tienen</a:t>
            </a:r>
            <a:r>
              <a:rPr lang="en-US" sz="1600" dirty="0">
                <a:solidFill>
                  <a:srgbClr val="000000"/>
                </a:solidFill>
              </a:rPr>
              <a:t> </a:t>
            </a:r>
            <a:r>
              <a:rPr lang="en-US" sz="1600" dirty="0" err="1">
                <a:solidFill>
                  <a:srgbClr val="000000"/>
                </a:solidFill>
              </a:rPr>
              <a:t>una</a:t>
            </a:r>
            <a:r>
              <a:rPr lang="en-US" sz="1600" dirty="0">
                <a:solidFill>
                  <a:srgbClr val="000000"/>
                </a:solidFill>
              </a:rPr>
              <a:t> </a:t>
            </a:r>
            <a:r>
              <a:rPr lang="en-US" sz="1600" dirty="0" err="1">
                <a:solidFill>
                  <a:srgbClr val="000000"/>
                </a:solidFill>
              </a:rPr>
              <a:t>potencia</a:t>
            </a:r>
            <a:r>
              <a:rPr lang="en-US" sz="1600" dirty="0">
                <a:solidFill>
                  <a:srgbClr val="000000"/>
                </a:solidFill>
              </a:rPr>
              <a:t> </a:t>
            </a:r>
            <a:r>
              <a:rPr lang="en-US" sz="1600" dirty="0" err="1">
                <a:solidFill>
                  <a:srgbClr val="000000"/>
                </a:solidFill>
              </a:rPr>
              <a:t>promedio</a:t>
            </a:r>
            <a:r>
              <a:rPr lang="en-US" sz="1600" dirty="0">
                <a:solidFill>
                  <a:srgbClr val="000000"/>
                </a:solidFill>
              </a:rPr>
              <a:t> de 100 hp y no </a:t>
            </a:r>
            <a:r>
              <a:rPr lang="en-US" sz="1600" dirty="0" err="1">
                <a:solidFill>
                  <a:srgbClr val="000000"/>
                </a:solidFill>
              </a:rPr>
              <a:t>utilizan</a:t>
            </a:r>
            <a:r>
              <a:rPr lang="en-US" sz="1600" dirty="0">
                <a:solidFill>
                  <a:srgbClr val="000000"/>
                </a:solidFill>
              </a:rPr>
              <a:t> </a:t>
            </a:r>
            <a:r>
              <a:rPr lang="en-US" sz="1600" dirty="0" err="1">
                <a:solidFill>
                  <a:srgbClr val="000000"/>
                </a:solidFill>
              </a:rPr>
              <a:t>retortas</a:t>
            </a:r>
            <a:r>
              <a:rPr lang="en-US" sz="1600" dirty="0">
                <a:solidFill>
                  <a:srgbClr val="000000"/>
                </a:solidFill>
              </a:rPr>
              <a:t>.</a:t>
            </a:r>
            <a:endParaRPr sz="1600" dirty="0">
              <a:solidFill>
                <a:srgbClr val="000000"/>
              </a:solidFill>
            </a:endParaRPr>
          </a:p>
          <a:p>
            <a:pPr marL="457200" lvl="0" indent="-330200" algn="l" rtl="0">
              <a:spcBef>
                <a:spcPts val="0"/>
              </a:spcBef>
              <a:spcAft>
                <a:spcPts val="0"/>
              </a:spcAft>
              <a:buClr>
                <a:srgbClr val="000000"/>
              </a:buClr>
              <a:buSzPts val="1600"/>
              <a:buChar char="•"/>
            </a:pPr>
            <a:r>
              <a:rPr lang="en-US" sz="1600" dirty="0">
                <a:solidFill>
                  <a:srgbClr val="000000"/>
                </a:solidFill>
              </a:rPr>
              <a:t>Para </a:t>
            </a:r>
            <a:r>
              <a:rPr lang="en-US" sz="1600" dirty="0" err="1">
                <a:solidFill>
                  <a:srgbClr val="000000"/>
                </a:solidFill>
              </a:rPr>
              <a:t>los</a:t>
            </a:r>
            <a:r>
              <a:rPr lang="en-US" sz="1600" dirty="0">
                <a:solidFill>
                  <a:srgbClr val="000000"/>
                </a:solidFill>
              </a:rPr>
              <a:t> </a:t>
            </a:r>
            <a:r>
              <a:rPr lang="en-US" sz="1600" dirty="0" err="1">
                <a:solidFill>
                  <a:srgbClr val="000000"/>
                </a:solidFill>
              </a:rPr>
              <a:t>cálculos</a:t>
            </a:r>
            <a:r>
              <a:rPr lang="en-US" sz="1600" dirty="0">
                <a:solidFill>
                  <a:srgbClr val="000000"/>
                </a:solidFill>
              </a:rPr>
              <a:t>, se </a:t>
            </a:r>
            <a:r>
              <a:rPr lang="en-US" sz="1600" dirty="0" err="1">
                <a:solidFill>
                  <a:srgbClr val="000000"/>
                </a:solidFill>
              </a:rPr>
              <a:t>utiliza</a:t>
            </a:r>
            <a:r>
              <a:rPr lang="en-US" sz="1600" dirty="0">
                <a:solidFill>
                  <a:srgbClr val="000000"/>
                </a:solidFill>
              </a:rPr>
              <a:t> un </a:t>
            </a:r>
            <a:r>
              <a:rPr lang="en-US" sz="1600" dirty="0" err="1">
                <a:solidFill>
                  <a:srgbClr val="000000"/>
                </a:solidFill>
              </a:rPr>
              <a:t>supuesto</a:t>
            </a:r>
            <a:r>
              <a:rPr lang="en-US" sz="1600" dirty="0">
                <a:solidFill>
                  <a:srgbClr val="000000"/>
                </a:solidFill>
              </a:rPr>
              <a:t> de valor </a:t>
            </a:r>
            <a:r>
              <a:rPr lang="en-US" sz="1600" dirty="0" err="1">
                <a:solidFill>
                  <a:srgbClr val="000000"/>
                </a:solidFill>
              </a:rPr>
              <a:t>conservador</a:t>
            </a:r>
            <a:r>
              <a:rPr lang="en-US" sz="1600" dirty="0">
                <a:solidFill>
                  <a:srgbClr val="000000"/>
                </a:solidFill>
              </a:rPr>
              <a:t> y </a:t>
            </a:r>
            <a:r>
              <a:rPr lang="en-US" sz="1600" dirty="0" err="1">
                <a:solidFill>
                  <a:srgbClr val="000000"/>
                </a:solidFill>
              </a:rPr>
              <a:t>una</a:t>
            </a:r>
            <a:r>
              <a:rPr lang="en-US" sz="1600" dirty="0">
                <a:solidFill>
                  <a:srgbClr val="000000"/>
                </a:solidFill>
              </a:rPr>
              <a:t> </a:t>
            </a:r>
            <a:r>
              <a:rPr lang="en-US" sz="1600" dirty="0" err="1">
                <a:solidFill>
                  <a:srgbClr val="000000"/>
                </a:solidFill>
              </a:rPr>
              <a:t>tasa</a:t>
            </a:r>
            <a:r>
              <a:rPr lang="en-US" sz="1600" dirty="0">
                <a:solidFill>
                  <a:srgbClr val="000000"/>
                </a:solidFill>
              </a:rPr>
              <a:t> de </a:t>
            </a:r>
            <a:r>
              <a:rPr lang="en-US" sz="1600" dirty="0" err="1">
                <a:solidFill>
                  <a:srgbClr val="000000"/>
                </a:solidFill>
              </a:rPr>
              <a:t>inflación</a:t>
            </a:r>
            <a:r>
              <a:rPr lang="en-US" sz="1600" dirty="0">
                <a:solidFill>
                  <a:srgbClr val="000000"/>
                </a:solidFill>
              </a:rPr>
              <a:t> </a:t>
            </a:r>
            <a:r>
              <a:rPr lang="en-US" sz="1600" dirty="0" err="1">
                <a:solidFill>
                  <a:srgbClr val="000000"/>
                </a:solidFill>
              </a:rPr>
              <a:t>acumulada</a:t>
            </a:r>
            <a:r>
              <a:rPr lang="en-US" sz="1600" dirty="0">
                <a:solidFill>
                  <a:srgbClr val="000000"/>
                </a:solidFill>
              </a:rPr>
              <a:t> del 10 % </a:t>
            </a:r>
            <a:r>
              <a:rPr lang="en-US" sz="1600" dirty="0" err="1">
                <a:solidFill>
                  <a:srgbClr val="000000"/>
                </a:solidFill>
              </a:rPr>
              <a:t>desde</a:t>
            </a:r>
            <a:r>
              <a:rPr lang="en-US" sz="1600" dirty="0">
                <a:solidFill>
                  <a:srgbClr val="000000"/>
                </a:solidFill>
              </a:rPr>
              <a:t> 2022.</a:t>
            </a:r>
            <a:endParaRPr sz="1600" dirty="0">
              <a:solidFill>
                <a:srgbClr val="000000"/>
              </a:solidFill>
            </a:endParaRPr>
          </a:p>
          <a:p>
            <a:pPr marL="0" lvl="0" indent="0" algn="l" rtl="0">
              <a:spcBef>
                <a:spcPts val="0"/>
              </a:spcBef>
              <a:spcAft>
                <a:spcPts val="0"/>
              </a:spcAft>
              <a:buNone/>
            </a:pPr>
            <a:endParaRPr sz="1600" b="1" dirty="0">
              <a:solidFill>
                <a:srgbClr val="000000"/>
              </a:solidFill>
            </a:endParaRPr>
          </a:p>
        </p:txBody>
      </p:sp>
      <p:sp>
        <p:nvSpPr>
          <p:cNvPr id="661" name="Google Shape;661;g388bcc690dc_0_24"/>
          <p:cNvSpPr txBox="1">
            <a:spLocks noGrp="1"/>
          </p:cNvSpPr>
          <p:nvPr>
            <p:ph type="title"/>
          </p:nvPr>
        </p:nvSpPr>
        <p:spPr>
          <a:xfrm>
            <a:off x="894325" y="1006919"/>
            <a:ext cx="7315200" cy="914400"/>
          </a:xfrm>
          <a:prstGeom prst="rect">
            <a:avLst/>
          </a:prstGeom>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r>
              <a:rPr lang="en-US">
                <a:solidFill>
                  <a:srgbClr val="222222"/>
                </a:solidFill>
              </a:rPr>
              <a:t>Ejercício 2 Estimar valores de inverción para prevenir impactos</a:t>
            </a:r>
            <a:endParaRPr>
              <a:solidFill>
                <a:srgbClr val="222222"/>
              </a:solidFill>
            </a:endParaRPr>
          </a:p>
        </p:txBody>
      </p:sp>
      <p:sp>
        <p:nvSpPr>
          <p:cNvPr id="662" name="Google Shape;662;g388bcc690dc_0_24"/>
          <p:cNvSpPr txBox="1"/>
          <p:nvPr/>
        </p:nvSpPr>
        <p:spPr>
          <a:xfrm>
            <a:off x="7558525" y="1921325"/>
            <a:ext cx="4374000" cy="428421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err="1"/>
              <a:t>Preguntas</a:t>
            </a:r>
            <a:r>
              <a:rPr lang="en-US" sz="1600" b="1" dirty="0"/>
              <a:t>:</a:t>
            </a:r>
            <a:endParaRPr sz="1600" b="1" dirty="0"/>
          </a:p>
          <a:p>
            <a:pPr marL="457200" lvl="0" indent="-330200" algn="l" rtl="0">
              <a:lnSpc>
                <a:spcPct val="115000"/>
              </a:lnSpc>
              <a:spcBef>
                <a:spcPts val="0"/>
              </a:spcBef>
              <a:spcAft>
                <a:spcPts val="0"/>
              </a:spcAft>
              <a:buSzPts val="1600"/>
              <a:buChar char="●"/>
            </a:pPr>
            <a:r>
              <a:rPr lang="en-US" sz="1600" dirty="0"/>
              <a:t>¿</a:t>
            </a:r>
            <a:r>
              <a:rPr lang="en-US" sz="1600" dirty="0" err="1"/>
              <a:t>Cuál</a:t>
            </a:r>
            <a:r>
              <a:rPr lang="en-US" sz="1600" dirty="0"/>
              <a:t> es </a:t>
            </a:r>
            <a:r>
              <a:rPr lang="en-US" sz="1600" dirty="0" err="1"/>
              <a:t>el</a:t>
            </a:r>
            <a:r>
              <a:rPr lang="en-US" sz="1600" dirty="0"/>
              <a:t> </a:t>
            </a:r>
            <a:r>
              <a:rPr lang="en-US" sz="1600" dirty="0" err="1"/>
              <a:t>daño</a:t>
            </a:r>
            <a:r>
              <a:rPr lang="en-US" sz="1600" dirty="0"/>
              <a:t> </a:t>
            </a:r>
            <a:r>
              <a:rPr lang="en-US" sz="1600" dirty="0" err="1"/>
              <a:t>socioambiental</a:t>
            </a:r>
            <a:r>
              <a:rPr lang="en-US" sz="1600" dirty="0"/>
              <a:t> </a:t>
            </a:r>
            <a:r>
              <a:rPr lang="en-US" sz="1600" dirty="0" err="1"/>
              <a:t>anual</a:t>
            </a:r>
            <a:r>
              <a:rPr lang="en-US" sz="1600" dirty="0"/>
              <a:t> </a:t>
            </a:r>
            <a:r>
              <a:rPr lang="en-US" sz="1600" dirty="0" err="1"/>
              <a:t>causado</a:t>
            </a:r>
            <a:r>
              <a:rPr lang="en-US" sz="1600" dirty="0"/>
              <a:t> </a:t>
            </a:r>
            <a:r>
              <a:rPr lang="en-US" sz="1600" dirty="0" err="1"/>
              <a:t>por</a:t>
            </a:r>
            <a:r>
              <a:rPr lang="en-US" sz="1600" dirty="0"/>
              <a:t> 40 balsas? (Ignore </a:t>
            </a:r>
            <a:r>
              <a:rPr lang="en-US" sz="1600" dirty="0" err="1"/>
              <a:t>el</a:t>
            </a:r>
            <a:r>
              <a:rPr lang="en-US" sz="1600" dirty="0"/>
              <a:t> valor del </a:t>
            </a:r>
            <a:r>
              <a:rPr lang="en-US" sz="1600" dirty="0" err="1"/>
              <a:t>oro</a:t>
            </a:r>
            <a:r>
              <a:rPr lang="en-US" sz="1600" dirty="0"/>
              <a:t>)</a:t>
            </a:r>
            <a:endParaRPr sz="1600" dirty="0"/>
          </a:p>
          <a:p>
            <a:pPr marL="457200" lvl="0" indent="-330200" algn="l" rtl="0">
              <a:lnSpc>
                <a:spcPct val="115000"/>
              </a:lnSpc>
              <a:spcBef>
                <a:spcPts val="0"/>
              </a:spcBef>
              <a:spcAft>
                <a:spcPts val="0"/>
              </a:spcAft>
              <a:buSzPts val="1600"/>
              <a:buChar char="●"/>
            </a:pPr>
            <a:r>
              <a:rPr lang="en-US" sz="1600" dirty="0"/>
              <a:t>¿</a:t>
            </a:r>
            <a:r>
              <a:rPr lang="en-US" sz="1600" dirty="0" err="1"/>
              <a:t>Cuál</a:t>
            </a:r>
            <a:r>
              <a:rPr lang="en-US" sz="1600" dirty="0"/>
              <a:t> es </a:t>
            </a:r>
            <a:r>
              <a:rPr lang="en-US" sz="1600" dirty="0" err="1"/>
              <a:t>el</a:t>
            </a:r>
            <a:r>
              <a:rPr lang="en-US" sz="1600" dirty="0"/>
              <a:t> </a:t>
            </a:r>
            <a:r>
              <a:rPr lang="en-US" sz="1600" dirty="0" err="1"/>
              <a:t>daño</a:t>
            </a:r>
            <a:r>
              <a:rPr lang="en-US" sz="1600" dirty="0"/>
              <a:t> </a:t>
            </a:r>
            <a:r>
              <a:rPr lang="en-US" sz="1600" dirty="0" err="1"/>
              <a:t>socioambiental</a:t>
            </a:r>
            <a:r>
              <a:rPr lang="en-US" sz="1600" dirty="0"/>
              <a:t> </a:t>
            </a:r>
            <a:r>
              <a:rPr lang="en-US" sz="1600" dirty="0" err="1"/>
              <a:t>anual</a:t>
            </a:r>
            <a:r>
              <a:rPr lang="en-US" sz="1600" dirty="0"/>
              <a:t> </a:t>
            </a:r>
            <a:r>
              <a:rPr lang="en-US" sz="1600" dirty="0" err="1"/>
              <a:t>causado</a:t>
            </a:r>
            <a:r>
              <a:rPr lang="en-US" sz="1600" dirty="0"/>
              <a:t> </a:t>
            </a:r>
            <a:r>
              <a:rPr lang="en-US" sz="1600" dirty="0" err="1"/>
              <a:t>por</a:t>
            </a:r>
            <a:r>
              <a:rPr lang="en-US" sz="1600" dirty="0"/>
              <a:t> 10 balsas?</a:t>
            </a:r>
            <a:endParaRPr sz="1600" dirty="0"/>
          </a:p>
          <a:p>
            <a:pPr marL="457200" lvl="0" indent="-330200" algn="l" rtl="0">
              <a:lnSpc>
                <a:spcPct val="115000"/>
              </a:lnSpc>
              <a:spcBef>
                <a:spcPts val="0"/>
              </a:spcBef>
              <a:spcAft>
                <a:spcPts val="0"/>
              </a:spcAft>
              <a:buSzPts val="1600"/>
              <a:buChar char="●"/>
            </a:pPr>
            <a:r>
              <a:rPr lang="en-US" sz="1600" dirty="0"/>
              <a:t>¿</a:t>
            </a:r>
            <a:r>
              <a:rPr lang="en-US" sz="1600" dirty="0" err="1"/>
              <a:t>Cuál</a:t>
            </a:r>
            <a:r>
              <a:rPr lang="en-US" sz="1600" dirty="0"/>
              <a:t> </a:t>
            </a:r>
            <a:r>
              <a:rPr lang="en-US" sz="1600" dirty="0" err="1"/>
              <a:t>sería</a:t>
            </a:r>
            <a:r>
              <a:rPr lang="en-US" sz="1600" dirty="0"/>
              <a:t> la </a:t>
            </a:r>
            <a:r>
              <a:rPr lang="en-US" sz="1600" dirty="0" err="1"/>
              <a:t>reducción</a:t>
            </a:r>
            <a:r>
              <a:rPr lang="en-US" sz="1600" dirty="0"/>
              <a:t> del </a:t>
            </a:r>
            <a:r>
              <a:rPr lang="en-US" sz="1600" dirty="0" err="1"/>
              <a:t>impacto</a:t>
            </a:r>
            <a:r>
              <a:rPr lang="en-US" sz="1600" dirty="0"/>
              <a:t> </a:t>
            </a:r>
            <a:r>
              <a:rPr lang="en-US" sz="1600" dirty="0" err="1"/>
              <a:t>socioambiental</a:t>
            </a:r>
            <a:r>
              <a:rPr lang="en-US" sz="1600" dirty="0"/>
              <a:t> de la </a:t>
            </a:r>
            <a:r>
              <a:rPr lang="en-US" sz="1600" dirty="0" err="1"/>
              <a:t>medida</a:t>
            </a:r>
            <a:r>
              <a:rPr lang="en-US" sz="1600" dirty="0"/>
              <a:t> de control </a:t>
            </a:r>
            <a:r>
              <a:rPr lang="en-US" sz="1600" dirty="0" err="1"/>
              <a:t>más</a:t>
            </a:r>
            <a:r>
              <a:rPr lang="en-US" sz="1600" dirty="0"/>
              <a:t> </a:t>
            </a:r>
            <a:r>
              <a:rPr lang="en-US" sz="1600" dirty="0" err="1"/>
              <a:t>efectiva</a:t>
            </a:r>
            <a:r>
              <a:rPr lang="en-US" sz="1600" dirty="0"/>
              <a:t> </a:t>
            </a:r>
            <a:r>
              <a:rPr lang="en-US" sz="1600" dirty="0" err="1"/>
              <a:t>solicitada</a:t>
            </a:r>
            <a:r>
              <a:rPr lang="en-US" sz="1600" dirty="0"/>
              <a:t> </a:t>
            </a:r>
            <a:r>
              <a:rPr lang="en-US" sz="1600" dirty="0" err="1"/>
              <a:t>por</a:t>
            </a:r>
            <a:r>
              <a:rPr lang="en-US" sz="1600" dirty="0"/>
              <a:t> </a:t>
            </a:r>
            <a:r>
              <a:rPr lang="en-US" sz="1600" dirty="0" err="1"/>
              <a:t>el</a:t>
            </a:r>
            <a:r>
              <a:rPr lang="en-US" sz="1600" dirty="0"/>
              <a:t> IBAMA?</a:t>
            </a:r>
            <a:endParaRPr sz="1600" dirty="0"/>
          </a:p>
          <a:p>
            <a:pPr marL="457200" lvl="0" indent="-330200" algn="l" rtl="0">
              <a:lnSpc>
                <a:spcPct val="115000"/>
              </a:lnSpc>
              <a:spcBef>
                <a:spcPts val="0"/>
              </a:spcBef>
              <a:spcAft>
                <a:spcPts val="0"/>
              </a:spcAft>
              <a:buSzPts val="1600"/>
              <a:buChar char="●"/>
            </a:pPr>
            <a:r>
              <a:rPr lang="en-US" sz="1600" dirty="0"/>
              <a:t>¿Es </a:t>
            </a:r>
            <a:r>
              <a:rPr lang="en-US" sz="1600" dirty="0" err="1"/>
              <a:t>socialmente</a:t>
            </a:r>
            <a:r>
              <a:rPr lang="en-US" sz="1600" dirty="0"/>
              <a:t> </a:t>
            </a:r>
            <a:r>
              <a:rPr lang="en-US" sz="1600" dirty="0" err="1"/>
              <a:t>eficiente</a:t>
            </a:r>
            <a:r>
              <a:rPr lang="en-US" sz="1600" dirty="0"/>
              <a:t> </a:t>
            </a:r>
            <a:r>
              <a:rPr lang="en-US" sz="1600" dirty="0" err="1"/>
              <a:t>aumentar</a:t>
            </a:r>
            <a:r>
              <a:rPr lang="en-US" sz="1600" dirty="0"/>
              <a:t> la </a:t>
            </a:r>
            <a:r>
              <a:rPr lang="en-US" sz="1600" dirty="0" err="1"/>
              <a:t>inversión</a:t>
            </a:r>
            <a:r>
              <a:rPr lang="en-US" sz="1600" dirty="0"/>
              <a:t> </a:t>
            </a:r>
            <a:r>
              <a:rPr lang="en-US" sz="1600" dirty="0" err="1"/>
              <a:t>gubernamental</a:t>
            </a:r>
            <a:r>
              <a:rPr lang="en-US" sz="1600" dirty="0"/>
              <a:t> </a:t>
            </a:r>
            <a:r>
              <a:rPr lang="en-US" sz="1600" dirty="0" err="1"/>
              <a:t>anual</a:t>
            </a:r>
            <a:r>
              <a:rPr lang="en-US" sz="1600" dirty="0"/>
              <a:t> en </a:t>
            </a:r>
            <a:r>
              <a:rPr lang="en-US" sz="1600" dirty="0" err="1"/>
              <a:t>prevención</a:t>
            </a:r>
            <a:r>
              <a:rPr lang="en-US" sz="1600" dirty="0"/>
              <a:t>?</a:t>
            </a:r>
            <a:endParaRPr sz="1600" dirty="0"/>
          </a:p>
          <a:p>
            <a:pPr marL="0" lvl="0" indent="0" algn="l" rtl="0">
              <a:spcBef>
                <a:spcPts val="0"/>
              </a:spcBef>
              <a:spcAft>
                <a:spcPts val="0"/>
              </a:spcAft>
              <a:buNone/>
            </a:pPr>
            <a:endParaRPr sz="1600" b="1" dirty="0"/>
          </a:p>
          <a:p>
            <a:pPr marL="0" lvl="0" indent="0" algn="l" rtl="0">
              <a:spcBef>
                <a:spcPts val="0"/>
              </a:spcBef>
              <a:spcAft>
                <a:spcPts val="0"/>
              </a:spcAft>
              <a:buNone/>
            </a:pPr>
            <a:r>
              <a:rPr lang="en-US" sz="1600" b="1" dirty="0"/>
              <a:t>calculators.conservation-strategy.org</a:t>
            </a:r>
            <a:endParaRPr sz="1600" b="1" dirty="0"/>
          </a:p>
          <a:p>
            <a:pPr marL="0" lvl="0" indent="0" algn="l" rtl="0">
              <a:spcBef>
                <a:spcPts val="0"/>
              </a:spcBef>
              <a:spcAft>
                <a:spcPts val="0"/>
              </a:spcAft>
              <a:buNone/>
            </a:pPr>
            <a:endParaRPr sz="1600" b="1" dirty="0"/>
          </a:p>
        </p:txBody>
      </p:sp>
      <p:pic>
        <p:nvPicPr>
          <p:cNvPr id="663" name="Google Shape;663;g388bcc690dc_0_24"/>
          <p:cNvPicPr preferRelativeResize="0"/>
          <p:nvPr/>
        </p:nvPicPr>
        <p:blipFill>
          <a:blip r:embed="rId3">
            <a:alphaModFix/>
          </a:blip>
          <a:stretch>
            <a:fillRect/>
          </a:stretch>
        </p:blipFill>
        <p:spPr>
          <a:xfrm>
            <a:off x="10460125" y="238024"/>
            <a:ext cx="1574725" cy="15690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Google Shape;668;g388db57f9af_0_240" descr="Picture 6"/>
          <p:cNvPicPr preferRelativeResize="0"/>
          <p:nvPr/>
        </p:nvPicPr>
        <p:blipFill rotWithShape="1">
          <a:blip r:embed="rId3">
            <a:alphaModFix amt="30230"/>
          </a:blip>
          <a:srcRect/>
          <a:stretch/>
        </p:blipFill>
        <p:spPr>
          <a:xfrm>
            <a:off x="10748594" y="5487470"/>
            <a:ext cx="1117438" cy="1117444"/>
          </a:xfrm>
          <a:prstGeom prst="rect">
            <a:avLst/>
          </a:prstGeom>
          <a:noFill/>
          <a:ln>
            <a:noFill/>
          </a:ln>
        </p:spPr>
      </p:pic>
      <p:sp>
        <p:nvSpPr>
          <p:cNvPr id="669" name="Google Shape;669;g388db57f9af_0_240"/>
          <p:cNvSpPr txBox="1"/>
          <p:nvPr/>
        </p:nvSpPr>
        <p:spPr>
          <a:xfrm>
            <a:off x="1325741" y="5838824"/>
            <a:ext cx="7773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dirty="0">
                <a:solidFill>
                  <a:srgbClr val="000000"/>
                </a:solidFill>
                <a:latin typeface="Arial"/>
                <a:ea typeface="Arial"/>
                <a:cs typeface="Arial"/>
                <a:sym typeface="Arial"/>
              </a:rPr>
              <a:t>¿</a:t>
            </a:r>
            <a:r>
              <a:rPr lang="en-US" sz="1800" b="0" i="0" u="none" strike="noStrike" cap="none" dirty="0" err="1">
                <a:solidFill>
                  <a:srgbClr val="000000"/>
                </a:solidFill>
                <a:latin typeface="Arial"/>
                <a:ea typeface="Arial"/>
                <a:cs typeface="Arial"/>
                <a:sym typeface="Arial"/>
              </a:rPr>
              <a:t>Cuáles</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serían</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los</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principales</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usos</a:t>
            </a:r>
            <a:r>
              <a:rPr lang="en-US" sz="1800" b="0" i="0" u="none" strike="noStrike" cap="none" dirty="0">
                <a:solidFill>
                  <a:srgbClr val="000000"/>
                </a:solidFill>
                <a:latin typeface="Arial"/>
                <a:ea typeface="Arial"/>
                <a:cs typeface="Arial"/>
                <a:sym typeface="Arial"/>
              </a:rPr>
              <a:t> que le </a:t>
            </a:r>
            <a:r>
              <a:rPr lang="en-US" sz="1800" b="0" i="0" u="none" strike="noStrike" cap="none" dirty="0" err="1">
                <a:solidFill>
                  <a:srgbClr val="000000"/>
                </a:solidFill>
                <a:latin typeface="Arial"/>
                <a:ea typeface="Arial"/>
                <a:cs typeface="Arial"/>
                <a:sym typeface="Arial"/>
              </a:rPr>
              <a:t>daría</a:t>
            </a:r>
            <a:r>
              <a:rPr lang="en-US" sz="1800" b="0" i="0" u="none" strike="noStrike" cap="none" dirty="0">
                <a:solidFill>
                  <a:srgbClr val="000000"/>
                </a:solidFill>
                <a:latin typeface="Arial"/>
                <a:ea typeface="Arial"/>
                <a:cs typeface="Arial"/>
                <a:sym typeface="Arial"/>
              </a:rPr>
              <a:t> a la </a:t>
            </a:r>
            <a:r>
              <a:rPr lang="en-US" sz="1800" b="0" i="0" u="none" strike="noStrike" cap="none" dirty="0" err="1">
                <a:solidFill>
                  <a:srgbClr val="000000"/>
                </a:solidFill>
                <a:latin typeface="Arial"/>
                <a:ea typeface="Arial"/>
                <a:cs typeface="Arial"/>
                <a:sym typeface="Arial"/>
              </a:rPr>
              <a:t>herramienta</a:t>
            </a:r>
            <a:r>
              <a:rPr lang="en-US" sz="18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3" name="Suplemento 2">
                <a:extLst>
                  <a:ext uri="{FF2B5EF4-FFF2-40B4-BE49-F238E27FC236}">
                    <a16:creationId xmlns:a16="http://schemas.microsoft.com/office/drawing/2014/main" id="{9746F0E2-ABBC-E2F5-066C-924D2F3D5B1D}"/>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3" name="Suplemento 2">
                <a:extLst>
                  <a:ext uri="{FF2B5EF4-FFF2-40B4-BE49-F238E27FC236}">
                    <a16:creationId xmlns:a16="http://schemas.microsoft.com/office/drawing/2014/main" id="{9746F0E2-ABBC-E2F5-066C-924D2F3D5B1D}"/>
                  </a:ext>
                </a:extLst>
              </p:cNvPr>
              <p:cNvPicPr>
                <a:picLocks noGrp="1" noRot="1" noChangeAspect="1" noMove="1" noResize="1" noEditPoints="1" noAdjustHandles="1" noChangeArrowheads="1" noChangeShapeType="1"/>
              </p:cNvPicPr>
              <p:nvPr/>
            </p:nvPicPr>
            <p:blipFill>
              <a:blip r:embed="rId5"/>
              <a:stretch>
                <a:fillRect/>
              </a:stretch>
            </p:blipFill>
            <p:spPr>
              <a:xfrm>
                <a:off x="1809750" y="1019174"/>
                <a:ext cx="8572500" cy="4819650"/>
              </a:xfrm>
              <a:prstGeom prst="rect">
                <a:avLst/>
              </a:prstGeom>
            </p:spPr>
          </p:pic>
        </mc:Fallback>
      </mc:AlternateContent>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39"/>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p>
            <a:pPr marL="0" lvl="0" indent="0" algn="l" rtl="0">
              <a:lnSpc>
                <a:spcPct val="110526"/>
              </a:lnSpc>
              <a:spcBef>
                <a:spcPts val="0"/>
              </a:spcBef>
              <a:spcAft>
                <a:spcPts val="0"/>
              </a:spcAft>
              <a:buClr>
                <a:schemeClr val="lt2"/>
              </a:buClr>
              <a:buSzPts val="3800"/>
              <a:buFont typeface="Arial"/>
              <a:buNone/>
            </a:pPr>
            <a:r>
              <a:rPr lang="en-US">
                <a:latin typeface="Roboto"/>
                <a:ea typeface="Roboto"/>
                <a:cs typeface="Roboto"/>
                <a:sym typeface="Roboto"/>
              </a:rPr>
              <a:t>Mini pausa</a:t>
            </a:r>
            <a:endParaRPr>
              <a:latin typeface="Roboto"/>
              <a:ea typeface="Roboto"/>
              <a:cs typeface="Roboto"/>
              <a:sym typeface="Roboto"/>
            </a:endParaRPr>
          </a:p>
        </p:txBody>
      </p:sp>
      <p:sp>
        <p:nvSpPr>
          <p:cNvPr id="676" name="Google Shape;676;p39"/>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Clr>
                <a:schemeClr val="lt2"/>
              </a:buClr>
              <a:buSzPts val="1920"/>
              <a:buFont typeface="Arial"/>
              <a:buNone/>
            </a:pPr>
            <a:r>
              <a:rPr lang="en-US">
                <a:latin typeface="Roboto"/>
                <a:ea typeface="Roboto"/>
                <a:cs typeface="Roboto"/>
                <a:sym typeface="Roboto"/>
              </a:rPr>
              <a:t>5 minutos</a:t>
            </a:r>
            <a:endParaRPr>
              <a:latin typeface="Roboto"/>
              <a:ea typeface="Roboto"/>
              <a:cs typeface="Roboto"/>
              <a:sym typeface="Roboto"/>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40"/>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p>
            <a:pPr marL="0" lvl="0" indent="0" algn="l" rtl="0">
              <a:lnSpc>
                <a:spcPct val="110526"/>
              </a:lnSpc>
              <a:spcBef>
                <a:spcPts val="0"/>
              </a:spcBef>
              <a:spcAft>
                <a:spcPts val="0"/>
              </a:spcAft>
              <a:buClr>
                <a:schemeClr val="lt2"/>
              </a:buClr>
              <a:buSzPts val="3800"/>
              <a:buFont typeface="Arial"/>
              <a:buNone/>
            </a:pPr>
            <a:r>
              <a:rPr lang="en-US">
                <a:latin typeface="Roboto"/>
                <a:ea typeface="Roboto"/>
                <a:cs typeface="Roboto"/>
                <a:sym typeface="Roboto"/>
              </a:rPr>
              <a:t>Presentación del Estudio de Caso</a:t>
            </a:r>
            <a:endParaRPr>
              <a:latin typeface="Roboto"/>
              <a:ea typeface="Roboto"/>
              <a:cs typeface="Roboto"/>
              <a:sym typeface="Roboto"/>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41"/>
          <p:cNvSpPr txBox="1">
            <a:spLocks noGrp="1"/>
          </p:cNvSpPr>
          <p:nvPr>
            <p:ph type="title"/>
          </p:nvPr>
        </p:nvSpPr>
        <p:spPr>
          <a:xfrm>
            <a:off x="863836" y="824667"/>
            <a:ext cx="10870963" cy="105617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72727"/>
              </a:lnSpc>
              <a:spcBef>
                <a:spcPts val="0"/>
              </a:spcBef>
              <a:spcAft>
                <a:spcPts val="0"/>
              </a:spcAft>
              <a:buClr>
                <a:schemeClr val="dk1"/>
              </a:buClr>
              <a:buSzPct val="111111"/>
              <a:buFont typeface="Arial"/>
              <a:buNone/>
            </a:pPr>
            <a:r>
              <a:rPr lang="en-US" sz="4400">
                <a:latin typeface="Roboto"/>
                <a:ea typeface="Roboto"/>
                <a:cs typeface="Roboto"/>
                <a:sym typeface="Roboto"/>
              </a:rPr>
              <a:t>Consideraciones para la elaboración de un estudio de caso</a:t>
            </a:r>
            <a:endParaRPr>
              <a:latin typeface="Roboto"/>
              <a:ea typeface="Roboto"/>
              <a:cs typeface="Roboto"/>
              <a:sym typeface="Roboto"/>
            </a:endParaRPr>
          </a:p>
        </p:txBody>
      </p:sp>
      <p:sp>
        <p:nvSpPr>
          <p:cNvPr id="687" name="Google Shape;687;p41"/>
          <p:cNvSpPr txBox="1">
            <a:spLocks noGrp="1"/>
          </p:cNvSpPr>
          <p:nvPr>
            <p:ph type="body" idx="1"/>
          </p:nvPr>
        </p:nvSpPr>
        <p:spPr>
          <a:xfrm>
            <a:off x="1113943" y="1880862"/>
            <a:ext cx="9964200" cy="3662100"/>
          </a:xfrm>
          <a:prstGeom prst="rect">
            <a:avLst/>
          </a:prstGeom>
          <a:noFill/>
          <a:ln>
            <a:noFill/>
          </a:ln>
        </p:spPr>
        <p:txBody>
          <a:bodyPr spcFirstLastPara="1" wrap="square" lIns="91425" tIns="45700" rIns="91425" bIns="45700" anchor="t" anchorCtr="0">
            <a:noAutofit/>
          </a:bodyPr>
          <a:lstStyle/>
          <a:p>
            <a:pPr marL="402316" lvl="1" indent="0" algn="l" rtl="0">
              <a:lnSpc>
                <a:spcPct val="137500"/>
              </a:lnSpc>
              <a:spcBef>
                <a:spcPts val="0"/>
              </a:spcBef>
              <a:spcAft>
                <a:spcPts val="0"/>
              </a:spcAft>
              <a:buSzPts val="1600"/>
              <a:buNone/>
            </a:pPr>
            <a:r>
              <a:rPr lang="en-US" b="1"/>
              <a:t>1. </a:t>
            </a:r>
            <a:r>
              <a:rPr lang="en-US" b="1">
                <a:latin typeface="Roboto"/>
                <a:ea typeface="Roboto"/>
                <a:cs typeface="Roboto"/>
                <a:sym typeface="Roboto"/>
              </a:rPr>
              <a:t>Identificar las variables de entrada requeridas por la herramienta según las especificidades del estudio de caso.</a:t>
            </a:r>
            <a:endParaRPr>
              <a:latin typeface="Roboto"/>
              <a:ea typeface="Roboto"/>
              <a:cs typeface="Roboto"/>
              <a:sym typeface="Roboto"/>
            </a:endParaRPr>
          </a:p>
          <a:p>
            <a:pPr marL="1142942" lvl="2" indent="-283448" algn="l" rtl="0">
              <a:lnSpc>
                <a:spcPct val="157142"/>
              </a:lnSpc>
              <a:spcBef>
                <a:spcPts val="1000"/>
              </a:spcBef>
              <a:spcAft>
                <a:spcPts val="0"/>
              </a:spcAft>
              <a:buSzPts val="1400"/>
              <a:buChar char="•"/>
            </a:pPr>
            <a:r>
              <a:rPr lang="en-US">
                <a:latin typeface="Roboto"/>
                <a:ea typeface="Roboto"/>
                <a:cs typeface="Roboto"/>
                <a:sym typeface="Roboto"/>
              </a:rPr>
              <a:t>Tipo de extracción (aluvial / dragas / minería subterránea de roca dura)</a:t>
            </a:r>
            <a:endParaRPr/>
          </a:p>
          <a:p>
            <a:pPr marL="1142942" lvl="2" indent="-283448" algn="l" rtl="0">
              <a:lnSpc>
                <a:spcPct val="157142"/>
              </a:lnSpc>
              <a:spcBef>
                <a:spcPts val="1000"/>
              </a:spcBef>
              <a:spcAft>
                <a:spcPts val="0"/>
              </a:spcAft>
              <a:buSzPts val="1400"/>
              <a:buChar char="•"/>
            </a:pPr>
            <a:r>
              <a:rPr lang="en-US">
                <a:latin typeface="Roboto"/>
                <a:ea typeface="Roboto"/>
                <a:cs typeface="Roboto"/>
                <a:sym typeface="Roboto"/>
              </a:rPr>
              <a:t>Unidades de medida</a:t>
            </a:r>
            <a:endParaRPr/>
          </a:p>
          <a:p>
            <a:pPr marL="1600142" lvl="3" indent="-283448" algn="l" rtl="0">
              <a:lnSpc>
                <a:spcPct val="157142"/>
              </a:lnSpc>
              <a:spcBef>
                <a:spcPts val="1000"/>
              </a:spcBef>
              <a:spcAft>
                <a:spcPts val="0"/>
              </a:spcAft>
              <a:buSzPts val="1400"/>
              <a:buChar char="•"/>
            </a:pPr>
            <a:r>
              <a:rPr lang="en-US">
                <a:latin typeface="Roboto"/>
                <a:ea typeface="Roboto"/>
                <a:cs typeface="Roboto"/>
                <a:sym typeface="Roboto"/>
              </a:rPr>
              <a:t>Cantidad de oro (g)</a:t>
            </a:r>
            <a:endParaRPr/>
          </a:p>
          <a:p>
            <a:pPr marL="1600142" lvl="3" indent="-283448" algn="l" rtl="0">
              <a:lnSpc>
                <a:spcPct val="157142"/>
              </a:lnSpc>
              <a:spcBef>
                <a:spcPts val="1000"/>
              </a:spcBef>
              <a:spcAft>
                <a:spcPts val="0"/>
              </a:spcAft>
              <a:buSzPts val="1400"/>
              <a:buChar char="•"/>
            </a:pPr>
            <a:r>
              <a:rPr lang="en-US">
                <a:latin typeface="Roboto"/>
                <a:ea typeface="Roboto"/>
                <a:cs typeface="Roboto"/>
                <a:sym typeface="Roboto"/>
              </a:rPr>
              <a:t>Tamaño de la mina (ha)</a:t>
            </a:r>
            <a:endParaRPr/>
          </a:p>
          <a:p>
            <a:pPr marL="1600142" lvl="3" indent="-283448" algn="l" rtl="0">
              <a:lnSpc>
                <a:spcPct val="157142"/>
              </a:lnSpc>
              <a:spcBef>
                <a:spcPts val="1000"/>
              </a:spcBef>
              <a:spcAft>
                <a:spcPts val="0"/>
              </a:spcAft>
              <a:buSzPts val="1400"/>
              <a:buChar char="•"/>
            </a:pPr>
            <a:r>
              <a:rPr lang="en-US">
                <a:latin typeface="Roboto"/>
                <a:ea typeface="Roboto"/>
                <a:cs typeface="Roboto"/>
                <a:sym typeface="Roboto"/>
              </a:rPr>
              <a:t>Número de balsas en 1 año</a:t>
            </a:r>
            <a:endParaRPr/>
          </a:p>
          <a:p>
            <a:pPr marL="1600142" lvl="3" indent="-283448" algn="l" rtl="0">
              <a:lnSpc>
                <a:spcPct val="157142"/>
              </a:lnSpc>
              <a:spcBef>
                <a:spcPts val="1000"/>
              </a:spcBef>
              <a:spcAft>
                <a:spcPts val="0"/>
              </a:spcAft>
              <a:buSzPts val="1400"/>
              <a:buChar char="•"/>
            </a:pPr>
            <a:r>
              <a:rPr lang="en-US">
                <a:latin typeface="Roboto"/>
                <a:ea typeface="Roboto"/>
                <a:cs typeface="Roboto"/>
                <a:sym typeface="Roboto"/>
              </a:rPr>
              <a:t>Años de exploración minera</a:t>
            </a:r>
            <a:endParaRPr/>
          </a:p>
          <a:p>
            <a:pPr marL="1142942" lvl="2" indent="-283448" algn="l" rtl="0">
              <a:lnSpc>
                <a:spcPct val="157142"/>
              </a:lnSpc>
              <a:spcBef>
                <a:spcPts val="1000"/>
              </a:spcBef>
              <a:spcAft>
                <a:spcPts val="0"/>
              </a:spcAft>
              <a:buSzPts val="1400"/>
              <a:buChar char="•"/>
            </a:pPr>
            <a:r>
              <a:rPr lang="en-US">
                <a:latin typeface="Roboto"/>
                <a:ea typeface="Roboto"/>
                <a:cs typeface="Roboto"/>
                <a:sym typeface="Roboto"/>
              </a:rPr>
              <a:t>Uso de retorta</a:t>
            </a:r>
            <a:endParaRPr/>
          </a:p>
          <a:p>
            <a:pPr marL="1142942" lvl="2" indent="-283448" algn="l" rtl="0">
              <a:lnSpc>
                <a:spcPct val="157142"/>
              </a:lnSpc>
              <a:spcBef>
                <a:spcPts val="1000"/>
              </a:spcBef>
              <a:spcAft>
                <a:spcPts val="0"/>
              </a:spcAft>
              <a:buSzPts val="1400"/>
              <a:buChar char="•"/>
            </a:pPr>
            <a:r>
              <a:rPr lang="en-US">
                <a:latin typeface="Roboto"/>
                <a:ea typeface="Roboto"/>
                <a:cs typeface="Roboto"/>
                <a:sym typeface="Roboto"/>
              </a:rPr>
              <a:t>Profundidad de la excavación (minería aluvial y subterránea de roca dura)</a:t>
            </a:r>
            <a:endParaRPr/>
          </a:p>
          <a:p>
            <a:pPr marL="1142942" lvl="2" indent="-283448" algn="l" rtl="0">
              <a:lnSpc>
                <a:spcPct val="157142"/>
              </a:lnSpc>
              <a:spcBef>
                <a:spcPts val="1000"/>
              </a:spcBef>
              <a:spcAft>
                <a:spcPts val="0"/>
              </a:spcAft>
              <a:buSzPts val="1400"/>
              <a:buChar char="•"/>
            </a:pPr>
            <a:r>
              <a:rPr lang="en-US">
                <a:latin typeface="Roboto"/>
                <a:ea typeface="Roboto"/>
                <a:cs typeface="Roboto"/>
                <a:sym typeface="Roboto"/>
              </a:rPr>
              <a:t>Potencia del motor (minería con dragas)</a:t>
            </a:r>
            <a:endParaRPr>
              <a:latin typeface="Roboto"/>
              <a:ea typeface="Roboto"/>
              <a:cs typeface="Roboto"/>
              <a:sym typeface="Roboto"/>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42"/>
          <p:cNvSpPr txBox="1">
            <a:spLocks noGrp="1"/>
          </p:cNvSpPr>
          <p:nvPr>
            <p:ph type="title"/>
          </p:nvPr>
        </p:nvSpPr>
        <p:spPr>
          <a:xfrm>
            <a:off x="220345" y="869638"/>
            <a:ext cx="11751310" cy="105617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72727"/>
              </a:lnSpc>
              <a:spcBef>
                <a:spcPts val="0"/>
              </a:spcBef>
              <a:spcAft>
                <a:spcPts val="0"/>
              </a:spcAft>
              <a:buSzPct val="111111"/>
              <a:buNone/>
            </a:pPr>
            <a:r>
              <a:rPr lang="en-US" sz="4400">
                <a:latin typeface="Roboto"/>
                <a:ea typeface="Roboto"/>
                <a:cs typeface="Roboto"/>
                <a:sym typeface="Roboto"/>
              </a:rPr>
              <a:t>Consideraciones para la elaboración de un estudio de caso</a:t>
            </a:r>
            <a:endParaRPr>
              <a:latin typeface="Roboto"/>
              <a:ea typeface="Roboto"/>
              <a:cs typeface="Roboto"/>
              <a:sym typeface="Roboto"/>
            </a:endParaRPr>
          </a:p>
        </p:txBody>
      </p:sp>
      <p:sp>
        <p:nvSpPr>
          <p:cNvPr id="693" name="Google Shape;693;p42"/>
          <p:cNvSpPr txBox="1">
            <a:spLocks noGrp="1"/>
          </p:cNvSpPr>
          <p:nvPr>
            <p:ph type="body" idx="1"/>
          </p:nvPr>
        </p:nvSpPr>
        <p:spPr>
          <a:xfrm>
            <a:off x="863836" y="2165974"/>
            <a:ext cx="9624934" cy="3474720"/>
          </a:xfrm>
          <a:prstGeom prst="rect">
            <a:avLst/>
          </a:prstGeom>
          <a:noFill/>
          <a:ln>
            <a:noFill/>
          </a:ln>
        </p:spPr>
        <p:txBody>
          <a:bodyPr spcFirstLastPara="1" wrap="square" lIns="91425" tIns="45700" rIns="91425" bIns="45700" anchor="t" anchorCtr="0">
            <a:noAutofit/>
          </a:bodyPr>
          <a:lstStyle/>
          <a:p>
            <a:pPr marL="402316" lvl="1" indent="0" algn="l" rtl="0">
              <a:lnSpc>
                <a:spcPct val="137500"/>
              </a:lnSpc>
              <a:spcBef>
                <a:spcPts val="0"/>
              </a:spcBef>
              <a:spcAft>
                <a:spcPts val="0"/>
              </a:spcAft>
              <a:buSzPts val="1600"/>
              <a:buNone/>
            </a:pPr>
            <a:r>
              <a:rPr lang="en-US" b="1">
                <a:latin typeface="Roboto"/>
                <a:ea typeface="Roboto"/>
                <a:cs typeface="Roboto"/>
                <a:sym typeface="Roboto"/>
              </a:rPr>
              <a:t>2. Revisar las variables internas de la herramienta que podrían necesitar adaptación al contexto nacional</a:t>
            </a:r>
            <a:endParaRPr>
              <a:latin typeface="Roboto"/>
              <a:ea typeface="Roboto"/>
              <a:cs typeface="Roboto"/>
              <a:sym typeface="Roboto"/>
            </a:endParaRPr>
          </a:p>
          <a:p>
            <a:pPr marL="685766" lvl="1" indent="-283450" algn="l" rtl="0">
              <a:lnSpc>
                <a:spcPct val="137500"/>
              </a:lnSpc>
              <a:spcBef>
                <a:spcPts val="1000"/>
              </a:spcBef>
              <a:spcAft>
                <a:spcPts val="0"/>
              </a:spcAft>
              <a:buSzPts val="1600"/>
              <a:buChar char="–"/>
            </a:pPr>
            <a:r>
              <a:rPr lang="en-US">
                <a:latin typeface="Roboto"/>
                <a:ea typeface="Roboto"/>
                <a:cs typeface="Roboto"/>
                <a:sym typeface="Roboto"/>
              </a:rPr>
              <a:t>Productividad del oro (gramos de oro por tonelada de mineral)</a:t>
            </a:r>
            <a:endParaRPr/>
          </a:p>
          <a:p>
            <a:pPr marL="685766" lvl="1" indent="-283450" algn="l" rtl="0">
              <a:lnSpc>
                <a:spcPct val="137500"/>
              </a:lnSpc>
              <a:spcBef>
                <a:spcPts val="1000"/>
              </a:spcBef>
              <a:spcAft>
                <a:spcPts val="0"/>
              </a:spcAft>
              <a:buSzPts val="1600"/>
              <a:buChar char="–"/>
            </a:pPr>
            <a:r>
              <a:rPr lang="en-US">
                <a:latin typeface="Roboto"/>
                <a:ea typeface="Roboto"/>
                <a:cs typeface="Roboto"/>
                <a:sym typeface="Roboto"/>
              </a:rPr>
              <a:t>Stock de carbono por hectárea (tCO₂/ha)</a:t>
            </a:r>
            <a:endParaRPr/>
          </a:p>
          <a:p>
            <a:pPr marL="685766" lvl="1" indent="-283450" algn="l" rtl="0">
              <a:lnSpc>
                <a:spcPct val="137500"/>
              </a:lnSpc>
              <a:spcBef>
                <a:spcPts val="1000"/>
              </a:spcBef>
              <a:spcAft>
                <a:spcPts val="0"/>
              </a:spcAft>
              <a:buSzPts val="1600"/>
              <a:buChar char="–"/>
            </a:pPr>
            <a:r>
              <a:rPr lang="en-US">
                <a:latin typeface="Roboto"/>
                <a:ea typeface="Roboto"/>
                <a:cs typeface="Roboto"/>
                <a:sym typeface="Roboto"/>
              </a:rPr>
              <a:t>Valor de productos madereros y no madereros por hectárea</a:t>
            </a:r>
            <a:endParaRPr/>
          </a:p>
          <a:p>
            <a:pPr marL="685766" lvl="1" indent="-283450" algn="l" rtl="0">
              <a:lnSpc>
                <a:spcPct val="137500"/>
              </a:lnSpc>
              <a:spcBef>
                <a:spcPts val="1000"/>
              </a:spcBef>
              <a:spcAft>
                <a:spcPts val="0"/>
              </a:spcAft>
              <a:buSzPts val="1600"/>
              <a:buChar char="–"/>
            </a:pPr>
            <a:r>
              <a:rPr lang="en-US">
                <a:latin typeface="Roboto"/>
                <a:ea typeface="Roboto"/>
                <a:cs typeface="Roboto"/>
                <a:sym typeface="Roboto"/>
              </a:rPr>
              <a:t>PIB per cápita, densidad poblacional, riqueza de especies por región (GBIF)</a:t>
            </a:r>
            <a:endParaRPr/>
          </a:p>
          <a:p>
            <a:pPr marL="685766" lvl="1" indent="-283450" algn="l" rtl="0">
              <a:lnSpc>
                <a:spcPct val="137500"/>
              </a:lnSpc>
              <a:spcBef>
                <a:spcPts val="1000"/>
              </a:spcBef>
              <a:spcAft>
                <a:spcPts val="0"/>
              </a:spcAft>
              <a:buSzPts val="1600"/>
              <a:buChar char="–"/>
            </a:pPr>
            <a:r>
              <a:rPr lang="en-US">
                <a:latin typeface="Roboto"/>
                <a:ea typeface="Roboto"/>
                <a:cs typeface="Roboto"/>
                <a:sym typeface="Roboto"/>
              </a:rPr>
              <a:t>Costo de restauración forestal (US$/ha)</a:t>
            </a:r>
            <a:endParaRPr/>
          </a:p>
          <a:p>
            <a:pPr marL="685766" lvl="1" indent="-283450" algn="l" rtl="0">
              <a:lnSpc>
                <a:spcPct val="137500"/>
              </a:lnSpc>
              <a:spcBef>
                <a:spcPts val="1000"/>
              </a:spcBef>
              <a:spcAft>
                <a:spcPts val="0"/>
              </a:spcAft>
              <a:buSzPts val="1600"/>
              <a:buChar char="–"/>
            </a:pPr>
            <a:r>
              <a:rPr lang="en-US">
                <a:latin typeface="Roboto"/>
                <a:ea typeface="Roboto"/>
                <a:cs typeface="Roboto"/>
                <a:sym typeface="Roboto"/>
              </a:rPr>
              <a:t>Costo de rectificación de cauces y dragado de ríos (US$/m³)</a:t>
            </a:r>
            <a:endParaRPr>
              <a:latin typeface="Roboto"/>
              <a:ea typeface="Roboto"/>
              <a:cs typeface="Roboto"/>
              <a:sym typeface="Roboto"/>
            </a:endParaRPr>
          </a:p>
          <a:p>
            <a:pPr marL="685766" lvl="1" indent="-181850" algn="l" rtl="0">
              <a:lnSpc>
                <a:spcPct val="137500"/>
              </a:lnSpc>
              <a:spcBef>
                <a:spcPts val="1000"/>
              </a:spcBef>
              <a:spcAft>
                <a:spcPts val="0"/>
              </a:spcAft>
              <a:buSzPts val="1600"/>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43"/>
          <p:cNvSpPr txBox="1">
            <a:spLocks noGrp="1"/>
          </p:cNvSpPr>
          <p:nvPr>
            <p:ph type="title"/>
          </p:nvPr>
        </p:nvSpPr>
        <p:spPr>
          <a:xfrm>
            <a:off x="414131" y="824667"/>
            <a:ext cx="11592990" cy="105617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72727"/>
              </a:lnSpc>
              <a:spcBef>
                <a:spcPts val="0"/>
              </a:spcBef>
              <a:spcAft>
                <a:spcPts val="0"/>
              </a:spcAft>
              <a:buClr>
                <a:schemeClr val="dk1"/>
              </a:buClr>
              <a:buSzPct val="111111"/>
              <a:buFont typeface="Arial"/>
              <a:buNone/>
            </a:pPr>
            <a:r>
              <a:rPr lang="en-US" sz="4400">
                <a:latin typeface="Roboto"/>
                <a:ea typeface="Roboto"/>
                <a:cs typeface="Roboto"/>
                <a:sym typeface="Roboto"/>
              </a:rPr>
              <a:t>Consideraciones para la elaboración de un estudio de caso</a:t>
            </a:r>
            <a:endParaRPr>
              <a:latin typeface="Roboto"/>
              <a:ea typeface="Roboto"/>
              <a:cs typeface="Roboto"/>
              <a:sym typeface="Roboto"/>
            </a:endParaRPr>
          </a:p>
        </p:txBody>
      </p:sp>
      <p:sp>
        <p:nvSpPr>
          <p:cNvPr id="699" name="Google Shape;699;p43"/>
          <p:cNvSpPr txBox="1">
            <a:spLocks noGrp="1"/>
          </p:cNvSpPr>
          <p:nvPr>
            <p:ph type="body" idx="1"/>
          </p:nvPr>
        </p:nvSpPr>
        <p:spPr>
          <a:xfrm>
            <a:off x="863836" y="2165974"/>
            <a:ext cx="9624934" cy="3474720"/>
          </a:xfrm>
          <a:prstGeom prst="rect">
            <a:avLst/>
          </a:prstGeom>
          <a:noFill/>
          <a:ln>
            <a:noFill/>
          </a:ln>
        </p:spPr>
        <p:txBody>
          <a:bodyPr spcFirstLastPara="1" wrap="square" lIns="91425" tIns="45700" rIns="91425" bIns="45700" anchor="t" anchorCtr="0">
            <a:noAutofit/>
          </a:bodyPr>
          <a:lstStyle/>
          <a:p>
            <a:pPr marL="402316" lvl="1" indent="0" algn="l" rtl="0">
              <a:lnSpc>
                <a:spcPct val="137500"/>
              </a:lnSpc>
              <a:spcBef>
                <a:spcPts val="0"/>
              </a:spcBef>
              <a:spcAft>
                <a:spcPts val="0"/>
              </a:spcAft>
              <a:buSzPts val="1600"/>
              <a:buNone/>
            </a:pPr>
            <a:r>
              <a:rPr lang="en-US" b="1">
                <a:latin typeface="Roboto"/>
                <a:ea typeface="Roboto"/>
                <a:cs typeface="Roboto"/>
                <a:sym typeface="Roboto"/>
              </a:rPr>
              <a:t>2. Revisar las variables internas de la herramienta que podrían necesitar adaptación al contexto nacional</a:t>
            </a:r>
            <a:endParaRPr>
              <a:latin typeface="Roboto"/>
              <a:ea typeface="Roboto"/>
              <a:cs typeface="Roboto"/>
              <a:sym typeface="Roboto"/>
            </a:endParaRPr>
          </a:p>
          <a:p>
            <a:pPr marL="685766" lvl="1" indent="-283450" algn="l" rtl="0">
              <a:lnSpc>
                <a:spcPct val="137500"/>
              </a:lnSpc>
              <a:spcBef>
                <a:spcPts val="1000"/>
              </a:spcBef>
              <a:spcAft>
                <a:spcPts val="0"/>
              </a:spcAft>
              <a:buSzPts val="1600"/>
              <a:buChar char="–"/>
            </a:pPr>
            <a:r>
              <a:rPr lang="en-US">
                <a:latin typeface="Roboto"/>
                <a:ea typeface="Roboto"/>
                <a:cs typeface="Roboto"/>
                <a:sym typeface="Roboto"/>
              </a:rPr>
              <a:t>Relación mercurio-oro por gramo de oro extraído</a:t>
            </a:r>
            <a:endParaRPr/>
          </a:p>
          <a:p>
            <a:pPr marL="685766" lvl="1" indent="-283450" algn="l" rtl="0">
              <a:lnSpc>
                <a:spcPct val="137500"/>
              </a:lnSpc>
              <a:spcBef>
                <a:spcPts val="1000"/>
              </a:spcBef>
              <a:spcAft>
                <a:spcPts val="0"/>
              </a:spcAft>
              <a:buSzPts val="1600"/>
              <a:buChar char="–"/>
            </a:pPr>
            <a:r>
              <a:rPr lang="en-US">
                <a:latin typeface="Roboto"/>
                <a:ea typeface="Roboto"/>
                <a:cs typeface="Roboto"/>
                <a:sym typeface="Roboto"/>
              </a:rPr>
              <a:t>Proporción de mercurio liberado en el agua y sedimentos, y emitido a la atmósfera (%)</a:t>
            </a:r>
            <a:endParaRPr/>
          </a:p>
          <a:p>
            <a:pPr marL="685766" lvl="1" indent="-283450" algn="l" rtl="0">
              <a:lnSpc>
                <a:spcPct val="137500"/>
              </a:lnSpc>
              <a:spcBef>
                <a:spcPts val="1000"/>
              </a:spcBef>
              <a:spcAft>
                <a:spcPts val="0"/>
              </a:spcAft>
              <a:buSzPts val="1600"/>
              <a:buChar char="–"/>
            </a:pPr>
            <a:r>
              <a:rPr lang="en-US">
                <a:latin typeface="Roboto"/>
                <a:ea typeface="Roboto"/>
                <a:cs typeface="Roboto"/>
                <a:sym typeface="Roboto"/>
              </a:rPr>
              <a:t>Tasa de metilación (%)</a:t>
            </a:r>
            <a:endParaRPr/>
          </a:p>
          <a:p>
            <a:pPr marL="685766" lvl="1" indent="-283450" algn="l" rtl="0">
              <a:lnSpc>
                <a:spcPct val="137500"/>
              </a:lnSpc>
              <a:spcBef>
                <a:spcPts val="1000"/>
              </a:spcBef>
              <a:spcAft>
                <a:spcPts val="0"/>
              </a:spcAft>
              <a:buSzPts val="1600"/>
              <a:buChar char="–"/>
            </a:pPr>
            <a:r>
              <a:rPr lang="en-US">
                <a:latin typeface="Roboto"/>
                <a:ea typeface="Roboto"/>
                <a:cs typeface="Roboto"/>
                <a:sym typeface="Roboto"/>
              </a:rPr>
              <a:t>Peso corporal promedio (kg/persona) y nivel de consumo de pescado (kg per cápita)</a:t>
            </a:r>
            <a:endParaRPr/>
          </a:p>
          <a:p>
            <a:pPr marL="685766" lvl="1" indent="-283450" algn="l" rtl="0">
              <a:lnSpc>
                <a:spcPct val="137500"/>
              </a:lnSpc>
              <a:spcBef>
                <a:spcPts val="1000"/>
              </a:spcBef>
              <a:spcAft>
                <a:spcPts val="0"/>
              </a:spcAft>
              <a:buSzPts val="1600"/>
              <a:buChar char="–"/>
            </a:pPr>
            <a:r>
              <a:rPr lang="en-US">
                <a:latin typeface="Roboto"/>
                <a:ea typeface="Roboto"/>
                <a:cs typeface="Roboto"/>
                <a:sym typeface="Roboto"/>
              </a:rPr>
              <a:t>Nivel de contaminación por mercurio en el pescado (µg Hg/g pescado)</a:t>
            </a:r>
            <a:endParaRPr/>
          </a:p>
          <a:p>
            <a:pPr marL="685766" lvl="1" indent="-283450" algn="l" rtl="0">
              <a:lnSpc>
                <a:spcPct val="137500"/>
              </a:lnSpc>
              <a:spcBef>
                <a:spcPts val="1000"/>
              </a:spcBef>
              <a:spcAft>
                <a:spcPts val="0"/>
              </a:spcAft>
              <a:buSzPts val="1600"/>
              <a:buChar char="–"/>
            </a:pPr>
            <a:r>
              <a:rPr lang="en-US">
                <a:latin typeface="Roboto"/>
                <a:ea typeface="Roboto"/>
                <a:cs typeface="Roboto"/>
                <a:sym typeface="Roboto"/>
              </a:rPr>
              <a:t>Esperanza de vida (hombres) / Esperanza de vida (población general)</a:t>
            </a:r>
            <a:endParaRPr/>
          </a:p>
          <a:p>
            <a:pPr marL="685766" lvl="1" indent="-283450" algn="l" rtl="0">
              <a:lnSpc>
                <a:spcPct val="137500"/>
              </a:lnSpc>
              <a:spcBef>
                <a:spcPts val="1000"/>
              </a:spcBef>
              <a:spcAft>
                <a:spcPts val="0"/>
              </a:spcAft>
              <a:buSzPts val="1600"/>
              <a:buChar char="–"/>
            </a:pPr>
            <a:r>
              <a:rPr lang="en-US">
                <a:latin typeface="Roboto"/>
                <a:ea typeface="Roboto"/>
                <a:cs typeface="Roboto"/>
                <a:sym typeface="Roboto"/>
              </a:rPr>
              <a:t>Concentración de mercurio en el suelo (g Hg/tonelada de suelo)</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388db57f9af_0_9"/>
          <p:cNvSpPr txBox="1">
            <a:spLocks noGrp="1"/>
          </p:cNvSpPr>
          <p:nvPr>
            <p:ph type="title"/>
          </p:nvPr>
        </p:nvSpPr>
        <p:spPr>
          <a:xfrm>
            <a:off x="546696" y="3429000"/>
            <a:ext cx="10515600" cy="1188600"/>
          </a:xfrm>
          <a:prstGeom prst="rect">
            <a:avLst/>
          </a:prstGeom>
          <a:noFill/>
          <a:ln>
            <a:noFill/>
          </a:ln>
        </p:spPr>
        <p:txBody>
          <a:bodyPr spcFirstLastPara="1" wrap="square" lIns="91425" tIns="45700" rIns="91425" bIns="45700" anchor="b" anchorCtr="0">
            <a:noAutofit/>
          </a:bodyPr>
          <a:lstStyle/>
          <a:p>
            <a:pPr marL="0" lvl="0" indent="0" algn="l" rtl="0">
              <a:lnSpc>
                <a:spcPct val="110526"/>
              </a:lnSpc>
              <a:spcBef>
                <a:spcPts val="0"/>
              </a:spcBef>
              <a:spcAft>
                <a:spcPts val="0"/>
              </a:spcAft>
              <a:buClr>
                <a:schemeClr val="lt2"/>
              </a:buClr>
              <a:buSzPts val="3800"/>
              <a:buFont typeface="Arial"/>
              <a:buNone/>
            </a:pPr>
            <a:r>
              <a:rPr lang="en-US" dirty="0" err="1">
                <a:latin typeface="Roboto"/>
                <a:ea typeface="Roboto"/>
                <a:cs typeface="Roboto"/>
                <a:sym typeface="Roboto"/>
              </a:rPr>
              <a:t>Calculadora</a:t>
            </a:r>
            <a:r>
              <a:rPr lang="en-US" dirty="0">
                <a:latin typeface="Roboto"/>
                <a:ea typeface="Roboto"/>
                <a:cs typeface="Roboto"/>
                <a:sym typeface="Roboto"/>
              </a:rPr>
              <a:t> de </a:t>
            </a:r>
            <a:r>
              <a:rPr lang="en-US" dirty="0" err="1">
                <a:latin typeface="Roboto"/>
                <a:ea typeface="Roboto"/>
                <a:cs typeface="Roboto"/>
                <a:sym typeface="Roboto"/>
              </a:rPr>
              <a:t>Impactos</a:t>
            </a:r>
            <a:r>
              <a:rPr lang="en-US" dirty="0">
                <a:latin typeface="Roboto"/>
                <a:ea typeface="Roboto"/>
                <a:cs typeface="Roboto"/>
                <a:sym typeface="Roboto"/>
              </a:rPr>
              <a:t> de la </a:t>
            </a:r>
            <a:r>
              <a:rPr lang="en-US" dirty="0" err="1">
                <a:latin typeface="Roboto"/>
                <a:ea typeface="Roboto"/>
                <a:cs typeface="Roboto"/>
                <a:sym typeface="Roboto"/>
              </a:rPr>
              <a:t>Minería</a:t>
            </a:r>
            <a:endParaRPr dirty="0">
              <a:latin typeface="Roboto"/>
              <a:ea typeface="Roboto"/>
              <a:cs typeface="Roboto"/>
              <a:sym typeface="Roboto"/>
            </a:endParaRPr>
          </a:p>
        </p:txBody>
      </p:sp>
      <p:sp>
        <p:nvSpPr>
          <p:cNvPr id="241" name="Google Shape;241;g388db57f9af_0_9"/>
          <p:cNvSpPr txBox="1">
            <a:spLocks noGrp="1"/>
          </p:cNvSpPr>
          <p:nvPr>
            <p:ph type="body" idx="1"/>
          </p:nvPr>
        </p:nvSpPr>
        <p:spPr>
          <a:xfrm>
            <a:off x="801529" y="4857157"/>
            <a:ext cx="10515600" cy="11886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Clr>
                <a:schemeClr val="lt2"/>
              </a:buClr>
              <a:buSzPts val="1920"/>
              <a:buFont typeface="Arial"/>
              <a:buNone/>
            </a:pPr>
            <a:r>
              <a:rPr lang="en-US">
                <a:latin typeface="Roboto"/>
                <a:ea typeface="Roboto"/>
                <a:cs typeface="Roboto"/>
                <a:sym typeface="Roboto"/>
              </a:rPr>
              <a:t>Una visión general</a:t>
            </a:r>
            <a:endParaRPr>
              <a:latin typeface="Roboto"/>
              <a:ea typeface="Roboto"/>
              <a:cs typeface="Roboto"/>
              <a:sym typeface="Roboto"/>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88"/>
          <p:cNvSpPr txBox="1">
            <a:spLocks noGrp="1"/>
          </p:cNvSpPr>
          <p:nvPr>
            <p:ph type="title"/>
          </p:nvPr>
        </p:nvSpPr>
        <p:spPr>
          <a:xfrm>
            <a:off x="178631" y="842552"/>
            <a:ext cx="12398115" cy="914400"/>
          </a:xfrm>
          <a:prstGeom prst="rect">
            <a:avLst/>
          </a:prstGeom>
          <a:noFill/>
          <a:ln>
            <a:noFill/>
          </a:ln>
        </p:spPr>
        <p:txBody>
          <a:bodyPr spcFirstLastPara="1" wrap="square" lIns="91425" tIns="45700" rIns="91425" bIns="45700" anchor="b" anchorCtr="0">
            <a:noAutofit/>
          </a:bodyPr>
          <a:lstStyle/>
          <a:p>
            <a:pPr marL="0" lvl="0" indent="0" algn="l" rtl="0">
              <a:lnSpc>
                <a:spcPct val="177777"/>
              </a:lnSpc>
              <a:spcBef>
                <a:spcPts val="0"/>
              </a:spcBef>
              <a:spcAft>
                <a:spcPts val="0"/>
              </a:spcAft>
              <a:buClr>
                <a:schemeClr val="dk1"/>
              </a:buClr>
              <a:buSzPts val="1800"/>
              <a:buNone/>
            </a:pPr>
            <a:r>
              <a:rPr lang="en-US">
                <a:latin typeface="Roboto"/>
                <a:ea typeface="Roboto"/>
                <a:cs typeface="Roboto"/>
                <a:sym typeface="Roboto"/>
              </a:rPr>
              <a:t>Ministerio Público Federal (MPF) vs. Instituciones Financieras (DTVMs)</a:t>
            </a:r>
            <a:endParaRPr>
              <a:latin typeface="Roboto"/>
              <a:ea typeface="Roboto"/>
              <a:cs typeface="Roboto"/>
              <a:sym typeface="Roboto"/>
            </a:endParaRPr>
          </a:p>
        </p:txBody>
      </p:sp>
      <p:sp>
        <p:nvSpPr>
          <p:cNvPr id="705" name="Google Shape;705;p88"/>
          <p:cNvSpPr txBox="1">
            <a:spLocks noGrp="1"/>
          </p:cNvSpPr>
          <p:nvPr>
            <p:ph type="body" idx="1"/>
          </p:nvPr>
        </p:nvSpPr>
        <p:spPr>
          <a:xfrm>
            <a:off x="853190" y="2046052"/>
            <a:ext cx="9684895" cy="3474720"/>
          </a:xfrm>
          <a:prstGeom prst="rect">
            <a:avLst/>
          </a:prstGeom>
          <a:noFill/>
          <a:ln>
            <a:noFill/>
          </a:ln>
        </p:spPr>
        <p:txBody>
          <a:bodyPr spcFirstLastPara="1" wrap="square" lIns="91425" tIns="45700" rIns="91425" bIns="45700" anchor="t" anchorCtr="0">
            <a:noAutofit/>
          </a:bodyPr>
          <a:lstStyle/>
          <a:p>
            <a:pPr marL="457200" lvl="0" indent="-320040" algn="l" rtl="0">
              <a:lnSpc>
                <a:spcPct val="122222"/>
              </a:lnSpc>
              <a:spcBef>
                <a:spcPts val="0"/>
              </a:spcBef>
              <a:spcAft>
                <a:spcPts val="0"/>
              </a:spcAft>
              <a:buClr>
                <a:schemeClr val="dk1"/>
              </a:buClr>
              <a:buSzPts val="1440"/>
              <a:buChar char="•"/>
            </a:pPr>
            <a:r>
              <a:rPr lang="en-US" b="1">
                <a:latin typeface="Roboto"/>
                <a:ea typeface="Roboto"/>
                <a:cs typeface="Roboto"/>
                <a:sym typeface="Roboto"/>
              </a:rPr>
              <a:t>Enfoque de la acción</a:t>
            </a:r>
            <a:endParaRPr/>
          </a:p>
          <a:p>
            <a:pPr marL="914400" lvl="1" indent="-342900" algn="l" rtl="0">
              <a:lnSpc>
                <a:spcPct val="122222"/>
              </a:lnSpc>
              <a:spcBef>
                <a:spcPts val="1000"/>
              </a:spcBef>
              <a:spcAft>
                <a:spcPts val="0"/>
              </a:spcAft>
              <a:buSzPts val="1800"/>
              <a:buChar char="–"/>
            </a:pPr>
            <a:r>
              <a:rPr lang="en-US" b="1">
                <a:latin typeface="Roboto"/>
                <a:ea typeface="Roboto"/>
                <a:cs typeface="Roboto"/>
                <a:sym typeface="Roboto"/>
              </a:rPr>
              <a:t>No se dirige a los mineros individuales</a:t>
            </a:r>
            <a:r>
              <a:rPr lang="en-US">
                <a:latin typeface="Roboto"/>
                <a:ea typeface="Roboto"/>
                <a:cs typeface="Roboto"/>
                <a:sym typeface="Roboto"/>
              </a:rPr>
              <a:t>, sino a los intermediarios financieros (</a:t>
            </a:r>
            <a:r>
              <a:rPr lang="en-US" b="1">
                <a:latin typeface="Roboto"/>
                <a:ea typeface="Roboto"/>
                <a:cs typeface="Roboto"/>
                <a:sym typeface="Roboto"/>
              </a:rPr>
              <a:t>DTVMs</a:t>
            </a:r>
            <a:r>
              <a:rPr lang="en-US">
                <a:latin typeface="Roboto"/>
                <a:ea typeface="Roboto"/>
                <a:cs typeface="Roboto"/>
                <a:sym typeface="Roboto"/>
              </a:rPr>
              <a:t>) en la cadena de suministro</a:t>
            </a:r>
            <a:endParaRPr/>
          </a:p>
          <a:p>
            <a:pPr marL="914400" lvl="1" indent="-342900" algn="l" rtl="0">
              <a:lnSpc>
                <a:spcPct val="122222"/>
              </a:lnSpc>
              <a:spcBef>
                <a:spcPts val="1000"/>
              </a:spcBef>
              <a:spcAft>
                <a:spcPts val="0"/>
              </a:spcAft>
              <a:buSzPts val="1800"/>
              <a:buChar char="–"/>
            </a:pPr>
            <a:r>
              <a:rPr lang="en-US">
                <a:latin typeface="Roboto"/>
                <a:ea typeface="Roboto"/>
                <a:cs typeface="Roboto"/>
                <a:sym typeface="Roboto"/>
              </a:rPr>
              <a:t>Operaban en </a:t>
            </a:r>
            <a:r>
              <a:rPr lang="en-US" b="1">
                <a:latin typeface="Roboto"/>
                <a:ea typeface="Roboto"/>
                <a:cs typeface="Roboto"/>
                <a:sym typeface="Roboto"/>
              </a:rPr>
              <a:t>Itaituba, Jacareacanga y Novo Progresso</a:t>
            </a:r>
            <a:r>
              <a:rPr lang="en-US">
                <a:latin typeface="Roboto"/>
                <a:ea typeface="Roboto"/>
                <a:cs typeface="Roboto"/>
                <a:sym typeface="Roboto"/>
              </a:rPr>
              <a:t>, principales focos de minería ilegal</a:t>
            </a:r>
            <a:endParaRPr/>
          </a:p>
          <a:p>
            <a:pPr marL="914400" lvl="1" indent="-342900" algn="l" rtl="0">
              <a:lnSpc>
                <a:spcPct val="122222"/>
              </a:lnSpc>
              <a:spcBef>
                <a:spcPts val="1000"/>
              </a:spcBef>
              <a:spcAft>
                <a:spcPts val="0"/>
              </a:spcAft>
              <a:buSzPts val="1800"/>
              <a:buChar char="–"/>
            </a:pPr>
            <a:r>
              <a:rPr lang="en-US">
                <a:latin typeface="Roboto"/>
                <a:ea typeface="Roboto"/>
                <a:cs typeface="Roboto"/>
                <a:sym typeface="Roboto"/>
              </a:rPr>
              <a:t>Las instituciones podrían enfrentar multas de </a:t>
            </a:r>
            <a:r>
              <a:rPr lang="en-US" b="1">
                <a:latin typeface="Roboto"/>
                <a:ea typeface="Roboto"/>
                <a:cs typeface="Roboto"/>
                <a:sym typeface="Roboto"/>
              </a:rPr>
              <a:t>R$ 10,6 mil millones </a:t>
            </a:r>
            <a:r>
              <a:rPr lang="en-US">
                <a:latin typeface="Roboto"/>
                <a:ea typeface="Roboto"/>
                <a:cs typeface="Roboto"/>
                <a:sym typeface="Roboto"/>
              </a:rPr>
              <a:t>por daños sociales y ambientales (utilizando la MIC)</a:t>
            </a:r>
            <a:endParaRPr/>
          </a:p>
          <a:p>
            <a:pPr marL="914400" lvl="1" indent="-342900" algn="l" rtl="0">
              <a:lnSpc>
                <a:spcPct val="122222"/>
              </a:lnSpc>
              <a:spcBef>
                <a:spcPts val="1000"/>
              </a:spcBef>
              <a:spcAft>
                <a:spcPts val="0"/>
              </a:spcAft>
              <a:buSzPts val="1800"/>
              <a:buChar char="–"/>
            </a:pPr>
            <a:r>
              <a:rPr lang="en-US" b="1">
                <a:latin typeface="Roboto"/>
                <a:ea typeface="Roboto"/>
                <a:cs typeface="Roboto"/>
                <a:sym typeface="Roboto"/>
              </a:rPr>
              <a:t>Acción legal estratégica</a:t>
            </a:r>
            <a:endParaRPr/>
          </a:p>
          <a:p>
            <a:pPr marL="914400" lvl="1" indent="-342900" algn="l" rtl="0">
              <a:lnSpc>
                <a:spcPct val="122222"/>
              </a:lnSpc>
              <a:spcBef>
                <a:spcPts val="1000"/>
              </a:spcBef>
              <a:spcAft>
                <a:spcPts val="0"/>
              </a:spcAft>
              <a:buSzPts val="1800"/>
              <a:buChar char="–"/>
            </a:pPr>
            <a:r>
              <a:rPr lang="en-US">
                <a:latin typeface="Roboto"/>
                <a:ea typeface="Roboto"/>
                <a:cs typeface="Roboto"/>
                <a:sym typeface="Roboto"/>
              </a:rPr>
              <a:t>En 2021, el </a:t>
            </a:r>
            <a:r>
              <a:rPr lang="en-US" b="1">
                <a:latin typeface="Roboto"/>
                <a:ea typeface="Roboto"/>
                <a:cs typeface="Roboto"/>
                <a:sym typeface="Roboto"/>
              </a:rPr>
              <a:t>Ministerio Público Federal (MPF) </a:t>
            </a:r>
            <a:r>
              <a:rPr lang="en-US">
                <a:latin typeface="Roboto"/>
                <a:ea typeface="Roboto"/>
                <a:cs typeface="Roboto"/>
                <a:sym typeface="Roboto"/>
              </a:rPr>
              <a:t>interpuso demandas para </a:t>
            </a:r>
            <a:r>
              <a:rPr lang="en-US" b="1">
                <a:latin typeface="Roboto"/>
                <a:ea typeface="Roboto"/>
                <a:cs typeface="Roboto"/>
                <a:sym typeface="Roboto"/>
              </a:rPr>
              <a:t>suspender las operaciones</a:t>
            </a:r>
            <a:r>
              <a:rPr lang="en-US">
                <a:latin typeface="Roboto"/>
                <a:ea typeface="Roboto"/>
                <a:cs typeface="Roboto"/>
                <a:sym typeface="Roboto"/>
              </a:rPr>
              <a:t> de tres instituciones financieras (FD’Gold, Carol, OM)</a:t>
            </a:r>
            <a:endParaRPr/>
          </a:p>
          <a:p>
            <a:pPr marL="914400" lvl="1" indent="-342900" algn="l" rtl="0">
              <a:lnSpc>
                <a:spcPct val="122222"/>
              </a:lnSpc>
              <a:spcBef>
                <a:spcPts val="1000"/>
              </a:spcBef>
              <a:spcAft>
                <a:spcPts val="0"/>
              </a:spcAft>
              <a:buSzPts val="1800"/>
              <a:buChar char="–"/>
            </a:pPr>
            <a:r>
              <a:rPr lang="en-US">
                <a:latin typeface="Roboto"/>
                <a:ea typeface="Roboto"/>
                <a:cs typeface="Roboto"/>
                <a:sym typeface="Roboto"/>
              </a:rPr>
              <a:t>Acusadas de introducir </a:t>
            </a:r>
            <a:r>
              <a:rPr lang="en-US" b="1">
                <a:latin typeface="Roboto"/>
                <a:ea typeface="Roboto"/>
                <a:cs typeface="Roboto"/>
                <a:sym typeface="Roboto"/>
              </a:rPr>
              <a:t>4,3 toneladas de oro ilegal </a:t>
            </a:r>
            <a:r>
              <a:rPr lang="en-US">
                <a:latin typeface="Roboto"/>
                <a:ea typeface="Roboto"/>
                <a:cs typeface="Roboto"/>
                <a:sym typeface="Roboto"/>
              </a:rPr>
              <a:t>en los mercados nacionales e internacionales (2019–2020)</a:t>
            </a:r>
            <a:endParaRPr>
              <a:latin typeface="Roboto"/>
              <a:ea typeface="Roboto"/>
              <a:cs typeface="Roboto"/>
              <a:sym typeface="Roboto"/>
            </a:endParaRPr>
          </a:p>
          <a:p>
            <a:pPr marL="457200" lvl="0" indent="-228600" algn="l" rtl="0">
              <a:lnSpc>
                <a:spcPct val="122222"/>
              </a:lnSpc>
              <a:spcBef>
                <a:spcPts val="0"/>
              </a:spcBef>
              <a:spcAft>
                <a:spcPts val="0"/>
              </a:spcAft>
              <a:buClr>
                <a:schemeClr val="dk1"/>
              </a:buClr>
              <a:buSzPts val="1440"/>
              <a:buNone/>
            </a:pPr>
            <a:endParaRPr>
              <a:latin typeface="Roboto"/>
              <a:ea typeface="Roboto"/>
              <a:cs typeface="Roboto"/>
              <a:sym typeface="Roboto"/>
            </a:endParaRPr>
          </a:p>
          <a:p>
            <a:pPr marL="457200" lvl="0" indent="-228600" algn="l" rtl="0">
              <a:lnSpc>
                <a:spcPct val="122222"/>
              </a:lnSpc>
              <a:spcBef>
                <a:spcPts val="0"/>
              </a:spcBef>
              <a:spcAft>
                <a:spcPts val="0"/>
              </a:spcAft>
              <a:buClr>
                <a:schemeClr val="dk1"/>
              </a:buClr>
              <a:buSzPts val="1440"/>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89"/>
          <p:cNvSpPr txBox="1">
            <a:spLocks noGrp="1"/>
          </p:cNvSpPr>
          <p:nvPr>
            <p:ph type="title"/>
          </p:nvPr>
        </p:nvSpPr>
        <p:spPr>
          <a:xfrm>
            <a:off x="333531" y="1002802"/>
            <a:ext cx="11858469" cy="914400"/>
          </a:xfrm>
          <a:prstGeom prst="rect">
            <a:avLst/>
          </a:prstGeom>
          <a:noFill/>
          <a:ln>
            <a:noFill/>
          </a:ln>
        </p:spPr>
        <p:txBody>
          <a:bodyPr spcFirstLastPara="1" wrap="square" lIns="91425" tIns="45700" rIns="91425" bIns="45700" anchor="b" anchorCtr="0">
            <a:noAutofit/>
          </a:bodyPr>
          <a:lstStyle/>
          <a:p>
            <a:pPr marL="0" lvl="0" indent="0" algn="l" rtl="0">
              <a:lnSpc>
                <a:spcPct val="177777"/>
              </a:lnSpc>
              <a:spcBef>
                <a:spcPts val="0"/>
              </a:spcBef>
              <a:spcAft>
                <a:spcPts val="0"/>
              </a:spcAft>
              <a:buClr>
                <a:schemeClr val="dk1"/>
              </a:buClr>
              <a:buSzPts val="1800"/>
              <a:buNone/>
            </a:pPr>
            <a:r>
              <a:rPr lang="en-US">
                <a:latin typeface="Roboto"/>
                <a:ea typeface="Roboto"/>
                <a:cs typeface="Roboto"/>
                <a:sym typeface="Roboto"/>
              </a:rPr>
              <a:t>Ministerio Público Federal (MPF) vs. Instituciones Financieras (DTVMs)</a:t>
            </a:r>
            <a:endParaRPr>
              <a:latin typeface="Roboto"/>
              <a:ea typeface="Roboto"/>
              <a:cs typeface="Roboto"/>
              <a:sym typeface="Roboto"/>
            </a:endParaRPr>
          </a:p>
        </p:txBody>
      </p:sp>
      <p:sp>
        <p:nvSpPr>
          <p:cNvPr id="711" name="Google Shape;711;p89"/>
          <p:cNvSpPr txBox="1">
            <a:spLocks noGrp="1"/>
          </p:cNvSpPr>
          <p:nvPr>
            <p:ph type="body" idx="1"/>
          </p:nvPr>
        </p:nvSpPr>
        <p:spPr>
          <a:xfrm>
            <a:off x="788857" y="2380478"/>
            <a:ext cx="10614285" cy="3474720"/>
          </a:xfrm>
          <a:prstGeom prst="rect">
            <a:avLst/>
          </a:prstGeom>
          <a:noFill/>
          <a:ln>
            <a:noFill/>
          </a:ln>
        </p:spPr>
        <p:txBody>
          <a:bodyPr spcFirstLastPara="1" wrap="square" lIns="91425" tIns="45700" rIns="91425" bIns="45700" anchor="t" anchorCtr="0">
            <a:noAutofit/>
          </a:bodyPr>
          <a:lstStyle/>
          <a:p>
            <a:pPr marL="457200" lvl="0" indent="-320040" algn="l" rtl="0">
              <a:lnSpc>
                <a:spcPct val="122222"/>
              </a:lnSpc>
              <a:spcBef>
                <a:spcPts val="0"/>
              </a:spcBef>
              <a:spcAft>
                <a:spcPts val="0"/>
              </a:spcAft>
              <a:buClr>
                <a:schemeClr val="dk1"/>
              </a:buClr>
              <a:buSzPts val="1440"/>
              <a:buChar char="•"/>
            </a:pPr>
            <a:r>
              <a:rPr lang="en-US" b="1">
                <a:latin typeface="Roboto"/>
                <a:ea typeface="Roboto"/>
                <a:cs typeface="Roboto"/>
                <a:sym typeface="Roboto"/>
              </a:rPr>
              <a:t>Metodología y evidencia</a:t>
            </a:r>
            <a:endParaRPr b="1">
              <a:latin typeface="Roboto"/>
              <a:ea typeface="Roboto"/>
              <a:cs typeface="Roboto"/>
              <a:sym typeface="Roboto"/>
            </a:endParaRPr>
          </a:p>
          <a:p>
            <a:pPr marL="914400" lvl="1" indent="-342900" algn="l" rtl="0">
              <a:lnSpc>
                <a:spcPct val="122222"/>
              </a:lnSpc>
              <a:spcBef>
                <a:spcPts val="1000"/>
              </a:spcBef>
              <a:spcAft>
                <a:spcPts val="0"/>
              </a:spcAft>
              <a:buSzPts val="1800"/>
              <a:buChar char="–"/>
            </a:pPr>
            <a:r>
              <a:rPr lang="en-US">
                <a:latin typeface="Roboto"/>
                <a:ea typeface="Roboto"/>
                <a:cs typeface="Roboto"/>
                <a:sym typeface="Roboto"/>
              </a:rPr>
              <a:t>Basada en </a:t>
            </a:r>
            <a:r>
              <a:rPr lang="en-US" b="1">
                <a:latin typeface="Roboto"/>
                <a:ea typeface="Roboto"/>
                <a:cs typeface="Roboto"/>
                <a:sym typeface="Roboto"/>
              </a:rPr>
              <a:t>imágenes satelitales</a:t>
            </a:r>
            <a:r>
              <a:rPr lang="en-US">
                <a:latin typeface="Roboto"/>
                <a:ea typeface="Roboto"/>
                <a:cs typeface="Roboto"/>
                <a:sym typeface="Roboto"/>
              </a:rPr>
              <a:t>, datos públicos de minerales (CFEM, ANM) y estudios de campo</a:t>
            </a:r>
            <a:endParaRPr/>
          </a:p>
          <a:p>
            <a:pPr marL="914400" lvl="1" indent="-342900" algn="l" rtl="0">
              <a:lnSpc>
                <a:spcPct val="122222"/>
              </a:lnSpc>
              <a:spcBef>
                <a:spcPts val="1000"/>
              </a:spcBef>
              <a:spcAft>
                <a:spcPts val="0"/>
              </a:spcAft>
              <a:buSzPts val="1800"/>
              <a:buChar char="–"/>
            </a:pPr>
            <a:r>
              <a:rPr lang="en-US">
                <a:latin typeface="Roboto"/>
                <a:ea typeface="Roboto"/>
                <a:cs typeface="Roboto"/>
                <a:sym typeface="Roboto"/>
              </a:rPr>
              <a:t>Colaboración con la </a:t>
            </a:r>
            <a:r>
              <a:rPr lang="en-US" b="1">
                <a:latin typeface="Roboto"/>
                <a:ea typeface="Roboto"/>
                <a:cs typeface="Roboto"/>
                <a:sym typeface="Roboto"/>
              </a:rPr>
              <a:t>Universidad Federal de Minas Gerais (UFMG)</a:t>
            </a:r>
            <a:endParaRPr/>
          </a:p>
          <a:p>
            <a:pPr marL="914400" lvl="1" indent="-342900" algn="l" rtl="0">
              <a:lnSpc>
                <a:spcPct val="122222"/>
              </a:lnSpc>
              <a:spcBef>
                <a:spcPts val="1000"/>
              </a:spcBef>
              <a:spcAft>
                <a:spcPts val="0"/>
              </a:spcAft>
              <a:buSzPts val="1800"/>
              <a:buChar char="–"/>
            </a:pPr>
            <a:r>
              <a:rPr lang="en-US">
                <a:latin typeface="Roboto"/>
                <a:ea typeface="Roboto"/>
                <a:cs typeface="Roboto"/>
                <a:sym typeface="Roboto"/>
              </a:rPr>
              <a:t>Se constató que el </a:t>
            </a:r>
            <a:r>
              <a:rPr lang="en-US" b="1">
                <a:latin typeface="Roboto"/>
                <a:ea typeface="Roboto"/>
                <a:cs typeface="Roboto"/>
                <a:sym typeface="Roboto"/>
              </a:rPr>
              <a:t>58,4% del oro</a:t>
            </a:r>
            <a:r>
              <a:rPr lang="en-US">
                <a:latin typeface="Roboto"/>
                <a:ea typeface="Roboto"/>
                <a:cs typeface="Roboto"/>
                <a:sym typeface="Roboto"/>
              </a:rPr>
              <a:t> en Pará tenía </a:t>
            </a:r>
            <a:r>
              <a:rPr lang="en-US" b="1">
                <a:latin typeface="Roboto"/>
                <a:ea typeface="Roboto"/>
                <a:cs typeface="Roboto"/>
                <a:sym typeface="Roboto"/>
              </a:rPr>
              <a:t>orígenes falsos </a:t>
            </a:r>
            <a:r>
              <a:rPr lang="en-US">
                <a:latin typeface="Roboto"/>
                <a:ea typeface="Roboto"/>
                <a:cs typeface="Roboto"/>
                <a:sym typeface="Roboto"/>
              </a:rPr>
              <a:t>o provenía de áreas de bosque intacto sin títulos mineros válidos</a:t>
            </a:r>
            <a:endParaRPr/>
          </a:p>
          <a:p>
            <a:pPr marL="914400" lvl="1" indent="-228600" algn="l" rtl="0">
              <a:lnSpc>
                <a:spcPct val="122222"/>
              </a:lnSpc>
              <a:spcBef>
                <a:spcPts val="1000"/>
              </a:spcBef>
              <a:spcAft>
                <a:spcPts val="0"/>
              </a:spcAft>
              <a:buSzPts val="1800"/>
              <a:buNone/>
            </a:pPr>
            <a:endParaRPr>
              <a:latin typeface="Roboto"/>
              <a:ea typeface="Roboto"/>
              <a:cs typeface="Roboto"/>
              <a:sym typeface="Roboto"/>
            </a:endParaRPr>
          </a:p>
          <a:p>
            <a:pPr marL="457200" lvl="0" indent="-320040" algn="l" rtl="0">
              <a:lnSpc>
                <a:spcPct val="122222"/>
              </a:lnSpc>
              <a:spcBef>
                <a:spcPts val="0"/>
              </a:spcBef>
              <a:spcAft>
                <a:spcPts val="0"/>
              </a:spcAft>
              <a:buClr>
                <a:schemeClr val="dk1"/>
              </a:buClr>
              <a:buSzPts val="1440"/>
              <a:buChar char="•"/>
            </a:pPr>
            <a:r>
              <a:rPr lang="en-US" b="1">
                <a:latin typeface="Roboto"/>
                <a:ea typeface="Roboto"/>
                <a:cs typeface="Roboto"/>
                <a:sym typeface="Roboto"/>
              </a:rPr>
              <a:t>Impacto socioambiental</a:t>
            </a:r>
            <a:endParaRPr/>
          </a:p>
          <a:p>
            <a:pPr marL="914400" lvl="1" indent="-342900" algn="l" rtl="0">
              <a:lnSpc>
                <a:spcPct val="122222"/>
              </a:lnSpc>
              <a:spcBef>
                <a:spcPts val="1000"/>
              </a:spcBef>
              <a:spcAft>
                <a:spcPts val="0"/>
              </a:spcAft>
              <a:buSzPts val="1800"/>
              <a:buChar char="–"/>
            </a:pPr>
            <a:r>
              <a:rPr lang="en-US">
                <a:latin typeface="Roboto"/>
                <a:ea typeface="Roboto"/>
                <a:cs typeface="Roboto"/>
                <a:sym typeface="Roboto"/>
              </a:rPr>
              <a:t>El lavado de oro facilita la expansión de la minería ilegal en Tierras Indígenas (Munduruku, Sai-Cinza)</a:t>
            </a:r>
            <a:endParaRPr/>
          </a:p>
          <a:p>
            <a:pPr marL="914400" lvl="1" indent="-342900" algn="l" rtl="0">
              <a:lnSpc>
                <a:spcPct val="122222"/>
              </a:lnSpc>
              <a:spcBef>
                <a:spcPts val="1000"/>
              </a:spcBef>
              <a:spcAft>
                <a:spcPts val="0"/>
              </a:spcAft>
              <a:buSzPts val="1800"/>
              <a:buChar char="–"/>
            </a:pPr>
            <a:r>
              <a:rPr lang="en-US">
                <a:latin typeface="Roboto"/>
                <a:ea typeface="Roboto"/>
                <a:cs typeface="Roboto"/>
                <a:sym typeface="Roboto"/>
              </a:rPr>
              <a:t>Alimenta el crimen organizado, la violencia y las violaciones de derechos humanos</a:t>
            </a:r>
            <a:endParaRPr/>
          </a:p>
          <a:p>
            <a:pPr marL="914400" lvl="1" indent="-342900" algn="l" rtl="0">
              <a:lnSpc>
                <a:spcPct val="122222"/>
              </a:lnSpc>
              <a:spcBef>
                <a:spcPts val="1000"/>
              </a:spcBef>
              <a:spcAft>
                <a:spcPts val="0"/>
              </a:spcAft>
              <a:buSzPts val="1800"/>
              <a:buChar char="–"/>
            </a:pPr>
            <a:r>
              <a:rPr lang="en-US">
                <a:latin typeface="Roboto"/>
                <a:ea typeface="Roboto"/>
                <a:cs typeface="Roboto"/>
                <a:sym typeface="Roboto"/>
              </a:rPr>
              <a:t>El MPF exige el “ahogo del mercado” del oro ilegal para romper la cadena de suministro</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44" descr="Homem e fumaça&#10;&#10;Descrição gerada automaticamente com confiança baixa"/>
          <p:cNvPicPr preferRelativeResize="0"/>
          <p:nvPr/>
        </p:nvPicPr>
        <p:blipFill rotWithShape="1">
          <a:blip r:embed="rId3">
            <a:alphaModFix/>
          </a:blip>
          <a:srcRect t="12535" b="12494"/>
          <a:stretch/>
        </p:blipFill>
        <p:spPr>
          <a:xfrm>
            <a:off x="2563318" y="0"/>
            <a:ext cx="9628682" cy="6858000"/>
          </a:xfrm>
          <a:prstGeom prst="rect">
            <a:avLst/>
          </a:prstGeom>
          <a:noFill/>
          <a:ln>
            <a:noFill/>
          </a:ln>
        </p:spPr>
      </p:pic>
      <p:sp>
        <p:nvSpPr>
          <p:cNvPr id="717" name="Google Shape;717;p44"/>
          <p:cNvSpPr txBox="1"/>
          <p:nvPr/>
        </p:nvSpPr>
        <p:spPr>
          <a:xfrm>
            <a:off x="2704364" y="872999"/>
            <a:ext cx="5554077" cy="1564783"/>
          </a:xfrm>
          <a:prstGeom prst="rect">
            <a:avLst/>
          </a:prstGeom>
          <a:noFill/>
          <a:ln>
            <a:noFill/>
          </a:ln>
        </p:spPr>
        <p:txBody>
          <a:bodyPr spcFirstLastPara="1" wrap="square" lIns="91425" tIns="45700" rIns="91425" bIns="45700" anchor="ctr" anchorCtr="0">
            <a:normAutofit fontScale="70000" lnSpcReduction="20000"/>
          </a:bodyPr>
          <a:lstStyle/>
          <a:p>
            <a:pPr marL="0" marR="0" lvl="0" indent="0" algn="l" rtl="0">
              <a:lnSpc>
                <a:spcPct val="90000"/>
              </a:lnSpc>
              <a:spcBef>
                <a:spcPts val="0"/>
              </a:spcBef>
              <a:spcAft>
                <a:spcPts val="0"/>
              </a:spcAft>
              <a:buClr>
                <a:schemeClr val="lt1"/>
              </a:buClr>
              <a:buSzPct val="100000"/>
              <a:buFont typeface="Arial"/>
              <a:buNone/>
            </a:pPr>
            <a:r>
              <a:rPr lang="en-US" sz="4800" b="0" i="0" u="none" strike="noStrike" cap="none">
                <a:solidFill>
                  <a:schemeClr val="lt1"/>
                </a:solidFill>
                <a:latin typeface="Roboto"/>
                <a:ea typeface="Roboto"/>
                <a:cs typeface="Roboto"/>
                <a:sym typeface="Roboto"/>
              </a:rPr>
              <a:t>Estudio de caso</a:t>
            </a:r>
            <a:endParaRPr/>
          </a:p>
          <a:p>
            <a:pPr marL="0" marR="0" lvl="0" indent="0" algn="l" rtl="0">
              <a:lnSpc>
                <a:spcPct val="90000"/>
              </a:lnSpc>
              <a:spcBef>
                <a:spcPts val="0"/>
              </a:spcBef>
              <a:spcAft>
                <a:spcPts val="0"/>
              </a:spcAft>
              <a:buClr>
                <a:schemeClr val="lt1"/>
              </a:buClr>
              <a:buSzPct val="100000"/>
              <a:buFont typeface="Arial"/>
              <a:buNone/>
            </a:pPr>
            <a:r>
              <a:rPr lang="en-US" sz="4800" b="0" i="0" u="none" strike="noStrike" cap="none">
                <a:solidFill>
                  <a:schemeClr val="lt1"/>
                </a:solidFill>
                <a:latin typeface="Roboto"/>
                <a:ea typeface="Roboto"/>
                <a:cs typeface="Roboto"/>
                <a:sym typeface="Roboto"/>
              </a:rPr>
              <a:t>Zona de triple frontera entre Brasil, Perú y Colombia</a:t>
            </a:r>
            <a:endParaRPr sz="4800" b="0" i="0" u="none" strike="noStrike" cap="none">
              <a:solidFill>
                <a:schemeClr val="lt1"/>
              </a:solidFill>
              <a:latin typeface="Roboto"/>
              <a:ea typeface="Roboto"/>
              <a:cs typeface="Roboto"/>
              <a:sym typeface="Roboto"/>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45"/>
          <p:cNvSpPr txBox="1">
            <a:spLocks noGrp="1"/>
          </p:cNvSpPr>
          <p:nvPr>
            <p:ph type="title"/>
          </p:nvPr>
        </p:nvSpPr>
        <p:spPr>
          <a:xfrm>
            <a:off x="8130278" y="1027906"/>
            <a:ext cx="3499567" cy="1325563"/>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latin typeface="Roboto"/>
                <a:ea typeface="Roboto"/>
                <a:cs typeface="Roboto"/>
                <a:sym typeface="Roboto"/>
              </a:rPr>
              <a:t>Area de estudio</a:t>
            </a:r>
            <a:endParaRPr>
              <a:latin typeface="Roboto"/>
              <a:ea typeface="Roboto"/>
              <a:cs typeface="Roboto"/>
              <a:sym typeface="Roboto"/>
            </a:endParaRPr>
          </a:p>
        </p:txBody>
      </p:sp>
      <p:sp>
        <p:nvSpPr>
          <p:cNvPr id="723" name="Google Shape;723;p45"/>
          <p:cNvSpPr txBox="1"/>
          <p:nvPr/>
        </p:nvSpPr>
        <p:spPr>
          <a:xfrm>
            <a:off x="8130278" y="2651760"/>
            <a:ext cx="3499567" cy="341627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Roboto"/>
                <a:ea typeface="Roboto"/>
                <a:cs typeface="Roboto"/>
                <a:sym typeface="Roboto"/>
              </a:rPr>
              <a:t>Zona de triple frontera entre Brasil (Santo Antônio do Içá y Tabatinga), Perú (Loreto) y Colombia (Amazonas)</a:t>
            </a:r>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Roboto"/>
                <a:ea typeface="Roboto"/>
                <a:cs typeface="Roboto"/>
                <a:sym typeface="Roboto"/>
              </a:rPr>
              <a:t>En la región habitan alrededor de cuatro etnias indígenas</a:t>
            </a:r>
            <a:endParaRPr sz="1800" b="0" i="0" u="none" strike="noStrike" cap="none">
              <a:solidFill>
                <a:schemeClr val="dk1"/>
              </a:solidFill>
              <a:latin typeface="Roboto"/>
              <a:ea typeface="Roboto"/>
              <a:cs typeface="Roboto"/>
              <a:sym typeface="Roboto"/>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Roboto"/>
                <a:ea typeface="Roboto"/>
                <a:cs typeface="Roboto"/>
                <a:sym typeface="Roboto"/>
              </a:rPr>
              <a:t>Amplia actividad minera con dragas, cerca del Parque Nacional Natural Amacayacu (PNN Amacayacu)</a:t>
            </a:r>
            <a:endParaRPr sz="1400" b="0" i="0" u="none" strike="noStrike" cap="none">
              <a:solidFill>
                <a:srgbClr val="000000"/>
              </a:solidFill>
              <a:latin typeface="Roboto"/>
              <a:ea typeface="Roboto"/>
              <a:cs typeface="Roboto"/>
              <a:sym typeface="Roboto"/>
            </a:endParaRPr>
          </a:p>
        </p:txBody>
      </p:sp>
      <p:pic>
        <p:nvPicPr>
          <p:cNvPr id="724" name="Google Shape;724;p45" descr="Mapa&#10;&#10;Descrição gerada automaticamente com confiança média"/>
          <p:cNvPicPr preferRelativeResize="0"/>
          <p:nvPr/>
        </p:nvPicPr>
        <p:blipFill rotWithShape="1">
          <a:blip r:embed="rId3">
            <a:alphaModFix/>
          </a:blip>
          <a:srcRect/>
          <a:stretch/>
        </p:blipFill>
        <p:spPr>
          <a:xfrm>
            <a:off x="562154" y="1267724"/>
            <a:ext cx="7221385" cy="510536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46"/>
          <p:cNvSpPr txBox="1">
            <a:spLocks noGrp="1"/>
          </p:cNvSpPr>
          <p:nvPr>
            <p:ph type="title"/>
          </p:nvPr>
        </p:nvSpPr>
        <p:spPr>
          <a:xfrm>
            <a:off x="3462728" y="0"/>
            <a:ext cx="8288311"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latin typeface="Roboto"/>
                <a:ea typeface="Roboto"/>
                <a:cs typeface="Roboto"/>
                <a:sym typeface="Roboto"/>
              </a:rPr>
              <a:t>Expansión de las actividades mineras ilegales</a:t>
            </a:r>
            <a:endParaRPr>
              <a:latin typeface="Roboto"/>
              <a:ea typeface="Roboto"/>
              <a:cs typeface="Roboto"/>
              <a:sym typeface="Roboto"/>
            </a:endParaRPr>
          </a:p>
        </p:txBody>
      </p:sp>
      <p:pic>
        <p:nvPicPr>
          <p:cNvPr id="730" name="Google Shape;730;p46" descr="Gráfico&#10;&#10;Descrição gerada automaticamente"/>
          <p:cNvPicPr preferRelativeResize="0"/>
          <p:nvPr/>
        </p:nvPicPr>
        <p:blipFill rotWithShape="1">
          <a:blip r:embed="rId3">
            <a:alphaModFix/>
          </a:blip>
          <a:srcRect/>
          <a:stretch/>
        </p:blipFill>
        <p:spPr>
          <a:xfrm>
            <a:off x="391100" y="1118396"/>
            <a:ext cx="7462157" cy="4435475"/>
          </a:xfrm>
          <a:prstGeom prst="rect">
            <a:avLst/>
          </a:prstGeom>
          <a:noFill/>
          <a:ln>
            <a:noFill/>
          </a:ln>
        </p:spPr>
      </p:pic>
      <p:sp>
        <p:nvSpPr>
          <p:cNvPr id="731" name="Google Shape;731;p46"/>
          <p:cNvSpPr txBox="1"/>
          <p:nvPr/>
        </p:nvSpPr>
        <p:spPr>
          <a:xfrm>
            <a:off x="658318" y="5443074"/>
            <a:ext cx="11263745"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Se observó una distribución más homogénea de los sitios de minería ilegal en los tres territorios.</a:t>
            </a:r>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Para tener en cuenta los dos patrones observados, se decidió realizar dos análisis separados: uno para 2021 y otro para 2022.</a:t>
            </a:r>
            <a:endParaRPr sz="1800" b="0" i="0" u="none" strike="noStrike" cap="none">
              <a:solidFill>
                <a:schemeClr val="dk1"/>
              </a:solidFill>
              <a:latin typeface="Roboto"/>
              <a:ea typeface="Roboto"/>
              <a:cs typeface="Roboto"/>
              <a:sym typeface="Roboto"/>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7"/>
          <p:cNvSpPr txBox="1"/>
          <p:nvPr/>
        </p:nvSpPr>
        <p:spPr>
          <a:xfrm>
            <a:off x="2923361" y="216600"/>
            <a:ext cx="6835236" cy="156478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800"/>
              <a:buFont typeface="Arial"/>
              <a:buNone/>
            </a:pPr>
            <a:r>
              <a:rPr lang="en-US" sz="4800" b="0" i="0" u="none" strike="noStrike" cap="none">
                <a:solidFill>
                  <a:schemeClr val="dk1"/>
                </a:solidFill>
                <a:latin typeface="Roboto"/>
                <a:ea typeface="Roboto"/>
                <a:cs typeface="Roboto"/>
                <a:sym typeface="Roboto"/>
              </a:rPr>
              <a:t>Escenario 1</a:t>
            </a:r>
            <a:br>
              <a:rPr lang="en-US" sz="4800" b="0" i="0" u="none" strike="noStrike" cap="none">
                <a:solidFill>
                  <a:schemeClr val="dk1"/>
                </a:solidFill>
                <a:latin typeface="Roboto"/>
                <a:ea typeface="Roboto"/>
                <a:cs typeface="Roboto"/>
                <a:sym typeface="Roboto"/>
              </a:rPr>
            </a:br>
            <a:r>
              <a:rPr lang="en-US" sz="3600" b="0" i="0" u="none" strike="noStrike" cap="none">
                <a:solidFill>
                  <a:schemeClr val="dk1"/>
                </a:solidFill>
                <a:latin typeface="Roboto"/>
                <a:ea typeface="Roboto"/>
                <a:cs typeface="Roboto"/>
                <a:sym typeface="Roboto"/>
              </a:rPr>
              <a:t>(2021)</a:t>
            </a:r>
            <a:endParaRPr sz="4800" b="0" i="0" u="none" strike="noStrike" cap="none">
              <a:solidFill>
                <a:schemeClr val="dk1"/>
              </a:solidFill>
              <a:latin typeface="Roboto"/>
              <a:ea typeface="Roboto"/>
              <a:cs typeface="Roboto"/>
              <a:sym typeface="Roboto"/>
            </a:endParaRPr>
          </a:p>
        </p:txBody>
      </p:sp>
      <p:pic>
        <p:nvPicPr>
          <p:cNvPr id="737" name="Google Shape;737;p47" descr="Mapa&#10;&#10;Descrição gerada automaticamente"/>
          <p:cNvPicPr preferRelativeResize="0"/>
          <p:nvPr/>
        </p:nvPicPr>
        <p:blipFill rotWithShape="1">
          <a:blip r:embed="rId3">
            <a:alphaModFix/>
          </a:blip>
          <a:srcRect l="16" r="13"/>
          <a:stretch/>
        </p:blipFill>
        <p:spPr>
          <a:xfrm>
            <a:off x="740224" y="2170293"/>
            <a:ext cx="5473700" cy="3688715"/>
          </a:xfrm>
          <a:prstGeom prst="rect">
            <a:avLst/>
          </a:prstGeom>
          <a:noFill/>
          <a:ln>
            <a:noFill/>
          </a:ln>
        </p:spPr>
      </p:pic>
      <p:sp>
        <p:nvSpPr>
          <p:cNvPr id="738" name="Google Shape;738;p47"/>
          <p:cNvSpPr txBox="1"/>
          <p:nvPr/>
        </p:nvSpPr>
        <p:spPr>
          <a:xfrm>
            <a:off x="7055240" y="2985393"/>
            <a:ext cx="3499567" cy="175428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Roboto"/>
                <a:ea typeface="Roboto"/>
                <a:cs typeface="Roboto"/>
                <a:sym typeface="Roboto"/>
              </a:rPr>
              <a:t>Los impactos fueron calculados en 2021;</a:t>
            </a:r>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Roboto"/>
                <a:ea typeface="Roboto"/>
                <a:cs typeface="Roboto"/>
                <a:sym typeface="Roboto"/>
              </a:rPr>
              <a:t>2 puntos de dragado en Perú, 4 en Colombia y 15 en Brasil: un total de 21 dragas.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graphicFrame>
        <p:nvGraphicFramePr>
          <p:cNvPr id="743" name="Google Shape;743;p48"/>
          <p:cNvGraphicFramePr/>
          <p:nvPr/>
        </p:nvGraphicFramePr>
        <p:xfrm>
          <a:off x="625734" y="3460598"/>
          <a:ext cx="5355950" cy="2415555"/>
        </p:xfrm>
        <a:graphic>
          <a:graphicData uri="http://schemas.openxmlformats.org/drawingml/2006/table">
            <a:tbl>
              <a:tblPr firstRow="1" bandRow="1">
                <a:noFill/>
                <a:tableStyleId>{A0EAC232-9090-4679-B48D-A07B79C981D6}</a:tableStyleId>
              </a:tblPr>
              <a:tblGrid>
                <a:gridCol w="3725450">
                  <a:extLst>
                    <a:ext uri="{9D8B030D-6E8A-4147-A177-3AD203B41FA5}">
                      <a16:colId xmlns:a16="http://schemas.microsoft.com/office/drawing/2014/main" val="20000"/>
                    </a:ext>
                  </a:extLst>
                </a:gridCol>
                <a:gridCol w="1630500">
                  <a:extLst>
                    <a:ext uri="{9D8B030D-6E8A-4147-A177-3AD203B41FA5}">
                      <a16:colId xmlns:a16="http://schemas.microsoft.com/office/drawing/2014/main" val="20001"/>
                    </a:ext>
                  </a:extLst>
                </a:gridCol>
              </a:tblGrid>
              <a:tr h="429225">
                <a:tc gridSpan="2">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Arial"/>
                          <a:ea typeface="Arial"/>
                          <a:cs typeface="Arial"/>
                          <a:sym typeface="Arial"/>
                        </a:rPr>
                        <a:t>Impactos no monetarios</a:t>
                      </a:r>
                      <a:endParaRPr sz="1400" u="none" strike="noStrike" cap="none"/>
                    </a:p>
                  </a:txBody>
                  <a:tcPr marL="91450" marR="91450" marT="45725" marB="45725">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Numero de balsas</a:t>
                      </a:r>
                      <a:endParaRPr sz="1600" u="none" strike="noStrike" cap="none">
                        <a:latin typeface="Arial"/>
                        <a:ea typeface="Arial"/>
                        <a:cs typeface="Arial"/>
                        <a:sym typeface="Arial"/>
                      </a:endParaRPr>
                    </a:p>
                  </a:txBody>
                  <a:tcPr marL="91450" marR="91450" marT="45725" marB="45725">
                    <a:lnT w="12700" cap="flat" cmpd="sng">
                      <a:solidFill>
                        <a:schemeClr val="dk1"/>
                      </a:solidFill>
                      <a:prstDash val="solid"/>
                      <a:round/>
                      <a:headEnd type="none" w="sm" len="sm"/>
                      <a:tailEnd type="none" w="sm" len="sm"/>
                    </a:lnT>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21</a:t>
                      </a:r>
                      <a:endParaRPr sz="1400" u="none" strike="noStrike" cap="none"/>
                    </a:p>
                  </a:txBody>
                  <a:tcPr marL="91450" marR="91450" marT="45725" marB="45725" anchor="ctr">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Quantidade total de oro</a:t>
                      </a:r>
                      <a:endParaRPr sz="16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i="1" u="none" strike="noStrike" cap="none">
                          <a:latin typeface="Arial"/>
                          <a:ea typeface="Arial"/>
                          <a:cs typeface="Arial"/>
                          <a:sym typeface="Arial"/>
                        </a:rPr>
                        <a:t>(30 balsas en 1 año)</a:t>
                      </a:r>
                      <a:endParaRPr sz="1600" i="1" u="none" strike="noStrike" cap="none">
                        <a:latin typeface="Arial"/>
                        <a:ea typeface="Arial"/>
                        <a:cs typeface="Arial"/>
                        <a:sym typeface="Arial"/>
                      </a:endParaRPr>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252</a:t>
                      </a:r>
                      <a:endParaRPr sz="1400" u="none" strike="noStrike" cap="none"/>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Producción de oro </a:t>
                      </a:r>
                      <a:r>
                        <a:rPr lang="en-US" sz="1100" i="1" u="none" strike="noStrike" cap="none">
                          <a:solidFill>
                            <a:schemeClr val="dk1"/>
                          </a:solidFill>
                          <a:latin typeface="Arial"/>
                          <a:ea typeface="Arial"/>
                          <a:cs typeface="Arial"/>
                          <a:sym typeface="Arial"/>
                        </a:rPr>
                        <a:t>(kg)</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108</a:t>
                      </a:r>
                      <a:endParaRPr sz="1400" u="none" strike="noStrike" cap="none"/>
                    </a:p>
                  </a:txBody>
                  <a:tcPr marL="91450" marR="91450" marT="45725" marB="45725" anchor="ct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Sedimentos removidos </a:t>
                      </a:r>
                      <a:r>
                        <a:rPr lang="en-US" sz="1100" i="1" u="none" strike="noStrike" cap="none">
                          <a:solidFill>
                            <a:schemeClr val="dk1"/>
                          </a:solidFill>
                          <a:latin typeface="Arial"/>
                          <a:ea typeface="Arial"/>
                          <a:cs typeface="Arial"/>
                          <a:sym typeface="Arial"/>
                        </a:rPr>
                        <a:t>(t)</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4.192.559</a:t>
                      </a:r>
                      <a:endParaRPr sz="1400" u="none" strike="noStrike" cap="none"/>
                    </a:p>
                  </a:txBody>
                  <a:tcPr marL="91450" marR="91450" marT="45725" marB="45725" anchor="ct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Mercurio liberado en los ríos</a:t>
                      </a:r>
                      <a:r>
                        <a:rPr lang="en-US" sz="1100" i="1" u="none" strike="noStrike" cap="none">
                          <a:solidFill>
                            <a:schemeClr val="dk1"/>
                          </a:solidFill>
                          <a:latin typeface="Arial"/>
                          <a:ea typeface="Arial"/>
                          <a:cs typeface="Arial"/>
                          <a:sym typeface="Arial"/>
                        </a:rPr>
                        <a:t>(kg)</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5</a:t>
                      </a:r>
                      <a:endParaRPr sz="1400" u="none" strike="noStrike" cap="none"/>
                    </a:p>
                  </a:txBody>
                  <a:tcPr marL="91450" marR="91450" marT="45725" marB="45725" anchor="ctr"/>
                </a:tc>
                <a:extLst>
                  <a:ext uri="{0D108BD9-81ED-4DB2-BD59-A6C34878D82A}">
                    <a16:rowId xmlns:a16="http://schemas.microsoft.com/office/drawing/2014/main" val="10005"/>
                  </a:ext>
                </a:extLst>
              </a:tr>
            </a:tbl>
          </a:graphicData>
        </a:graphic>
      </p:graphicFrame>
      <p:graphicFrame>
        <p:nvGraphicFramePr>
          <p:cNvPr id="744" name="Google Shape;744;p48"/>
          <p:cNvGraphicFramePr/>
          <p:nvPr/>
        </p:nvGraphicFramePr>
        <p:xfrm>
          <a:off x="6210303" y="3460598"/>
          <a:ext cx="5401975" cy="2797400"/>
        </p:xfrm>
        <a:graphic>
          <a:graphicData uri="http://schemas.openxmlformats.org/drawingml/2006/table">
            <a:tbl>
              <a:tblPr firstRow="1" bandRow="1">
                <a:noFill/>
                <a:tableStyleId>{A0EAC232-9090-4679-B48D-A07B79C981D6}</a:tableStyleId>
              </a:tblPr>
              <a:tblGrid>
                <a:gridCol w="4030975">
                  <a:extLst>
                    <a:ext uri="{9D8B030D-6E8A-4147-A177-3AD203B41FA5}">
                      <a16:colId xmlns:a16="http://schemas.microsoft.com/office/drawing/2014/main" val="20000"/>
                    </a:ext>
                  </a:extLst>
                </a:gridCol>
                <a:gridCol w="1371000">
                  <a:extLst>
                    <a:ext uri="{9D8B030D-6E8A-4147-A177-3AD203B41FA5}">
                      <a16:colId xmlns:a16="http://schemas.microsoft.com/office/drawing/2014/main" val="20001"/>
                    </a:ext>
                  </a:extLst>
                </a:gridCol>
              </a:tblGrid>
              <a:tr h="426325">
                <a:tc gridSpan="2">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Arial"/>
                          <a:ea typeface="Arial"/>
                          <a:cs typeface="Arial"/>
                          <a:sym typeface="Arial"/>
                        </a:rPr>
                        <a:t>Impactos monetarios (USD)</a:t>
                      </a:r>
                      <a:endParaRPr sz="1400" u="none" strike="noStrike" cap="none"/>
                    </a:p>
                  </a:txBody>
                  <a:tcPr marL="91450" marR="91450" marT="45725" marB="45725">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4263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Sedimentación en los ríos</a:t>
                      </a:r>
                      <a:endParaRPr sz="1600" u="none" strike="noStrike" cap="none">
                        <a:solidFill>
                          <a:schemeClr val="dk1"/>
                        </a:solidFill>
                        <a:latin typeface="Arial"/>
                        <a:ea typeface="Arial"/>
                        <a:cs typeface="Arial"/>
                        <a:sym typeface="Arial"/>
                      </a:endParaRPr>
                    </a:p>
                  </a:txBody>
                  <a:tcPr marL="91450" marR="91450" marT="45725" marB="45725">
                    <a:lnT w="12700" cap="flat" cmpd="sng">
                      <a:solidFill>
                        <a:schemeClr val="dk1"/>
                      </a:solidFill>
                      <a:prstDash val="solid"/>
                      <a:round/>
                      <a:headEnd type="none" w="sm" len="sm"/>
                      <a:tailEnd type="none" w="sm" len="sm"/>
                    </a:lnT>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1.364.480</a:t>
                      </a:r>
                      <a:endParaRPr sz="1400" u="none" strike="noStrike" cap="none"/>
                    </a:p>
                  </a:txBody>
                  <a:tcPr marL="91450" marR="91450" marT="45725" marB="45725">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6657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Riesgo de enfermedades cardiovasculares</a:t>
                      </a:r>
                      <a:endParaRPr sz="1600" u="none" strike="noStrike" cap="none">
                        <a:solidFill>
                          <a:schemeClr val="dk1"/>
                        </a:solidFill>
                        <a:latin typeface="Arial"/>
                        <a:ea typeface="Arial"/>
                        <a:cs typeface="Arial"/>
                        <a:sym typeface="Arial"/>
                      </a:endParaRPr>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17.654.997</a:t>
                      </a:r>
                      <a:endParaRPr sz="1400" u="none" strike="noStrike" cap="none"/>
                    </a:p>
                  </a:txBody>
                  <a:tcPr marL="91450" marR="91450" marT="45725" marB="45725"/>
                </a:tc>
                <a:extLst>
                  <a:ext uri="{0D108BD9-81ED-4DB2-BD59-A6C34878D82A}">
                    <a16:rowId xmlns:a16="http://schemas.microsoft.com/office/drawing/2014/main" val="10002"/>
                  </a:ext>
                </a:extLst>
              </a:tr>
              <a:tr h="4263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Síntomas neuropsicológicos</a:t>
                      </a:r>
                      <a:endParaRPr sz="16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1.532.400</a:t>
                      </a:r>
                      <a:endParaRPr sz="1400" u="none" strike="noStrike" cap="none"/>
                    </a:p>
                  </a:txBody>
                  <a:tcPr marL="91450" marR="91450" marT="45725" marB="45725"/>
                </a:tc>
                <a:extLst>
                  <a:ext uri="{0D108BD9-81ED-4DB2-BD59-A6C34878D82A}">
                    <a16:rowId xmlns:a16="http://schemas.microsoft.com/office/drawing/2014/main" val="10003"/>
                  </a:ext>
                </a:extLst>
              </a:tr>
              <a:tr h="4263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Valor del oro</a:t>
                      </a:r>
                      <a:endParaRPr sz="1400" u="none" strike="noStrike" cap="none"/>
                    </a:p>
                  </a:txBody>
                  <a:tcPr marL="91450" marR="91450" marT="45725" marB="45725">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6.106.284</a:t>
                      </a:r>
                      <a:endParaRPr sz="1400" u="none" strike="noStrike" cap="none"/>
                    </a:p>
                  </a:txBody>
                  <a:tcPr marL="91450" marR="91450" marT="45725" marB="45725">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2632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dk1"/>
                          </a:solidFill>
                          <a:latin typeface="Arial"/>
                          <a:ea typeface="Arial"/>
                          <a:cs typeface="Arial"/>
                          <a:sym typeface="Arial"/>
                        </a:rPr>
                        <a:t>Total</a:t>
                      </a:r>
                      <a:endParaRPr sz="1400" u="none" strike="noStrike" cap="none"/>
                    </a:p>
                  </a:txBody>
                  <a:tcPr marL="91450" marR="91450" marT="45725" marB="45725">
                    <a:lnT w="12700" cap="flat" cmpd="sng">
                      <a:solidFill>
                        <a:schemeClr val="dk1"/>
                      </a:solidFill>
                      <a:prstDash val="solid"/>
                      <a:round/>
                      <a:headEnd type="none" w="sm" len="sm"/>
                      <a:tailEnd type="none" w="sm" len="sm"/>
                    </a:lnT>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Arial"/>
                          <a:ea typeface="Arial"/>
                          <a:cs typeface="Arial"/>
                          <a:sym typeface="Arial"/>
                        </a:rPr>
                        <a:t>26.658.164</a:t>
                      </a:r>
                      <a:endParaRPr sz="1400" u="none" strike="noStrike" cap="none"/>
                    </a:p>
                  </a:txBody>
                  <a:tcPr marL="91450" marR="91450" marT="45725" marB="45725">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5"/>
                  </a:ext>
                </a:extLst>
              </a:tr>
            </a:tbl>
          </a:graphicData>
        </a:graphic>
      </p:graphicFrame>
      <p:sp>
        <p:nvSpPr>
          <p:cNvPr id="745" name="Google Shape;745;p48"/>
          <p:cNvSpPr txBox="1"/>
          <p:nvPr/>
        </p:nvSpPr>
        <p:spPr>
          <a:xfrm>
            <a:off x="8570034" y="-16094"/>
            <a:ext cx="5554077" cy="156478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800"/>
              <a:buFont typeface="Arial"/>
              <a:buNone/>
            </a:pPr>
            <a:r>
              <a:rPr lang="en-US" sz="4800" b="0" i="0" u="none" strike="noStrike" cap="none">
                <a:solidFill>
                  <a:schemeClr val="dk1"/>
                </a:solidFill>
                <a:latin typeface="Roboto"/>
                <a:ea typeface="Roboto"/>
                <a:cs typeface="Roboto"/>
                <a:sym typeface="Roboto"/>
              </a:rPr>
              <a:t>Resultados</a:t>
            </a:r>
            <a:br>
              <a:rPr lang="en-US" sz="4800" b="0" i="0" u="none" strike="noStrike" cap="none">
                <a:solidFill>
                  <a:schemeClr val="dk1"/>
                </a:solidFill>
                <a:latin typeface="Roboto"/>
                <a:ea typeface="Roboto"/>
                <a:cs typeface="Roboto"/>
                <a:sym typeface="Roboto"/>
              </a:rPr>
            </a:br>
            <a:r>
              <a:rPr lang="en-US" sz="3600" b="0" i="0" u="none" strike="noStrike" cap="none">
                <a:solidFill>
                  <a:schemeClr val="dk1"/>
                </a:solidFill>
                <a:latin typeface="Roboto"/>
                <a:ea typeface="Roboto"/>
                <a:cs typeface="Roboto"/>
                <a:sym typeface="Roboto"/>
              </a:rPr>
              <a:t>Escenario 1</a:t>
            </a:r>
            <a:endParaRPr sz="4800" b="0" i="0" u="none" strike="noStrike" cap="none">
              <a:solidFill>
                <a:schemeClr val="dk1"/>
              </a:solidFill>
              <a:latin typeface="Roboto"/>
              <a:ea typeface="Roboto"/>
              <a:cs typeface="Roboto"/>
              <a:sym typeface="Roboto"/>
            </a:endParaRPr>
          </a:p>
        </p:txBody>
      </p:sp>
      <p:grpSp>
        <p:nvGrpSpPr>
          <p:cNvPr id="746" name="Google Shape;746;p48"/>
          <p:cNvGrpSpPr/>
          <p:nvPr/>
        </p:nvGrpSpPr>
        <p:grpSpPr>
          <a:xfrm>
            <a:off x="8337661" y="2224996"/>
            <a:ext cx="1101247" cy="1055668"/>
            <a:chOff x="7693466" y="4864660"/>
            <a:chExt cx="1582057" cy="1480457"/>
          </a:xfrm>
        </p:grpSpPr>
        <p:sp>
          <p:nvSpPr>
            <p:cNvPr id="747" name="Google Shape;747;p48"/>
            <p:cNvSpPr/>
            <p:nvPr/>
          </p:nvSpPr>
          <p:spPr>
            <a:xfrm>
              <a:off x="7693466" y="4864660"/>
              <a:ext cx="1582057" cy="1480457"/>
            </a:xfrm>
            <a:prstGeom prst="ellipse">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48" name="Google Shape;748;p48" descr="Moedas com preenchimento sólido"/>
            <p:cNvPicPr preferRelativeResize="0"/>
            <p:nvPr/>
          </p:nvPicPr>
          <p:blipFill rotWithShape="1">
            <a:blip r:embed="rId3">
              <a:alphaModFix/>
            </a:blip>
            <a:srcRect/>
            <a:stretch/>
          </p:blipFill>
          <p:spPr>
            <a:xfrm>
              <a:off x="8027294" y="5162202"/>
              <a:ext cx="914400" cy="914400"/>
            </a:xfrm>
            <a:prstGeom prst="rect">
              <a:avLst/>
            </a:prstGeom>
            <a:noFill/>
            <a:ln>
              <a:noFill/>
            </a:ln>
          </p:spPr>
        </p:pic>
      </p:grpSp>
      <p:grpSp>
        <p:nvGrpSpPr>
          <p:cNvPr id="749" name="Google Shape;749;p48"/>
          <p:cNvGrpSpPr/>
          <p:nvPr/>
        </p:nvGrpSpPr>
        <p:grpSpPr>
          <a:xfrm>
            <a:off x="2654036" y="2235345"/>
            <a:ext cx="1101247" cy="1055668"/>
            <a:chOff x="3555204" y="5280254"/>
            <a:chExt cx="1101247" cy="1055668"/>
          </a:xfrm>
        </p:grpSpPr>
        <p:sp>
          <p:nvSpPr>
            <p:cNvPr id="750" name="Google Shape;750;p48"/>
            <p:cNvSpPr/>
            <p:nvPr/>
          </p:nvSpPr>
          <p:spPr>
            <a:xfrm>
              <a:off x="3555204" y="5280254"/>
              <a:ext cx="1101247" cy="1055668"/>
            </a:xfrm>
            <a:prstGeom prst="ellipse">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51" name="Google Shape;751;p48" descr="Matérias primas com preenchimento sólido"/>
            <p:cNvPicPr preferRelativeResize="0"/>
            <p:nvPr/>
          </p:nvPicPr>
          <p:blipFill rotWithShape="1">
            <a:blip r:embed="rId4">
              <a:alphaModFix/>
            </a:blip>
            <a:srcRect/>
            <a:stretch/>
          </p:blipFill>
          <p:spPr>
            <a:xfrm>
              <a:off x="3776149" y="5478410"/>
              <a:ext cx="659355" cy="659355"/>
            </a:xfrm>
            <a:prstGeom prst="rect">
              <a:avLst/>
            </a:prstGeom>
            <a:noFill/>
            <a:ln>
              <a:noFill/>
            </a:ln>
          </p:spPr>
        </p:pic>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756" name="Google Shape;756;p49" descr="Mapa&#10;&#10;Descrição gerada automaticamente"/>
          <p:cNvPicPr preferRelativeResize="0"/>
          <p:nvPr/>
        </p:nvPicPr>
        <p:blipFill rotWithShape="1">
          <a:blip r:embed="rId3">
            <a:alphaModFix/>
          </a:blip>
          <a:srcRect/>
          <a:stretch/>
        </p:blipFill>
        <p:spPr>
          <a:xfrm>
            <a:off x="754738" y="2170292"/>
            <a:ext cx="5473700" cy="3707993"/>
          </a:xfrm>
          <a:prstGeom prst="rect">
            <a:avLst/>
          </a:prstGeom>
          <a:noFill/>
          <a:ln>
            <a:noFill/>
          </a:ln>
        </p:spPr>
      </p:pic>
      <p:sp>
        <p:nvSpPr>
          <p:cNvPr id="757" name="Google Shape;757;p49"/>
          <p:cNvSpPr txBox="1"/>
          <p:nvPr/>
        </p:nvSpPr>
        <p:spPr>
          <a:xfrm>
            <a:off x="7055240" y="2985393"/>
            <a:ext cx="3499567" cy="175428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Roboto"/>
                <a:ea typeface="Roboto"/>
                <a:cs typeface="Roboto"/>
                <a:sym typeface="Roboto"/>
              </a:rPr>
              <a:t>Los impactos fueron calculados en 2022;</a:t>
            </a:r>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Roboto"/>
                <a:ea typeface="Roboto"/>
                <a:cs typeface="Roboto"/>
                <a:sym typeface="Roboto"/>
              </a:rPr>
              <a:t>10 puntos de dragado en Colombia y 51 en Brasil: 61 dragas en total</a:t>
            </a:r>
            <a:endParaRPr sz="1800" b="0" i="0" u="none" strike="noStrike" cap="none">
              <a:solidFill>
                <a:schemeClr val="dk1"/>
              </a:solidFill>
              <a:latin typeface="Roboto"/>
              <a:ea typeface="Roboto"/>
              <a:cs typeface="Roboto"/>
              <a:sym typeface="Roboto"/>
            </a:endParaRPr>
          </a:p>
        </p:txBody>
      </p:sp>
      <p:sp>
        <p:nvSpPr>
          <p:cNvPr id="758" name="Google Shape;758;p49"/>
          <p:cNvSpPr txBox="1"/>
          <p:nvPr/>
        </p:nvSpPr>
        <p:spPr>
          <a:xfrm>
            <a:off x="5860957" y="197323"/>
            <a:ext cx="5554077" cy="156478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800"/>
              <a:buFont typeface="Arial"/>
              <a:buNone/>
            </a:pPr>
            <a:r>
              <a:rPr lang="en-US" sz="4800" b="0" i="0" u="none" strike="noStrike" cap="none">
                <a:solidFill>
                  <a:schemeClr val="dk1"/>
                </a:solidFill>
                <a:latin typeface="Roboto"/>
                <a:ea typeface="Roboto"/>
                <a:cs typeface="Roboto"/>
                <a:sym typeface="Roboto"/>
              </a:rPr>
              <a:t>Escenario 2</a:t>
            </a:r>
            <a:br>
              <a:rPr lang="en-US" sz="4800" b="0" i="0" u="none" strike="noStrike" cap="none">
                <a:solidFill>
                  <a:schemeClr val="dk1"/>
                </a:solidFill>
                <a:latin typeface="Roboto"/>
                <a:ea typeface="Roboto"/>
                <a:cs typeface="Roboto"/>
                <a:sym typeface="Roboto"/>
              </a:rPr>
            </a:br>
            <a:r>
              <a:rPr lang="en-US" sz="3600" b="0" i="0" u="none" strike="noStrike" cap="none">
                <a:solidFill>
                  <a:schemeClr val="dk1"/>
                </a:solidFill>
                <a:latin typeface="Roboto"/>
                <a:ea typeface="Roboto"/>
                <a:cs typeface="Roboto"/>
                <a:sym typeface="Roboto"/>
              </a:rPr>
              <a:t>(2022)</a:t>
            </a:r>
            <a:endParaRPr sz="4800" b="0" i="0" u="none" strike="noStrike" cap="none">
              <a:solidFill>
                <a:schemeClr val="dk1"/>
              </a:solidFill>
              <a:latin typeface="Roboto"/>
              <a:ea typeface="Roboto"/>
              <a:cs typeface="Roboto"/>
              <a:sym typeface="Roboto"/>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50"/>
          <p:cNvSpPr txBox="1"/>
          <p:nvPr/>
        </p:nvSpPr>
        <p:spPr>
          <a:xfrm>
            <a:off x="8158978" y="337481"/>
            <a:ext cx="5554077" cy="156478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800"/>
              <a:buFont typeface="Arial"/>
              <a:buNone/>
            </a:pPr>
            <a:r>
              <a:rPr lang="en-US" sz="4800" b="0" i="0" u="none" strike="noStrike" cap="none">
                <a:solidFill>
                  <a:schemeClr val="dk1"/>
                </a:solidFill>
                <a:latin typeface="Roboto"/>
                <a:ea typeface="Roboto"/>
                <a:cs typeface="Roboto"/>
                <a:sym typeface="Roboto"/>
              </a:rPr>
              <a:t>Resultados</a:t>
            </a:r>
            <a:br>
              <a:rPr lang="en-US" sz="4800" b="0" i="0" u="none" strike="noStrike" cap="none">
                <a:solidFill>
                  <a:schemeClr val="dk1"/>
                </a:solidFill>
                <a:latin typeface="Roboto"/>
                <a:ea typeface="Roboto"/>
                <a:cs typeface="Roboto"/>
                <a:sym typeface="Roboto"/>
              </a:rPr>
            </a:br>
            <a:r>
              <a:rPr lang="en-US" sz="3600" b="0" i="0" u="none" strike="noStrike" cap="none">
                <a:solidFill>
                  <a:schemeClr val="dk1"/>
                </a:solidFill>
                <a:latin typeface="Roboto"/>
                <a:ea typeface="Roboto"/>
                <a:cs typeface="Roboto"/>
                <a:sym typeface="Roboto"/>
              </a:rPr>
              <a:t>Scenario 2</a:t>
            </a:r>
            <a:endParaRPr sz="4800" b="0" i="0" u="none" strike="noStrike" cap="none">
              <a:solidFill>
                <a:schemeClr val="dk1"/>
              </a:solidFill>
              <a:latin typeface="Roboto"/>
              <a:ea typeface="Roboto"/>
              <a:cs typeface="Roboto"/>
              <a:sym typeface="Roboto"/>
            </a:endParaRPr>
          </a:p>
        </p:txBody>
      </p:sp>
      <p:graphicFrame>
        <p:nvGraphicFramePr>
          <p:cNvPr id="764" name="Google Shape;764;p50"/>
          <p:cNvGraphicFramePr/>
          <p:nvPr/>
        </p:nvGraphicFramePr>
        <p:xfrm>
          <a:off x="625734" y="3460598"/>
          <a:ext cx="5355950" cy="2415555"/>
        </p:xfrm>
        <a:graphic>
          <a:graphicData uri="http://schemas.openxmlformats.org/drawingml/2006/table">
            <a:tbl>
              <a:tblPr firstRow="1" bandRow="1">
                <a:noFill/>
                <a:tableStyleId>{A0EAC232-9090-4679-B48D-A07B79C981D6}</a:tableStyleId>
              </a:tblPr>
              <a:tblGrid>
                <a:gridCol w="3725450">
                  <a:extLst>
                    <a:ext uri="{9D8B030D-6E8A-4147-A177-3AD203B41FA5}">
                      <a16:colId xmlns:a16="http://schemas.microsoft.com/office/drawing/2014/main" val="20000"/>
                    </a:ext>
                  </a:extLst>
                </a:gridCol>
                <a:gridCol w="1630500">
                  <a:extLst>
                    <a:ext uri="{9D8B030D-6E8A-4147-A177-3AD203B41FA5}">
                      <a16:colId xmlns:a16="http://schemas.microsoft.com/office/drawing/2014/main" val="20001"/>
                    </a:ext>
                  </a:extLst>
                </a:gridCol>
              </a:tblGrid>
              <a:tr h="429225">
                <a:tc gridSpan="2">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Arial"/>
                          <a:ea typeface="Arial"/>
                          <a:cs typeface="Arial"/>
                          <a:sym typeface="Arial"/>
                        </a:rPr>
                        <a:t>Impactos no monetários</a:t>
                      </a:r>
                      <a:endParaRPr sz="1400" u="none" strike="noStrike" cap="none"/>
                    </a:p>
                  </a:txBody>
                  <a:tcPr marL="91450" marR="91450" marT="45725" marB="45725">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Número de balsas</a:t>
                      </a:r>
                      <a:endParaRPr sz="1400" u="none" strike="noStrike" cap="none"/>
                    </a:p>
                  </a:txBody>
                  <a:tcPr marL="91450" marR="91450" marT="45725" marB="45725">
                    <a:lnT w="12700" cap="flat" cmpd="sng">
                      <a:solidFill>
                        <a:schemeClr val="dk1"/>
                      </a:solidFill>
                      <a:prstDash val="solid"/>
                      <a:round/>
                      <a:headEnd type="none" w="sm" len="sm"/>
                      <a:tailEnd type="none" w="sm" len="sm"/>
                    </a:lnT>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61</a:t>
                      </a:r>
                      <a:endParaRPr sz="1400" u="none" strike="noStrike" cap="none"/>
                    </a:p>
                  </a:txBody>
                  <a:tcPr marL="91450" marR="91450" marT="45725" marB="45725" anchor="ctr">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Total de extracción de oro </a:t>
                      </a:r>
                      <a:endParaRPr sz="1400" u="none" strike="noStrike" cap="none"/>
                    </a:p>
                    <a:p>
                      <a:pPr marL="0" marR="0" lvl="0" indent="0" algn="l" rtl="0">
                        <a:lnSpc>
                          <a:spcPct val="100000"/>
                        </a:lnSpc>
                        <a:spcBef>
                          <a:spcPts val="0"/>
                        </a:spcBef>
                        <a:spcAft>
                          <a:spcPts val="0"/>
                        </a:spcAft>
                        <a:buClr>
                          <a:srgbClr val="000000"/>
                        </a:buClr>
                        <a:buSzPts val="1100"/>
                        <a:buFont typeface="Arial"/>
                        <a:buNone/>
                      </a:pPr>
                      <a:r>
                        <a:rPr lang="en-US" sz="1100" i="1" u="none" strike="noStrike" cap="none">
                          <a:latin typeface="Arial"/>
                          <a:ea typeface="Arial"/>
                          <a:cs typeface="Arial"/>
                          <a:sym typeface="Arial"/>
                        </a:rPr>
                        <a:t>(30 balsas operando por 1 año)</a:t>
                      </a:r>
                      <a:endParaRPr sz="1600" i="1" u="none" strike="noStrike" cap="none">
                        <a:latin typeface="Arial"/>
                        <a:ea typeface="Arial"/>
                        <a:cs typeface="Arial"/>
                        <a:sym typeface="Arial"/>
                      </a:endParaRPr>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360</a:t>
                      </a:r>
                      <a:endParaRPr sz="1400" u="none" strike="noStrike" cap="none"/>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Producción de oro </a:t>
                      </a:r>
                      <a:r>
                        <a:rPr lang="en-US" sz="1100" i="1" u="none" strike="noStrike" cap="none">
                          <a:solidFill>
                            <a:schemeClr val="dk1"/>
                          </a:solidFill>
                          <a:latin typeface="Arial"/>
                          <a:ea typeface="Arial"/>
                          <a:cs typeface="Arial"/>
                          <a:sym typeface="Arial"/>
                        </a:rPr>
                        <a:t>(kg)</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327</a:t>
                      </a:r>
                      <a:endParaRPr sz="1400" u="none" strike="noStrike" cap="none"/>
                    </a:p>
                  </a:txBody>
                  <a:tcPr marL="91450" marR="91450" marT="45725" marB="45725" anchor="ct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Sedimentos retirados </a:t>
                      </a:r>
                      <a:r>
                        <a:rPr lang="en-US" sz="1100" i="1" u="none" strike="noStrike" cap="none">
                          <a:solidFill>
                            <a:schemeClr val="dk1"/>
                          </a:solidFill>
                          <a:latin typeface="Arial"/>
                          <a:ea typeface="Arial"/>
                          <a:cs typeface="Arial"/>
                          <a:sym typeface="Arial"/>
                        </a:rPr>
                        <a:t>(t)</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12.718.829</a:t>
                      </a:r>
                      <a:endParaRPr sz="1400" u="none" strike="noStrike" cap="none"/>
                    </a:p>
                  </a:txBody>
                  <a:tcPr marL="91450" marR="91450" marT="45725" marB="45725" anchor="ct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Mercurio vertido em ríos </a:t>
                      </a:r>
                      <a:r>
                        <a:rPr lang="en-US" sz="1100" i="1" u="none" strike="noStrike" cap="none">
                          <a:solidFill>
                            <a:schemeClr val="dk1"/>
                          </a:solidFill>
                          <a:latin typeface="Arial"/>
                          <a:ea typeface="Arial"/>
                          <a:cs typeface="Arial"/>
                          <a:sym typeface="Arial"/>
                        </a:rPr>
                        <a:t>(kg)</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16</a:t>
                      </a:r>
                      <a:endParaRPr sz="1400" u="none" strike="noStrike" cap="none"/>
                    </a:p>
                  </a:txBody>
                  <a:tcPr marL="91450" marR="91450" marT="45725" marB="45725" anchor="ctr"/>
                </a:tc>
                <a:extLst>
                  <a:ext uri="{0D108BD9-81ED-4DB2-BD59-A6C34878D82A}">
                    <a16:rowId xmlns:a16="http://schemas.microsoft.com/office/drawing/2014/main" val="10005"/>
                  </a:ext>
                </a:extLst>
              </a:tr>
            </a:tbl>
          </a:graphicData>
        </a:graphic>
      </p:graphicFrame>
      <p:graphicFrame>
        <p:nvGraphicFramePr>
          <p:cNvPr id="765" name="Google Shape;765;p50"/>
          <p:cNvGraphicFramePr/>
          <p:nvPr/>
        </p:nvGraphicFramePr>
        <p:xfrm>
          <a:off x="6210303" y="3460598"/>
          <a:ext cx="5355950" cy="2797400"/>
        </p:xfrm>
        <a:graphic>
          <a:graphicData uri="http://schemas.openxmlformats.org/drawingml/2006/table">
            <a:tbl>
              <a:tblPr firstRow="1" bandRow="1">
                <a:noFill/>
                <a:tableStyleId>{A0EAC232-9090-4679-B48D-A07B79C981D6}</a:tableStyleId>
              </a:tblPr>
              <a:tblGrid>
                <a:gridCol w="3984950">
                  <a:extLst>
                    <a:ext uri="{9D8B030D-6E8A-4147-A177-3AD203B41FA5}">
                      <a16:colId xmlns:a16="http://schemas.microsoft.com/office/drawing/2014/main" val="20000"/>
                    </a:ext>
                  </a:extLst>
                </a:gridCol>
                <a:gridCol w="1371000">
                  <a:extLst>
                    <a:ext uri="{9D8B030D-6E8A-4147-A177-3AD203B41FA5}">
                      <a16:colId xmlns:a16="http://schemas.microsoft.com/office/drawing/2014/main" val="20001"/>
                    </a:ext>
                  </a:extLst>
                </a:gridCol>
              </a:tblGrid>
              <a:tr h="426325">
                <a:tc gridSpan="2">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Arial"/>
                          <a:ea typeface="Arial"/>
                          <a:cs typeface="Arial"/>
                          <a:sym typeface="Arial"/>
                        </a:rPr>
                        <a:t>Impactos monetários (USD)</a:t>
                      </a:r>
                      <a:endParaRPr sz="1400" u="none" strike="noStrike" cap="none"/>
                    </a:p>
                  </a:txBody>
                  <a:tcPr marL="91450" marR="91450" marT="45725" marB="45725">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4263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Sedimentación de ríos</a:t>
                      </a:r>
                      <a:endParaRPr sz="1600" u="none" strike="noStrike" cap="none">
                        <a:solidFill>
                          <a:schemeClr val="dk1"/>
                        </a:solidFill>
                        <a:latin typeface="Arial"/>
                        <a:ea typeface="Arial"/>
                        <a:cs typeface="Arial"/>
                        <a:sym typeface="Arial"/>
                      </a:endParaRPr>
                    </a:p>
                  </a:txBody>
                  <a:tcPr marL="91450" marR="91450" marT="45725" marB="45725">
                    <a:lnT w="12700" cap="flat" cmpd="sng">
                      <a:solidFill>
                        <a:schemeClr val="dk1"/>
                      </a:solidFill>
                      <a:prstDash val="solid"/>
                      <a:round/>
                      <a:headEnd type="none" w="sm" len="sm"/>
                      <a:tailEnd type="none" w="sm" len="sm"/>
                    </a:lnT>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2.262.148</a:t>
                      </a:r>
                      <a:endParaRPr sz="1400" u="none" strike="noStrike" cap="none"/>
                    </a:p>
                  </a:txBody>
                  <a:tcPr marL="91450" marR="91450" marT="45725" marB="45725">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6657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Riesgo de enfermidades cardiovasculares</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58.386.887</a:t>
                      </a:r>
                      <a:endParaRPr sz="1400" u="none" strike="noStrike" cap="none"/>
                    </a:p>
                  </a:txBody>
                  <a:tcPr marL="91450" marR="91450" marT="45725" marB="45725"/>
                </a:tc>
                <a:extLst>
                  <a:ext uri="{0D108BD9-81ED-4DB2-BD59-A6C34878D82A}">
                    <a16:rowId xmlns:a16="http://schemas.microsoft.com/office/drawing/2014/main" val="10002"/>
                  </a:ext>
                </a:extLst>
              </a:tr>
              <a:tr h="4263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Síntomas neuropsicológicos</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4.561.829</a:t>
                      </a:r>
                      <a:endParaRPr sz="1400" u="none" strike="noStrike" cap="none"/>
                    </a:p>
                  </a:txBody>
                  <a:tcPr marL="91450" marR="91450" marT="45725" marB="45725"/>
                </a:tc>
                <a:extLst>
                  <a:ext uri="{0D108BD9-81ED-4DB2-BD59-A6C34878D82A}">
                    <a16:rowId xmlns:a16="http://schemas.microsoft.com/office/drawing/2014/main" val="10003"/>
                  </a:ext>
                </a:extLst>
              </a:tr>
              <a:tr h="4263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Oro</a:t>
                      </a:r>
                      <a:endParaRPr sz="1400" u="none" strike="noStrike" cap="none"/>
                    </a:p>
                  </a:txBody>
                  <a:tcPr marL="91450" marR="91450" marT="45725" marB="45725">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18.572.293</a:t>
                      </a:r>
                      <a:endParaRPr sz="1400" u="none" strike="noStrike" cap="none"/>
                    </a:p>
                  </a:txBody>
                  <a:tcPr marL="91450" marR="91450" marT="45725" marB="45725">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2632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dk1"/>
                          </a:solidFill>
                          <a:latin typeface="Arial"/>
                          <a:ea typeface="Arial"/>
                          <a:cs typeface="Arial"/>
                          <a:sym typeface="Arial"/>
                        </a:rPr>
                        <a:t>Costo total</a:t>
                      </a:r>
                      <a:endParaRPr sz="1400" u="none" strike="noStrike" cap="none"/>
                    </a:p>
                  </a:txBody>
                  <a:tcPr marL="91450" marR="91450" marT="45725" marB="45725">
                    <a:lnT w="12700" cap="flat" cmpd="sng">
                      <a:solidFill>
                        <a:schemeClr val="dk1"/>
                      </a:solidFill>
                      <a:prstDash val="solid"/>
                      <a:round/>
                      <a:headEnd type="none" w="sm" len="sm"/>
                      <a:tailEnd type="none" w="sm" len="sm"/>
                    </a:lnT>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Arial"/>
                          <a:ea typeface="Arial"/>
                          <a:cs typeface="Arial"/>
                          <a:sym typeface="Arial"/>
                        </a:rPr>
                        <a:t>83.783.158</a:t>
                      </a:r>
                      <a:endParaRPr sz="1400" u="none" strike="noStrike" cap="none"/>
                    </a:p>
                  </a:txBody>
                  <a:tcPr marL="91450" marR="91450" marT="45725" marB="45725">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5"/>
                  </a:ext>
                </a:extLst>
              </a:tr>
            </a:tbl>
          </a:graphicData>
        </a:graphic>
      </p:graphicFrame>
      <p:grpSp>
        <p:nvGrpSpPr>
          <p:cNvPr id="766" name="Google Shape;766;p50"/>
          <p:cNvGrpSpPr/>
          <p:nvPr/>
        </p:nvGrpSpPr>
        <p:grpSpPr>
          <a:xfrm>
            <a:off x="8337661" y="2224996"/>
            <a:ext cx="1101247" cy="1055668"/>
            <a:chOff x="7693466" y="4864660"/>
            <a:chExt cx="1582057" cy="1480457"/>
          </a:xfrm>
        </p:grpSpPr>
        <p:sp>
          <p:nvSpPr>
            <p:cNvPr id="767" name="Google Shape;767;p50"/>
            <p:cNvSpPr/>
            <p:nvPr/>
          </p:nvSpPr>
          <p:spPr>
            <a:xfrm>
              <a:off x="7693466" y="4864660"/>
              <a:ext cx="1582057" cy="1480457"/>
            </a:xfrm>
            <a:prstGeom prst="ellipse">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68" name="Google Shape;768;p50" descr="Moedas com preenchimento sólido"/>
            <p:cNvPicPr preferRelativeResize="0"/>
            <p:nvPr/>
          </p:nvPicPr>
          <p:blipFill rotWithShape="1">
            <a:blip r:embed="rId3">
              <a:alphaModFix/>
            </a:blip>
            <a:srcRect/>
            <a:stretch/>
          </p:blipFill>
          <p:spPr>
            <a:xfrm>
              <a:off x="8027294" y="5162202"/>
              <a:ext cx="914400" cy="914400"/>
            </a:xfrm>
            <a:prstGeom prst="rect">
              <a:avLst/>
            </a:prstGeom>
            <a:noFill/>
            <a:ln>
              <a:noFill/>
            </a:ln>
          </p:spPr>
        </p:pic>
      </p:grpSp>
      <p:grpSp>
        <p:nvGrpSpPr>
          <p:cNvPr id="769" name="Google Shape;769;p50"/>
          <p:cNvGrpSpPr/>
          <p:nvPr/>
        </p:nvGrpSpPr>
        <p:grpSpPr>
          <a:xfrm>
            <a:off x="2654036" y="2235345"/>
            <a:ext cx="1101247" cy="1055668"/>
            <a:chOff x="3555204" y="5280254"/>
            <a:chExt cx="1101247" cy="1055668"/>
          </a:xfrm>
        </p:grpSpPr>
        <p:sp>
          <p:nvSpPr>
            <p:cNvPr id="770" name="Google Shape;770;p50"/>
            <p:cNvSpPr/>
            <p:nvPr/>
          </p:nvSpPr>
          <p:spPr>
            <a:xfrm>
              <a:off x="3555204" y="5280254"/>
              <a:ext cx="1101247" cy="1055668"/>
            </a:xfrm>
            <a:prstGeom prst="ellipse">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71" name="Google Shape;771;p50" descr="Matérias primas com preenchimento sólido"/>
            <p:cNvPicPr preferRelativeResize="0"/>
            <p:nvPr/>
          </p:nvPicPr>
          <p:blipFill rotWithShape="1">
            <a:blip r:embed="rId4">
              <a:alphaModFix/>
            </a:blip>
            <a:srcRect/>
            <a:stretch/>
          </p:blipFill>
          <p:spPr>
            <a:xfrm>
              <a:off x="3776149" y="5478410"/>
              <a:ext cx="659355" cy="659355"/>
            </a:xfrm>
            <a:prstGeom prst="rect">
              <a:avLst/>
            </a:prstGeom>
            <a:noFill/>
            <a:ln>
              <a:noFill/>
            </a:ln>
          </p:spPr>
        </p:pic>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51"/>
          <p:cNvSpPr txBox="1"/>
          <p:nvPr/>
        </p:nvSpPr>
        <p:spPr>
          <a:xfrm>
            <a:off x="3177915" y="-63770"/>
            <a:ext cx="9424887" cy="156478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800"/>
              <a:buFont typeface="Arial"/>
              <a:buNone/>
            </a:pPr>
            <a:r>
              <a:rPr lang="en-US" sz="4800" b="0" i="0" u="none" strike="noStrike" cap="none">
                <a:solidFill>
                  <a:schemeClr val="dk1"/>
                </a:solidFill>
                <a:latin typeface="Roboto"/>
                <a:ea typeface="Roboto"/>
                <a:cs typeface="Roboto"/>
                <a:sym typeface="Roboto"/>
              </a:rPr>
              <a:t>Estudio de caso - Conclusión</a:t>
            </a:r>
            <a:endParaRPr sz="4800" b="0" i="0" u="none" strike="noStrike" cap="none">
              <a:solidFill>
                <a:schemeClr val="dk1"/>
              </a:solidFill>
              <a:latin typeface="Arial"/>
              <a:ea typeface="Arial"/>
              <a:cs typeface="Arial"/>
              <a:sym typeface="Arial"/>
            </a:endParaRPr>
          </a:p>
        </p:txBody>
      </p:sp>
      <p:sp>
        <p:nvSpPr>
          <p:cNvPr id="777" name="Google Shape;777;p51"/>
          <p:cNvSpPr txBox="1"/>
          <p:nvPr/>
        </p:nvSpPr>
        <p:spPr>
          <a:xfrm>
            <a:off x="427622" y="1615128"/>
            <a:ext cx="10640291" cy="4723560"/>
          </a:xfrm>
          <a:prstGeom prst="rect">
            <a:avLst/>
          </a:prstGeom>
          <a:noFill/>
          <a:ln>
            <a:noFill/>
          </a:ln>
        </p:spPr>
        <p:txBody>
          <a:bodyPr spcFirstLastPara="1" wrap="square" lIns="91425" tIns="45700" rIns="91425" bIns="45700" anchor="t" anchorCtr="0">
            <a:spAutoFit/>
          </a:bodyPr>
          <a:lstStyle/>
          <a:p>
            <a:pPr marL="742950" marR="0" lvl="1" indent="-285750" algn="l" rtl="0">
              <a:lnSpc>
                <a:spcPct val="137500"/>
              </a:lnSpc>
              <a:spcBef>
                <a:spcPts val="0"/>
              </a:spcBef>
              <a:spcAft>
                <a:spcPts val="0"/>
              </a:spcAft>
              <a:buClr>
                <a:schemeClr val="dk2"/>
              </a:buClr>
              <a:buSzPts val="1600"/>
              <a:buFont typeface="Arial"/>
              <a:buChar char="•"/>
            </a:pPr>
            <a:r>
              <a:rPr lang="en-US" sz="1600" b="0" i="0" u="none" strike="noStrike" cap="none">
                <a:solidFill>
                  <a:schemeClr val="dk1"/>
                </a:solidFill>
                <a:latin typeface="Roboto"/>
                <a:ea typeface="Roboto"/>
                <a:cs typeface="Roboto"/>
                <a:sym typeface="Roboto"/>
              </a:rPr>
              <a:t>La Calculadora de Impactos de la Minería Ilegal de Oro está destinada a servir como base para juzgar casos relacionados con este tema.</a:t>
            </a:r>
            <a:endParaRPr/>
          </a:p>
          <a:p>
            <a:pPr marL="742950" marR="0" lvl="1" indent="-184150" algn="l" rtl="0">
              <a:lnSpc>
                <a:spcPct val="137500"/>
              </a:lnSpc>
              <a:spcBef>
                <a:spcPts val="0"/>
              </a:spcBef>
              <a:spcAft>
                <a:spcPts val="0"/>
              </a:spcAft>
              <a:buClr>
                <a:schemeClr val="dk2"/>
              </a:buClr>
              <a:buSzPts val="1600"/>
              <a:buFont typeface="Arial"/>
              <a:buNone/>
            </a:pPr>
            <a:endParaRPr sz="1600" b="0" i="0" u="none" strike="noStrike" cap="none">
              <a:solidFill>
                <a:schemeClr val="dk1"/>
              </a:solidFill>
              <a:latin typeface="Roboto"/>
              <a:ea typeface="Roboto"/>
              <a:cs typeface="Roboto"/>
              <a:sym typeface="Roboto"/>
            </a:endParaRPr>
          </a:p>
          <a:p>
            <a:pPr marL="742950" marR="0" lvl="1" indent="-285750" algn="l" rtl="0">
              <a:lnSpc>
                <a:spcPct val="137500"/>
              </a:lnSpc>
              <a:spcBef>
                <a:spcPts val="0"/>
              </a:spcBef>
              <a:spcAft>
                <a:spcPts val="0"/>
              </a:spcAft>
              <a:buClr>
                <a:schemeClr val="dk2"/>
              </a:buClr>
              <a:buSzPts val="1600"/>
              <a:buFont typeface="Arial"/>
              <a:buChar char="•"/>
            </a:pPr>
            <a:r>
              <a:rPr lang="en-US" sz="1600" b="0" i="0" u="none" strike="noStrike" cap="none">
                <a:solidFill>
                  <a:schemeClr val="dk1"/>
                </a:solidFill>
                <a:latin typeface="Roboto"/>
                <a:ea typeface="Roboto"/>
                <a:cs typeface="Roboto"/>
                <a:sym typeface="Roboto"/>
              </a:rPr>
              <a:t>Los daños económicos totales para cada estudio de caso oscilaron entre 57 y 135 millones de USD.</a:t>
            </a:r>
            <a:endParaRPr/>
          </a:p>
          <a:p>
            <a:pPr marL="742950" marR="0" lvl="1" indent="-184150" algn="l" rtl="0">
              <a:lnSpc>
                <a:spcPct val="137500"/>
              </a:lnSpc>
              <a:spcBef>
                <a:spcPts val="0"/>
              </a:spcBef>
              <a:spcAft>
                <a:spcPts val="0"/>
              </a:spcAft>
              <a:buClr>
                <a:schemeClr val="dk2"/>
              </a:buClr>
              <a:buSzPts val="1600"/>
              <a:buFont typeface="Arial"/>
              <a:buNone/>
            </a:pPr>
            <a:endParaRPr sz="1600" b="0" i="0" u="none" strike="noStrike" cap="none">
              <a:solidFill>
                <a:schemeClr val="dk1"/>
              </a:solidFill>
              <a:latin typeface="Roboto"/>
              <a:ea typeface="Roboto"/>
              <a:cs typeface="Roboto"/>
              <a:sym typeface="Roboto"/>
            </a:endParaRPr>
          </a:p>
          <a:p>
            <a:pPr marL="742950" marR="0" lvl="1" indent="-285750" algn="l" rtl="0">
              <a:lnSpc>
                <a:spcPct val="137500"/>
              </a:lnSpc>
              <a:spcBef>
                <a:spcPts val="0"/>
              </a:spcBef>
              <a:spcAft>
                <a:spcPts val="0"/>
              </a:spcAft>
              <a:buClr>
                <a:schemeClr val="dk2"/>
              </a:buClr>
              <a:buSzPts val="1600"/>
              <a:buFont typeface="Arial"/>
              <a:buChar char="•"/>
            </a:pPr>
            <a:r>
              <a:rPr lang="en-US" sz="1600" b="0" i="0" u="none" strike="noStrike" cap="none">
                <a:solidFill>
                  <a:schemeClr val="dk1"/>
                </a:solidFill>
                <a:latin typeface="Roboto"/>
                <a:ea typeface="Roboto"/>
                <a:cs typeface="Roboto"/>
                <a:sym typeface="Roboto"/>
              </a:rPr>
              <a:t>La pérdida de bienestar social causada por los impactos de las actividades mineras ilegales es una de las principales razones por las que esta herramienta es tan importante.</a:t>
            </a:r>
            <a:endParaRPr/>
          </a:p>
          <a:p>
            <a:pPr marL="742950" marR="0" lvl="1" indent="-184150" algn="l" rtl="0">
              <a:lnSpc>
                <a:spcPct val="137500"/>
              </a:lnSpc>
              <a:spcBef>
                <a:spcPts val="0"/>
              </a:spcBef>
              <a:spcAft>
                <a:spcPts val="0"/>
              </a:spcAft>
              <a:buClr>
                <a:schemeClr val="dk2"/>
              </a:buClr>
              <a:buSzPts val="1600"/>
              <a:buFont typeface="Arial"/>
              <a:buNone/>
            </a:pPr>
            <a:endParaRPr sz="1600" b="0" i="0" u="none" strike="noStrike" cap="none">
              <a:solidFill>
                <a:schemeClr val="dk1"/>
              </a:solidFill>
              <a:latin typeface="Roboto"/>
              <a:ea typeface="Roboto"/>
              <a:cs typeface="Roboto"/>
              <a:sym typeface="Roboto"/>
            </a:endParaRPr>
          </a:p>
          <a:p>
            <a:pPr marL="742950" marR="0" lvl="1" indent="-285750" algn="l" rtl="0">
              <a:lnSpc>
                <a:spcPct val="137500"/>
              </a:lnSpc>
              <a:spcBef>
                <a:spcPts val="0"/>
              </a:spcBef>
              <a:spcAft>
                <a:spcPts val="0"/>
              </a:spcAft>
              <a:buClr>
                <a:schemeClr val="dk2"/>
              </a:buClr>
              <a:buSzPts val="1600"/>
              <a:buFont typeface="Arial"/>
              <a:buChar char="•"/>
            </a:pPr>
            <a:r>
              <a:rPr lang="en-US" sz="1600" b="0" i="0" u="none" strike="noStrike" cap="none">
                <a:solidFill>
                  <a:schemeClr val="dk1"/>
                </a:solidFill>
                <a:latin typeface="Roboto"/>
                <a:ea typeface="Roboto"/>
                <a:cs typeface="Roboto"/>
                <a:sym typeface="Roboto"/>
              </a:rPr>
              <a:t>También vale la pena destacar el potencial de la calculadora si se integrara automáticamente en un sistema de detección de dragas, como el utilizado por la Policía Federal de Brasil. Esto permitiría una evaluación rápida de los impactos mineros, apoyando el trabajo de las autoridades de fiscalización y generando resultados en tiempo real.</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g388bcc690dc_0_450"/>
          <p:cNvPicPr preferRelativeResize="0"/>
          <p:nvPr/>
        </p:nvPicPr>
        <p:blipFill>
          <a:blip r:embed="rId3">
            <a:alphaModFix/>
          </a:blip>
          <a:stretch>
            <a:fillRect/>
          </a:stretch>
        </p:blipFill>
        <p:spPr>
          <a:xfrm>
            <a:off x="6522350" y="152400"/>
            <a:ext cx="5517250" cy="6194526"/>
          </a:xfrm>
          <a:prstGeom prst="rect">
            <a:avLst/>
          </a:prstGeom>
          <a:noFill/>
          <a:ln>
            <a:noFill/>
          </a:ln>
        </p:spPr>
      </p:pic>
      <p:sp>
        <p:nvSpPr>
          <p:cNvPr id="248" name="Google Shape;248;g388bcc690dc_0_450"/>
          <p:cNvSpPr/>
          <p:nvPr/>
        </p:nvSpPr>
        <p:spPr>
          <a:xfrm>
            <a:off x="259250" y="238025"/>
            <a:ext cx="2502900" cy="752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49" name="Google Shape;249;g388bcc690dc_0_450"/>
          <p:cNvPicPr preferRelativeResize="0"/>
          <p:nvPr/>
        </p:nvPicPr>
        <p:blipFill>
          <a:blip r:embed="rId4">
            <a:alphaModFix/>
          </a:blip>
          <a:stretch>
            <a:fillRect/>
          </a:stretch>
        </p:blipFill>
        <p:spPr>
          <a:xfrm>
            <a:off x="2400299" y="4355352"/>
            <a:ext cx="1340825" cy="1095500"/>
          </a:xfrm>
          <a:prstGeom prst="rect">
            <a:avLst/>
          </a:prstGeom>
          <a:noFill/>
          <a:ln>
            <a:noFill/>
          </a:ln>
        </p:spPr>
      </p:pic>
      <p:sp>
        <p:nvSpPr>
          <p:cNvPr id="250" name="Google Shape;250;g388bcc690dc_0_450"/>
          <p:cNvSpPr txBox="1"/>
          <p:nvPr/>
        </p:nvSpPr>
        <p:spPr>
          <a:xfrm>
            <a:off x="1422925" y="2133600"/>
            <a:ext cx="3561000" cy="162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b="1"/>
              <a:t>Calculadora de Impactos de la Minería de Oro</a:t>
            </a:r>
            <a:endParaRPr sz="3200" b="1"/>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g388db57f9af_0_246"/>
          <p:cNvSpPr txBox="1">
            <a:spLocks noGrp="1"/>
          </p:cNvSpPr>
          <p:nvPr>
            <p:ph type="title"/>
          </p:nvPr>
        </p:nvSpPr>
        <p:spPr>
          <a:xfrm>
            <a:off x="414131" y="824667"/>
            <a:ext cx="11592900" cy="1056300"/>
          </a:xfrm>
          <a:prstGeom prst="rect">
            <a:avLst/>
          </a:prstGeom>
          <a:noFill/>
          <a:ln>
            <a:noFill/>
          </a:ln>
        </p:spPr>
        <p:txBody>
          <a:bodyPr spcFirstLastPara="1" wrap="square" lIns="91425" tIns="45700" rIns="91425" bIns="45700" anchor="b" anchorCtr="0">
            <a:normAutofit/>
          </a:bodyPr>
          <a:lstStyle/>
          <a:p>
            <a:pPr marL="0" lvl="0" indent="0" algn="l" rtl="0">
              <a:lnSpc>
                <a:spcPct val="72727"/>
              </a:lnSpc>
              <a:spcBef>
                <a:spcPts val="0"/>
              </a:spcBef>
              <a:spcAft>
                <a:spcPts val="0"/>
              </a:spcAft>
              <a:buClr>
                <a:schemeClr val="dk1"/>
              </a:buClr>
              <a:buSzPts val="4400"/>
              <a:buFont typeface="Arial"/>
              <a:buNone/>
            </a:pPr>
            <a:endParaRPr/>
          </a:p>
        </p:txBody>
      </p:sp>
      <p:sp>
        <p:nvSpPr>
          <p:cNvPr id="784" name="Google Shape;784;g388db57f9af_0_246"/>
          <p:cNvSpPr txBox="1"/>
          <p:nvPr/>
        </p:nvSpPr>
        <p:spPr>
          <a:xfrm>
            <a:off x="2443397" y="5838824"/>
            <a:ext cx="62208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¿Cómo mide o calcula actualmente su institución los daños sociales y ambientales causados por la minería de oro?</a:t>
            </a:r>
            <a:endParaRPr sz="1400" b="0" i="0" u="none" strike="noStrike" cap="none">
              <a:solidFill>
                <a:srgbClr val="000000"/>
              </a:solidFill>
              <a:latin typeface="Arial"/>
              <a:ea typeface="Arial"/>
              <a:cs typeface="Arial"/>
              <a:sym typeface="Arial"/>
            </a:endParaRP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2" name="Suplemento 1">
                <a:extLst>
                  <a:ext uri="{FF2B5EF4-FFF2-40B4-BE49-F238E27FC236}">
                    <a16:creationId xmlns:a16="http://schemas.microsoft.com/office/drawing/2014/main" id="{D9844501-8A5F-7A53-F291-90D540822C08}"/>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2" name="Suplemento 1">
                <a:extLst>
                  <a:ext uri="{FF2B5EF4-FFF2-40B4-BE49-F238E27FC236}">
                    <a16:creationId xmlns:a16="http://schemas.microsoft.com/office/drawing/2014/main" id="{D9844501-8A5F-7A53-F291-90D540822C08}"/>
                  </a:ext>
                </a:extLst>
              </p:cNvPr>
              <p:cNvPicPr>
                <a:picLocks noGrp="1" noRot="1" noChangeAspect="1" noMove="1" noResize="1" noEditPoints="1" noAdjustHandles="1" noChangeArrowheads="1" noChangeShapeType="1"/>
              </p:cNvPicPr>
              <p:nvPr/>
            </p:nvPicPr>
            <p:blipFill>
              <a:blip r:embed="rId4"/>
              <a:stretch>
                <a:fillRect/>
              </a:stretch>
            </p:blipFill>
            <p:spPr>
              <a:xfrm>
                <a:off x="1809750" y="1019174"/>
                <a:ext cx="8572500" cy="4819650"/>
              </a:xfrm>
              <a:prstGeom prst="rect">
                <a:avLst/>
              </a:prstGeom>
            </p:spPr>
          </p:pic>
        </mc:Fallback>
      </mc:AlternateContent>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52"/>
          <p:cNvSpPr txBox="1">
            <a:spLocks noGrp="1"/>
          </p:cNvSpPr>
          <p:nvPr>
            <p:ph type="title"/>
          </p:nvPr>
        </p:nvSpPr>
        <p:spPr>
          <a:xfrm>
            <a:off x="838199" y="1122723"/>
            <a:ext cx="10374443"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latin typeface="Roboto"/>
                <a:ea typeface="Roboto"/>
                <a:cs typeface="Roboto"/>
                <a:sym typeface="Roboto"/>
              </a:rPr>
              <a:t>Contexto y limitaciones actuales de la herramienta</a:t>
            </a:r>
            <a:endParaRPr>
              <a:latin typeface="Roboto"/>
              <a:ea typeface="Roboto"/>
              <a:cs typeface="Roboto"/>
              <a:sym typeface="Roboto"/>
            </a:endParaRPr>
          </a:p>
        </p:txBody>
      </p:sp>
      <p:sp>
        <p:nvSpPr>
          <p:cNvPr id="790" name="Google Shape;790;p52"/>
          <p:cNvSpPr txBox="1">
            <a:spLocks noGrp="1"/>
          </p:cNvSpPr>
          <p:nvPr>
            <p:ph type="body" idx="1"/>
          </p:nvPr>
        </p:nvSpPr>
        <p:spPr>
          <a:xfrm>
            <a:off x="838200" y="2151879"/>
            <a:ext cx="10374442" cy="3749040"/>
          </a:xfrm>
          <a:prstGeom prst="rect">
            <a:avLst/>
          </a:prstGeom>
          <a:noFill/>
          <a:ln>
            <a:noFill/>
          </a:ln>
        </p:spPr>
        <p:txBody>
          <a:bodyPr spcFirstLastPara="1" wrap="square" lIns="91425" tIns="45700" rIns="91425" bIns="45700" anchor="t" anchorCtr="0">
            <a:noAutofit/>
          </a:bodyPr>
          <a:lstStyle/>
          <a:p>
            <a:pPr marL="285750" lvl="0" indent="-285750" algn="l" rtl="0">
              <a:lnSpc>
                <a:spcPct val="137500"/>
              </a:lnSpc>
              <a:spcBef>
                <a:spcPts val="0"/>
              </a:spcBef>
              <a:spcAft>
                <a:spcPts val="0"/>
              </a:spcAft>
              <a:buClr>
                <a:schemeClr val="dk1"/>
              </a:buClr>
              <a:buSzPts val="1280"/>
              <a:buFont typeface="Arial"/>
              <a:buChar char="-"/>
            </a:pPr>
            <a:r>
              <a:rPr lang="en-US" sz="1600" dirty="0" err="1">
                <a:solidFill>
                  <a:schemeClr val="dk1"/>
                </a:solidFill>
                <a:latin typeface="Roboto"/>
                <a:ea typeface="Roboto"/>
                <a:cs typeface="Roboto"/>
                <a:sym typeface="Roboto"/>
              </a:rPr>
              <a:t>Diseñada</a:t>
            </a:r>
            <a:r>
              <a:rPr lang="en-US" sz="1600" dirty="0">
                <a:solidFill>
                  <a:schemeClr val="dk1"/>
                </a:solidFill>
                <a:latin typeface="Roboto"/>
                <a:ea typeface="Roboto"/>
                <a:cs typeface="Roboto"/>
                <a:sym typeface="Roboto"/>
              </a:rPr>
              <a:t> para la </a:t>
            </a:r>
            <a:r>
              <a:rPr lang="en-US" sz="1600" u="sng" dirty="0" err="1">
                <a:solidFill>
                  <a:schemeClr val="dk1"/>
                </a:solidFill>
                <a:latin typeface="Roboto"/>
                <a:ea typeface="Roboto"/>
                <a:cs typeface="Roboto"/>
                <a:sym typeface="Roboto"/>
              </a:rPr>
              <a:t>región</a:t>
            </a:r>
            <a:r>
              <a:rPr lang="en-US" sz="1600" u="sng" dirty="0">
                <a:solidFill>
                  <a:schemeClr val="dk1"/>
                </a:solidFill>
                <a:latin typeface="Roboto"/>
                <a:ea typeface="Roboto"/>
                <a:cs typeface="Roboto"/>
                <a:sym typeface="Roboto"/>
              </a:rPr>
              <a:t> </a:t>
            </a:r>
            <a:r>
              <a:rPr lang="en-US" sz="1600" u="sng" dirty="0" err="1">
                <a:solidFill>
                  <a:schemeClr val="dk1"/>
                </a:solidFill>
                <a:latin typeface="Roboto"/>
                <a:ea typeface="Roboto"/>
                <a:cs typeface="Roboto"/>
                <a:sym typeface="Roboto"/>
              </a:rPr>
              <a:t>amazónica</a:t>
            </a:r>
            <a:r>
              <a:rPr lang="en-US" sz="1600" u="sng" dirty="0">
                <a:solidFill>
                  <a:schemeClr val="dk1"/>
                </a:solidFill>
                <a:latin typeface="Roboto"/>
                <a:ea typeface="Roboto"/>
                <a:cs typeface="Roboto"/>
                <a:sym typeface="Roboto"/>
              </a:rPr>
              <a:t> </a:t>
            </a:r>
            <a:r>
              <a:rPr lang="en-US" sz="1600" dirty="0">
                <a:solidFill>
                  <a:schemeClr val="dk1"/>
                </a:solidFill>
                <a:latin typeface="Roboto"/>
                <a:ea typeface="Roboto"/>
                <a:cs typeface="Roboto"/>
                <a:sym typeface="Roboto"/>
              </a:rPr>
              <a:t>en </a:t>
            </a:r>
            <a:r>
              <a:rPr lang="en-US" sz="1600" dirty="0" err="1">
                <a:solidFill>
                  <a:schemeClr val="dk1"/>
                </a:solidFill>
                <a:latin typeface="Roboto"/>
                <a:ea typeface="Roboto"/>
                <a:cs typeface="Roboto"/>
                <a:sym typeface="Roboto"/>
              </a:rPr>
              <a:t>esta</a:t>
            </a:r>
            <a:r>
              <a:rPr lang="en-US" sz="1600" dirty="0">
                <a:solidFill>
                  <a:schemeClr val="dk1"/>
                </a:solidFill>
                <a:latin typeface="Roboto"/>
                <a:ea typeface="Roboto"/>
                <a:cs typeface="Roboto"/>
                <a:sym typeface="Roboto"/>
              </a:rPr>
              <a:t> </a:t>
            </a:r>
            <a:r>
              <a:rPr lang="en-US" sz="1600" dirty="0" err="1">
                <a:solidFill>
                  <a:schemeClr val="dk1"/>
                </a:solidFill>
                <a:latin typeface="Roboto"/>
                <a:ea typeface="Roboto"/>
                <a:cs typeface="Roboto"/>
                <a:sym typeface="Roboto"/>
              </a:rPr>
              <a:t>etapa</a:t>
            </a:r>
            <a:r>
              <a:rPr lang="en-US" sz="1600" dirty="0">
                <a:solidFill>
                  <a:schemeClr val="dk1"/>
                </a:solidFill>
                <a:latin typeface="Roboto"/>
                <a:ea typeface="Roboto"/>
                <a:cs typeface="Roboto"/>
                <a:sym typeface="Roboto"/>
              </a:rPr>
              <a:t>.</a:t>
            </a:r>
            <a:endParaRPr dirty="0"/>
          </a:p>
          <a:p>
            <a:pPr marL="285750" lvl="0" indent="-204470" algn="l" rtl="0">
              <a:lnSpc>
                <a:spcPct val="137500"/>
              </a:lnSpc>
              <a:spcBef>
                <a:spcPts val="0"/>
              </a:spcBef>
              <a:spcAft>
                <a:spcPts val="0"/>
              </a:spcAft>
              <a:buClr>
                <a:schemeClr val="dk1"/>
              </a:buClr>
              <a:buSzPts val="1280"/>
              <a:buFont typeface="Arial"/>
              <a:buNone/>
            </a:pPr>
            <a:endParaRPr sz="1600" dirty="0">
              <a:solidFill>
                <a:schemeClr val="dk1"/>
              </a:solidFill>
              <a:latin typeface="Roboto"/>
              <a:ea typeface="Roboto"/>
              <a:cs typeface="Roboto"/>
              <a:sym typeface="Roboto"/>
            </a:endParaRPr>
          </a:p>
          <a:p>
            <a:pPr marL="285750" lvl="0" indent="-285750" algn="l" rtl="0">
              <a:lnSpc>
                <a:spcPct val="137500"/>
              </a:lnSpc>
              <a:spcBef>
                <a:spcPts val="0"/>
              </a:spcBef>
              <a:spcAft>
                <a:spcPts val="0"/>
              </a:spcAft>
              <a:buClr>
                <a:schemeClr val="dk1"/>
              </a:buClr>
              <a:buSzPts val="1280"/>
              <a:buFont typeface="Arial"/>
              <a:buChar char="-"/>
            </a:pPr>
            <a:r>
              <a:rPr lang="en-US" sz="1600" dirty="0" err="1">
                <a:solidFill>
                  <a:schemeClr val="dk1"/>
                </a:solidFill>
                <a:latin typeface="Roboto"/>
                <a:ea typeface="Roboto"/>
                <a:cs typeface="Roboto"/>
                <a:sym typeface="Roboto"/>
              </a:rPr>
              <a:t>Enfocada</a:t>
            </a:r>
            <a:r>
              <a:rPr lang="en-US" sz="1600" dirty="0">
                <a:solidFill>
                  <a:schemeClr val="dk1"/>
                </a:solidFill>
                <a:latin typeface="Roboto"/>
                <a:ea typeface="Roboto"/>
                <a:cs typeface="Roboto"/>
                <a:sym typeface="Roboto"/>
              </a:rPr>
              <a:t> en </a:t>
            </a:r>
            <a:r>
              <a:rPr lang="en-US" sz="1600" u="sng" dirty="0" err="1">
                <a:solidFill>
                  <a:schemeClr val="dk1"/>
                </a:solidFill>
                <a:latin typeface="Roboto"/>
                <a:ea typeface="Roboto"/>
                <a:cs typeface="Roboto"/>
                <a:sym typeface="Roboto"/>
              </a:rPr>
              <a:t>los</a:t>
            </a:r>
            <a:r>
              <a:rPr lang="en-US" sz="1600" u="sng" dirty="0">
                <a:solidFill>
                  <a:schemeClr val="dk1"/>
                </a:solidFill>
                <a:latin typeface="Roboto"/>
                <a:ea typeface="Roboto"/>
                <a:cs typeface="Roboto"/>
                <a:sym typeface="Roboto"/>
              </a:rPr>
              <a:t> </a:t>
            </a:r>
            <a:r>
              <a:rPr lang="en-US" sz="1600" u="sng" dirty="0" err="1">
                <a:solidFill>
                  <a:schemeClr val="dk1"/>
                </a:solidFill>
                <a:latin typeface="Roboto"/>
                <a:ea typeface="Roboto"/>
                <a:cs typeface="Roboto"/>
                <a:sym typeface="Roboto"/>
              </a:rPr>
              <a:t>tres</a:t>
            </a:r>
            <a:r>
              <a:rPr lang="en-US" sz="1600" u="sng" dirty="0">
                <a:solidFill>
                  <a:schemeClr val="dk1"/>
                </a:solidFill>
                <a:latin typeface="Roboto"/>
                <a:ea typeface="Roboto"/>
                <a:cs typeface="Roboto"/>
                <a:sym typeface="Roboto"/>
              </a:rPr>
              <a:t> </a:t>
            </a:r>
            <a:r>
              <a:rPr lang="en-US" sz="1600" u="sng" dirty="0" err="1">
                <a:solidFill>
                  <a:schemeClr val="dk1"/>
                </a:solidFill>
                <a:latin typeface="Roboto"/>
                <a:ea typeface="Roboto"/>
                <a:cs typeface="Roboto"/>
                <a:sym typeface="Roboto"/>
              </a:rPr>
              <a:t>tipos</a:t>
            </a:r>
            <a:r>
              <a:rPr lang="en-US" sz="1600" u="sng" dirty="0">
                <a:solidFill>
                  <a:schemeClr val="dk1"/>
                </a:solidFill>
                <a:latin typeface="Roboto"/>
                <a:ea typeface="Roboto"/>
                <a:cs typeface="Roboto"/>
                <a:sym typeface="Roboto"/>
              </a:rPr>
              <a:t> </a:t>
            </a:r>
            <a:r>
              <a:rPr lang="en-US" sz="1600" u="sng" dirty="0" err="1">
                <a:solidFill>
                  <a:schemeClr val="dk1"/>
                </a:solidFill>
                <a:latin typeface="Roboto"/>
                <a:ea typeface="Roboto"/>
                <a:cs typeface="Roboto"/>
                <a:sym typeface="Roboto"/>
              </a:rPr>
              <a:t>más</a:t>
            </a:r>
            <a:r>
              <a:rPr lang="en-US" sz="1600" u="sng" dirty="0">
                <a:solidFill>
                  <a:schemeClr val="dk1"/>
                </a:solidFill>
                <a:latin typeface="Roboto"/>
                <a:ea typeface="Roboto"/>
                <a:cs typeface="Roboto"/>
                <a:sym typeface="Roboto"/>
              </a:rPr>
              <a:t> </a:t>
            </a:r>
            <a:r>
              <a:rPr lang="en-US" sz="1600" u="sng" dirty="0" err="1">
                <a:solidFill>
                  <a:schemeClr val="dk1"/>
                </a:solidFill>
                <a:latin typeface="Roboto"/>
                <a:ea typeface="Roboto"/>
                <a:cs typeface="Roboto"/>
                <a:sym typeface="Roboto"/>
              </a:rPr>
              <a:t>comunes</a:t>
            </a:r>
            <a:r>
              <a:rPr lang="en-US" sz="1600" u="sng" dirty="0">
                <a:solidFill>
                  <a:schemeClr val="dk1"/>
                </a:solidFill>
                <a:latin typeface="Roboto"/>
                <a:ea typeface="Roboto"/>
                <a:cs typeface="Roboto"/>
                <a:sym typeface="Roboto"/>
              </a:rPr>
              <a:t> de </a:t>
            </a:r>
            <a:r>
              <a:rPr lang="en-US" sz="1600" u="sng" dirty="0" err="1">
                <a:solidFill>
                  <a:schemeClr val="dk1"/>
                </a:solidFill>
                <a:latin typeface="Roboto"/>
                <a:ea typeface="Roboto"/>
                <a:cs typeface="Roboto"/>
                <a:sym typeface="Roboto"/>
              </a:rPr>
              <a:t>minería</a:t>
            </a:r>
            <a:r>
              <a:rPr lang="en-US" sz="1600" u="sng" dirty="0">
                <a:solidFill>
                  <a:schemeClr val="dk1"/>
                </a:solidFill>
                <a:latin typeface="Roboto"/>
                <a:ea typeface="Roboto"/>
                <a:cs typeface="Roboto"/>
                <a:sym typeface="Roboto"/>
              </a:rPr>
              <a:t> </a:t>
            </a:r>
            <a:r>
              <a:rPr lang="en-US" sz="1600" dirty="0" err="1">
                <a:solidFill>
                  <a:schemeClr val="dk1"/>
                </a:solidFill>
                <a:latin typeface="Roboto"/>
                <a:ea typeface="Roboto"/>
                <a:cs typeface="Roboto"/>
                <a:sym typeface="Roboto"/>
              </a:rPr>
              <a:t>artesanal</a:t>
            </a:r>
            <a:r>
              <a:rPr lang="en-US" sz="1600" dirty="0">
                <a:solidFill>
                  <a:schemeClr val="dk1"/>
                </a:solidFill>
                <a:latin typeface="Roboto"/>
                <a:ea typeface="Roboto"/>
                <a:cs typeface="Roboto"/>
                <a:sym typeface="Roboto"/>
              </a:rPr>
              <a:t> en la </a:t>
            </a:r>
            <a:r>
              <a:rPr lang="en-US" sz="1600" dirty="0" err="1">
                <a:solidFill>
                  <a:schemeClr val="dk1"/>
                </a:solidFill>
                <a:latin typeface="Roboto"/>
                <a:ea typeface="Roboto"/>
                <a:cs typeface="Roboto"/>
                <a:sym typeface="Roboto"/>
              </a:rPr>
              <a:t>Amazonía</a:t>
            </a:r>
            <a:r>
              <a:rPr lang="en-US" sz="1600" dirty="0">
                <a:solidFill>
                  <a:schemeClr val="dk1"/>
                </a:solidFill>
                <a:latin typeface="Roboto"/>
                <a:ea typeface="Roboto"/>
                <a:cs typeface="Roboto"/>
                <a:sym typeface="Roboto"/>
              </a:rPr>
              <a:t>.</a:t>
            </a:r>
            <a:endParaRPr dirty="0"/>
          </a:p>
          <a:p>
            <a:pPr marL="285750" lvl="0" indent="-204470" algn="l" rtl="0">
              <a:lnSpc>
                <a:spcPct val="137500"/>
              </a:lnSpc>
              <a:spcBef>
                <a:spcPts val="0"/>
              </a:spcBef>
              <a:spcAft>
                <a:spcPts val="0"/>
              </a:spcAft>
              <a:buClr>
                <a:schemeClr val="dk1"/>
              </a:buClr>
              <a:buSzPts val="1280"/>
              <a:buFont typeface="Arial"/>
              <a:buNone/>
            </a:pPr>
            <a:endParaRPr sz="1600" dirty="0">
              <a:solidFill>
                <a:schemeClr val="dk1"/>
              </a:solidFill>
              <a:latin typeface="Roboto"/>
              <a:ea typeface="Roboto"/>
              <a:cs typeface="Roboto"/>
              <a:sym typeface="Roboto"/>
            </a:endParaRPr>
          </a:p>
          <a:p>
            <a:pPr marL="285750" lvl="0" indent="-285750" algn="l" rtl="0">
              <a:lnSpc>
                <a:spcPct val="137500"/>
              </a:lnSpc>
              <a:spcBef>
                <a:spcPts val="0"/>
              </a:spcBef>
              <a:spcAft>
                <a:spcPts val="0"/>
              </a:spcAft>
              <a:buClr>
                <a:schemeClr val="dk1"/>
              </a:buClr>
              <a:buSzPts val="1280"/>
              <a:buFont typeface="Arial"/>
              <a:buChar char="-"/>
            </a:pPr>
            <a:r>
              <a:rPr lang="en-US" sz="1600" dirty="0" err="1">
                <a:solidFill>
                  <a:schemeClr val="dk1"/>
                </a:solidFill>
                <a:latin typeface="Roboto"/>
                <a:ea typeface="Roboto"/>
                <a:cs typeface="Roboto"/>
                <a:sym typeface="Roboto"/>
              </a:rPr>
              <a:t>Actualmente</a:t>
            </a:r>
            <a:r>
              <a:rPr lang="en-US" sz="1600" dirty="0">
                <a:solidFill>
                  <a:schemeClr val="dk1"/>
                </a:solidFill>
                <a:latin typeface="Roboto"/>
                <a:ea typeface="Roboto"/>
                <a:cs typeface="Roboto"/>
                <a:sym typeface="Roboto"/>
              </a:rPr>
              <a:t> </a:t>
            </a:r>
            <a:r>
              <a:rPr lang="en-US" sz="1600" dirty="0" err="1">
                <a:solidFill>
                  <a:schemeClr val="dk1"/>
                </a:solidFill>
                <a:latin typeface="Roboto"/>
                <a:ea typeface="Roboto"/>
                <a:cs typeface="Roboto"/>
                <a:sym typeface="Roboto"/>
              </a:rPr>
              <a:t>estima</a:t>
            </a:r>
            <a:r>
              <a:rPr lang="en-US" sz="1600" dirty="0">
                <a:solidFill>
                  <a:schemeClr val="dk1"/>
                </a:solidFill>
                <a:latin typeface="Roboto"/>
                <a:ea typeface="Roboto"/>
                <a:cs typeface="Roboto"/>
                <a:sym typeface="Roboto"/>
              </a:rPr>
              <a:t> solo </a:t>
            </a:r>
            <a:r>
              <a:rPr lang="en-US" sz="1600" dirty="0" err="1">
                <a:solidFill>
                  <a:schemeClr val="dk1"/>
                </a:solidFill>
                <a:latin typeface="Roboto"/>
                <a:ea typeface="Roboto"/>
                <a:cs typeface="Roboto"/>
                <a:sym typeface="Roboto"/>
              </a:rPr>
              <a:t>los</a:t>
            </a:r>
            <a:r>
              <a:rPr lang="en-US" sz="1600" dirty="0">
                <a:solidFill>
                  <a:schemeClr val="dk1"/>
                </a:solidFill>
                <a:latin typeface="Roboto"/>
                <a:ea typeface="Roboto"/>
                <a:cs typeface="Roboto"/>
                <a:sym typeface="Roboto"/>
              </a:rPr>
              <a:t> </a:t>
            </a:r>
            <a:r>
              <a:rPr lang="en-US" sz="1600" dirty="0" err="1">
                <a:solidFill>
                  <a:schemeClr val="dk1"/>
                </a:solidFill>
                <a:latin typeface="Roboto"/>
                <a:ea typeface="Roboto"/>
                <a:cs typeface="Roboto"/>
                <a:sym typeface="Roboto"/>
              </a:rPr>
              <a:t>impactos</a:t>
            </a:r>
            <a:r>
              <a:rPr lang="en-US" sz="1600" dirty="0">
                <a:solidFill>
                  <a:schemeClr val="dk1"/>
                </a:solidFill>
                <a:latin typeface="Roboto"/>
                <a:ea typeface="Roboto"/>
                <a:cs typeface="Roboto"/>
                <a:sym typeface="Roboto"/>
              </a:rPr>
              <a:t> en la </a:t>
            </a:r>
            <a:r>
              <a:rPr lang="en-US" sz="1600" dirty="0" err="1">
                <a:solidFill>
                  <a:schemeClr val="dk1"/>
                </a:solidFill>
                <a:latin typeface="Roboto"/>
                <a:ea typeface="Roboto"/>
                <a:cs typeface="Roboto"/>
                <a:sym typeface="Roboto"/>
              </a:rPr>
              <a:t>salud</a:t>
            </a:r>
            <a:r>
              <a:rPr lang="en-US" sz="1600" dirty="0">
                <a:solidFill>
                  <a:schemeClr val="dk1"/>
                </a:solidFill>
                <a:latin typeface="Roboto"/>
                <a:ea typeface="Roboto"/>
                <a:cs typeface="Roboto"/>
                <a:sym typeface="Roboto"/>
              </a:rPr>
              <a:t> </a:t>
            </a:r>
            <a:r>
              <a:rPr lang="en-US" sz="1600" dirty="0" err="1">
                <a:solidFill>
                  <a:schemeClr val="dk1"/>
                </a:solidFill>
                <a:latin typeface="Roboto"/>
                <a:ea typeface="Roboto"/>
                <a:cs typeface="Roboto"/>
                <a:sym typeface="Roboto"/>
              </a:rPr>
              <a:t>relacionados</a:t>
            </a:r>
            <a:r>
              <a:rPr lang="en-US" sz="1600" dirty="0">
                <a:solidFill>
                  <a:schemeClr val="dk1"/>
                </a:solidFill>
                <a:latin typeface="Roboto"/>
                <a:ea typeface="Roboto"/>
                <a:cs typeface="Roboto"/>
                <a:sym typeface="Roboto"/>
              </a:rPr>
              <a:t> con la </a:t>
            </a:r>
            <a:r>
              <a:rPr lang="en-US" sz="1600" u="sng" dirty="0" err="1">
                <a:solidFill>
                  <a:schemeClr val="dk1"/>
                </a:solidFill>
                <a:latin typeface="Roboto"/>
                <a:ea typeface="Roboto"/>
                <a:cs typeface="Roboto"/>
                <a:sym typeface="Roboto"/>
              </a:rPr>
              <a:t>exposición</a:t>
            </a:r>
            <a:r>
              <a:rPr lang="en-US" sz="1600" u="sng" dirty="0">
                <a:solidFill>
                  <a:schemeClr val="dk1"/>
                </a:solidFill>
                <a:latin typeface="Roboto"/>
                <a:ea typeface="Roboto"/>
                <a:cs typeface="Roboto"/>
                <a:sym typeface="Roboto"/>
              </a:rPr>
              <a:t> al </a:t>
            </a:r>
            <a:r>
              <a:rPr lang="en-US" sz="1600" u="sng" dirty="0" err="1">
                <a:solidFill>
                  <a:schemeClr val="dk1"/>
                </a:solidFill>
                <a:latin typeface="Roboto"/>
                <a:ea typeface="Roboto"/>
                <a:cs typeface="Roboto"/>
                <a:sym typeface="Roboto"/>
              </a:rPr>
              <a:t>mercurio</a:t>
            </a:r>
            <a:r>
              <a:rPr lang="en-US" sz="1600" u="sng" dirty="0">
                <a:solidFill>
                  <a:schemeClr val="dk1"/>
                </a:solidFill>
                <a:latin typeface="Roboto"/>
                <a:ea typeface="Roboto"/>
                <a:cs typeface="Roboto"/>
                <a:sym typeface="Roboto"/>
              </a:rPr>
              <a:t>.</a:t>
            </a:r>
            <a:r>
              <a:rPr lang="en-US" sz="1600" dirty="0">
                <a:solidFill>
                  <a:schemeClr val="dk1"/>
                </a:solidFill>
                <a:latin typeface="Roboto"/>
                <a:ea typeface="Roboto"/>
                <a:cs typeface="Roboto"/>
                <a:sym typeface="Roboto"/>
              </a:rPr>
              <a:t>→ </a:t>
            </a:r>
            <a:r>
              <a:rPr lang="en-US" sz="1600" dirty="0" err="1">
                <a:solidFill>
                  <a:schemeClr val="dk1"/>
                </a:solidFill>
                <a:latin typeface="Roboto"/>
                <a:ea typeface="Roboto"/>
                <a:cs typeface="Roboto"/>
                <a:sym typeface="Roboto"/>
              </a:rPr>
              <a:t>Otras</a:t>
            </a:r>
            <a:r>
              <a:rPr lang="en-US" sz="1600" dirty="0">
                <a:solidFill>
                  <a:schemeClr val="dk1"/>
                </a:solidFill>
                <a:latin typeface="Roboto"/>
                <a:ea typeface="Roboto"/>
                <a:cs typeface="Roboto"/>
                <a:sym typeface="Roboto"/>
              </a:rPr>
              <a:t> </a:t>
            </a:r>
            <a:r>
              <a:rPr lang="en-US" sz="1600" dirty="0" err="1">
                <a:solidFill>
                  <a:schemeClr val="dk1"/>
                </a:solidFill>
                <a:latin typeface="Roboto"/>
                <a:ea typeface="Roboto"/>
                <a:cs typeface="Roboto"/>
                <a:sym typeface="Roboto"/>
              </a:rPr>
              <a:t>sustancias</a:t>
            </a:r>
            <a:r>
              <a:rPr lang="en-US" sz="1600" dirty="0">
                <a:solidFill>
                  <a:schemeClr val="dk1"/>
                </a:solidFill>
                <a:latin typeface="Roboto"/>
                <a:ea typeface="Roboto"/>
                <a:cs typeface="Roboto"/>
                <a:sym typeface="Roboto"/>
              </a:rPr>
              <a:t> </a:t>
            </a:r>
            <a:r>
              <a:rPr lang="en-US" sz="1600" dirty="0" err="1">
                <a:solidFill>
                  <a:schemeClr val="dk1"/>
                </a:solidFill>
                <a:latin typeface="Roboto"/>
                <a:ea typeface="Roboto"/>
                <a:cs typeface="Roboto"/>
                <a:sym typeface="Roboto"/>
              </a:rPr>
              <a:t>como</a:t>
            </a:r>
            <a:r>
              <a:rPr lang="en-US" sz="1600" dirty="0">
                <a:solidFill>
                  <a:schemeClr val="dk1"/>
                </a:solidFill>
                <a:latin typeface="Roboto"/>
                <a:ea typeface="Roboto"/>
                <a:cs typeface="Roboto"/>
                <a:sym typeface="Roboto"/>
              </a:rPr>
              <a:t> </a:t>
            </a:r>
            <a:r>
              <a:rPr lang="en-US" sz="1600" dirty="0" err="1">
                <a:solidFill>
                  <a:schemeClr val="dk1"/>
                </a:solidFill>
                <a:latin typeface="Roboto"/>
                <a:ea typeface="Roboto"/>
                <a:cs typeface="Roboto"/>
                <a:sym typeface="Roboto"/>
              </a:rPr>
              <a:t>el</a:t>
            </a:r>
            <a:r>
              <a:rPr lang="en-US" sz="1600" i="1" dirty="0">
                <a:solidFill>
                  <a:schemeClr val="dk1"/>
                </a:solidFill>
                <a:latin typeface="Roboto"/>
                <a:ea typeface="Roboto"/>
                <a:cs typeface="Roboto"/>
                <a:sym typeface="Roboto"/>
              </a:rPr>
              <a:t> </a:t>
            </a:r>
            <a:r>
              <a:rPr lang="en-US" sz="1600" i="1" dirty="0" err="1">
                <a:solidFill>
                  <a:schemeClr val="dk1"/>
                </a:solidFill>
                <a:latin typeface="Roboto"/>
                <a:ea typeface="Roboto"/>
                <a:cs typeface="Roboto"/>
                <a:sym typeface="Roboto"/>
              </a:rPr>
              <a:t>cianuro</a:t>
            </a:r>
            <a:r>
              <a:rPr lang="en-US" sz="1600" i="1" dirty="0">
                <a:solidFill>
                  <a:schemeClr val="dk1"/>
                </a:solidFill>
                <a:latin typeface="Roboto"/>
                <a:ea typeface="Roboto"/>
                <a:cs typeface="Roboto"/>
                <a:sym typeface="Roboto"/>
              </a:rPr>
              <a:t> </a:t>
            </a:r>
            <a:r>
              <a:rPr lang="en-US" sz="1600" dirty="0" err="1">
                <a:solidFill>
                  <a:schemeClr val="dk1"/>
                </a:solidFill>
                <a:latin typeface="Roboto"/>
                <a:ea typeface="Roboto"/>
                <a:cs typeface="Roboto"/>
                <a:sym typeface="Roboto"/>
              </a:rPr>
              <a:t>aún</a:t>
            </a:r>
            <a:r>
              <a:rPr lang="en-US" sz="1600" dirty="0">
                <a:solidFill>
                  <a:schemeClr val="dk1"/>
                </a:solidFill>
                <a:latin typeface="Roboto"/>
                <a:ea typeface="Roboto"/>
                <a:cs typeface="Roboto"/>
                <a:sym typeface="Roboto"/>
              </a:rPr>
              <a:t> no </a:t>
            </a:r>
            <a:r>
              <a:rPr lang="en-US" sz="1600" dirty="0" err="1">
                <a:solidFill>
                  <a:schemeClr val="dk1"/>
                </a:solidFill>
                <a:latin typeface="Roboto"/>
                <a:ea typeface="Roboto"/>
                <a:cs typeface="Roboto"/>
                <a:sym typeface="Roboto"/>
              </a:rPr>
              <a:t>están</a:t>
            </a:r>
            <a:r>
              <a:rPr lang="en-US" sz="1600" dirty="0">
                <a:solidFill>
                  <a:schemeClr val="dk1"/>
                </a:solidFill>
                <a:latin typeface="Roboto"/>
                <a:ea typeface="Roboto"/>
                <a:cs typeface="Roboto"/>
                <a:sym typeface="Roboto"/>
              </a:rPr>
              <a:t> </a:t>
            </a:r>
            <a:r>
              <a:rPr lang="en-US" sz="1600" dirty="0" err="1">
                <a:solidFill>
                  <a:schemeClr val="dk1"/>
                </a:solidFill>
                <a:latin typeface="Roboto"/>
                <a:ea typeface="Roboto"/>
                <a:cs typeface="Roboto"/>
                <a:sym typeface="Roboto"/>
              </a:rPr>
              <a:t>incluidas</a:t>
            </a:r>
            <a:r>
              <a:rPr lang="en-US" sz="1600" dirty="0">
                <a:solidFill>
                  <a:schemeClr val="dk1"/>
                </a:solidFill>
                <a:latin typeface="Roboto"/>
                <a:ea typeface="Roboto"/>
                <a:cs typeface="Roboto"/>
                <a:sym typeface="Roboto"/>
              </a:rPr>
              <a:t> en la </a:t>
            </a:r>
            <a:r>
              <a:rPr lang="en-US" sz="1600" dirty="0" err="1">
                <a:solidFill>
                  <a:schemeClr val="dk1"/>
                </a:solidFill>
                <a:latin typeface="Roboto"/>
                <a:ea typeface="Roboto"/>
                <a:cs typeface="Roboto"/>
                <a:sym typeface="Roboto"/>
              </a:rPr>
              <a:t>valoración</a:t>
            </a:r>
            <a:r>
              <a:rPr lang="en-US" sz="1600" dirty="0">
                <a:solidFill>
                  <a:schemeClr val="dk1"/>
                </a:solidFill>
                <a:latin typeface="Roboto"/>
                <a:ea typeface="Roboto"/>
                <a:cs typeface="Roboto"/>
                <a:sym typeface="Roboto"/>
              </a:rPr>
              <a:t> </a:t>
            </a:r>
            <a:r>
              <a:rPr lang="en-US" sz="1600" dirty="0" err="1">
                <a:solidFill>
                  <a:schemeClr val="dk1"/>
                </a:solidFill>
                <a:latin typeface="Roboto"/>
                <a:ea typeface="Roboto"/>
                <a:cs typeface="Roboto"/>
                <a:sym typeface="Roboto"/>
              </a:rPr>
              <a:t>económica</a:t>
            </a:r>
            <a:r>
              <a:rPr lang="en-US" sz="1600" dirty="0">
                <a:solidFill>
                  <a:schemeClr val="dk1"/>
                </a:solidFill>
                <a:latin typeface="Roboto"/>
                <a:ea typeface="Roboto"/>
                <a:cs typeface="Roboto"/>
                <a:sym typeface="Roboto"/>
              </a:rPr>
              <a:t>.</a:t>
            </a:r>
            <a:endParaRPr dirty="0"/>
          </a:p>
          <a:p>
            <a:pPr marL="285750" lvl="0" indent="-204470" algn="l" rtl="0">
              <a:lnSpc>
                <a:spcPct val="137500"/>
              </a:lnSpc>
              <a:spcBef>
                <a:spcPts val="0"/>
              </a:spcBef>
              <a:spcAft>
                <a:spcPts val="0"/>
              </a:spcAft>
              <a:buClr>
                <a:schemeClr val="dk1"/>
              </a:buClr>
              <a:buSzPts val="1280"/>
              <a:buFont typeface="Arial"/>
              <a:buNone/>
            </a:pPr>
            <a:endParaRPr sz="1600" dirty="0">
              <a:solidFill>
                <a:schemeClr val="dk1"/>
              </a:solidFill>
              <a:latin typeface="Roboto"/>
              <a:ea typeface="Roboto"/>
              <a:cs typeface="Roboto"/>
              <a:sym typeface="Roboto"/>
            </a:endParaRPr>
          </a:p>
          <a:p>
            <a:pPr marL="285750" lvl="0" indent="-285750" algn="l" rtl="0">
              <a:lnSpc>
                <a:spcPct val="137500"/>
              </a:lnSpc>
              <a:spcBef>
                <a:spcPts val="0"/>
              </a:spcBef>
              <a:spcAft>
                <a:spcPts val="0"/>
              </a:spcAft>
              <a:buClr>
                <a:schemeClr val="dk1"/>
              </a:buClr>
              <a:buSzPts val="1280"/>
              <a:buFont typeface="Arial"/>
              <a:buChar char="-"/>
            </a:pPr>
            <a:r>
              <a:rPr lang="en-US" sz="1600" dirty="0">
                <a:solidFill>
                  <a:schemeClr val="dk1"/>
                </a:solidFill>
                <a:latin typeface="Roboto"/>
                <a:ea typeface="Roboto"/>
                <a:cs typeface="Roboto"/>
                <a:sym typeface="Roboto"/>
              </a:rPr>
              <a:t>Los </a:t>
            </a:r>
            <a:r>
              <a:rPr lang="en-US" sz="1600" u="sng" dirty="0" err="1">
                <a:solidFill>
                  <a:schemeClr val="dk1"/>
                </a:solidFill>
                <a:latin typeface="Roboto"/>
                <a:ea typeface="Roboto"/>
                <a:cs typeface="Roboto"/>
                <a:sym typeface="Roboto"/>
              </a:rPr>
              <a:t>daños</a:t>
            </a:r>
            <a:r>
              <a:rPr lang="en-US" sz="1600" u="sng" dirty="0">
                <a:solidFill>
                  <a:schemeClr val="dk1"/>
                </a:solidFill>
                <a:latin typeface="Roboto"/>
                <a:ea typeface="Roboto"/>
                <a:cs typeface="Roboto"/>
                <a:sym typeface="Roboto"/>
              </a:rPr>
              <a:t> morales no se </a:t>
            </a:r>
            <a:r>
              <a:rPr lang="en-US" sz="1600" u="sng" dirty="0" err="1">
                <a:solidFill>
                  <a:schemeClr val="dk1"/>
                </a:solidFill>
                <a:latin typeface="Roboto"/>
                <a:ea typeface="Roboto"/>
                <a:cs typeface="Roboto"/>
                <a:sym typeface="Roboto"/>
              </a:rPr>
              <a:t>consideran</a:t>
            </a:r>
            <a:r>
              <a:rPr lang="en-US" sz="1600" u="sng" dirty="0">
                <a:solidFill>
                  <a:schemeClr val="dk1"/>
                </a:solidFill>
                <a:latin typeface="Roboto"/>
                <a:ea typeface="Roboto"/>
                <a:cs typeface="Roboto"/>
                <a:sym typeface="Roboto"/>
              </a:rPr>
              <a:t>.</a:t>
            </a:r>
            <a:endParaRPr dirty="0"/>
          </a:p>
          <a:p>
            <a:pPr marL="285750" lvl="0" indent="-204470" algn="l" rtl="0">
              <a:lnSpc>
                <a:spcPct val="137500"/>
              </a:lnSpc>
              <a:spcBef>
                <a:spcPts val="0"/>
              </a:spcBef>
              <a:spcAft>
                <a:spcPts val="0"/>
              </a:spcAft>
              <a:buClr>
                <a:schemeClr val="dk1"/>
              </a:buClr>
              <a:buSzPts val="1280"/>
              <a:buFont typeface="Arial"/>
              <a:buNone/>
            </a:pPr>
            <a:endParaRPr sz="1600" dirty="0">
              <a:solidFill>
                <a:schemeClr val="dk1"/>
              </a:solidFill>
              <a:latin typeface="Roboto"/>
              <a:ea typeface="Roboto"/>
              <a:cs typeface="Roboto"/>
              <a:sym typeface="Roboto"/>
            </a:endParaRPr>
          </a:p>
          <a:p>
            <a:pPr marL="285750" lvl="0" indent="-285750" algn="l" rtl="0">
              <a:lnSpc>
                <a:spcPct val="137500"/>
              </a:lnSpc>
              <a:spcBef>
                <a:spcPts val="0"/>
              </a:spcBef>
              <a:spcAft>
                <a:spcPts val="0"/>
              </a:spcAft>
              <a:buClr>
                <a:schemeClr val="dk1"/>
              </a:buClr>
              <a:buSzPts val="1280"/>
              <a:buFont typeface="Arial"/>
              <a:buChar char="-"/>
            </a:pPr>
            <a:r>
              <a:rPr lang="en-US" sz="1600" dirty="0">
                <a:solidFill>
                  <a:schemeClr val="dk1"/>
                </a:solidFill>
                <a:latin typeface="Roboto"/>
                <a:ea typeface="Roboto"/>
                <a:cs typeface="Roboto"/>
                <a:sym typeface="Roboto"/>
              </a:rPr>
              <a:t>No se </a:t>
            </a:r>
            <a:r>
              <a:rPr lang="en-US" sz="1600" dirty="0" err="1">
                <a:solidFill>
                  <a:schemeClr val="dk1"/>
                </a:solidFill>
                <a:latin typeface="Roboto"/>
                <a:ea typeface="Roboto"/>
                <a:cs typeface="Roboto"/>
                <a:sym typeface="Roboto"/>
              </a:rPr>
              <a:t>incluyen</a:t>
            </a:r>
            <a:r>
              <a:rPr lang="en-US" sz="1600" dirty="0">
                <a:solidFill>
                  <a:schemeClr val="dk1"/>
                </a:solidFill>
                <a:latin typeface="Roboto"/>
                <a:ea typeface="Roboto"/>
                <a:cs typeface="Roboto"/>
                <a:sym typeface="Roboto"/>
              </a:rPr>
              <a:t> </a:t>
            </a:r>
            <a:r>
              <a:rPr lang="en-US" sz="1600" dirty="0" err="1">
                <a:solidFill>
                  <a:schemeClr val="dk1"/>
                </a:solidFill>
                <a:latin typeface="Roboto"/>
                <a:ea typeface="Roboto"/>
                <a:cs typeface="Roboto"/>
                <a:sym typeface="Roboto"/>
              </a:rPr>
              <a:t>estimaciones</a:t>
            </a:r>
            <a:r>
              <a:rPr lang="en-US" sz="1600" dirty="0">
                <a:solidFill>
                  <a:schemeClr val="dk1"/>
                </a:solidFill>
                <a:latin typeface="Roboto"/>
                <a:ea typeface="Roboto"/>
                <a:cs typeface="Roboto"/>
                <a:sym typeface="Roboto"/>
              </a:rPr>
              <a:t> de </a:t>
            </a:r>
            <a:r>
              <a:rPr lang="en-US" sz="1600" dirty="0" err="1">
                <a:solidFill>
                  <a:schemeClr val="dk1"/>
                </a:solidFill>
                <a:latin typeface="Roboto"/>
                <a:ea typeface="Roboto"/>
                <a:cs typeface="Roboto"/>
                <a:sym typeface="Roboto"/>
              </a:rPr>
              <a:t>los</a:t>
            </a:r>
            <a:r>
              <a:rPr lang="en-US" sz="1600" dirty="0">
                <a:solidFill>
                  <a:schemeClr val="dk1"/>
                </a:solidFill>
                <a:latin typeface="Roboto"/>
                <a:ea typeface="Roboto"/>
                <a:cs typeface="Roboto"/>
                <a:sym typeface="Roboto"/>
              </a:rPr>
              <a:t> </a:t>
            </a:r>
            <a:r>
              <a:rPr lang="en-US" sz="1600" dirty="0" err="1">
                <a:solidFill>
                  <a:schemeClr val="dk1"/>
                </a:solidFill>
                <a:latin typeface="Roboto"/>
                <a:ea typeface="Roboto"/>
                <a:cs typeface="Roboto"/>
                <a:sym typeface="Roboto"/>
              </a:rPr>
              <a:t>impactos</a:t>
            </a:r>
            <a:r>
              <a:rPr lang="en-US" sz="1600" dirty="0">
                <a:solidFill>
                  <a:schemeClr val="dk1"/>
                </a:solidFill>
                <a:latin typeface="Roboto"/>
                <a:ea typeface="Roboto"/>
                <a:cs typeface="Roboto"/>
                <a:sym typeface="Roboto"/>
              </a:rPr>
              <a:t> de </a:t>
            </a:r>
            <a:r>
              <a:rPr lang="en-US" sz="1600" dirty="0" err="1">
                <a:solidFill>
                  <a:schemeClr val="dk1"/>
                </a:solidFill>
                <a:latin typeface="Roboto"/>
                <a:ea typeface="Roboto"/>
                <a:cs typeface="Roboto"/>
                <a:sym typeface="Roboto"/>
              </a:rPr>
              <a:t>los</a:t>
            </a:r>
            <a:r>
              <a:rPr lang="en-US" sz="1600" dirty="0">
                <a:solidFill>
                  <a:schemeClr val="dk1"/>
                </a:solidFill>
                <a:latin typeface="Roboto"/>
                <a:ea typeface="Roboto"/>
                <a:cs typeface="Roboto"/>
                <a:sym typeface="Roboto"/>
              </a:rPr>
              <a:t> </a:t>
            </a:r>
            <a:r>
              <a:rPr lang="en-US" sz="1600" u="sng" dirty="0" err="1">
                <a:solidFill>
                  <a:schemeClr val="dk1"/>
                </a:solidFill>
                <a:latin typeface="Roboto"/>
                <a:ea typeface="Roboto"/>
                <a:cs typeface="Roboto"/>
                <a:sym typeface="Roboto"/>
              </a:rPr>
              <a:t>conflictos</a:t>
            </a:r>
            <a:r>
              <a:rPr lang="en-US" sz="1600" u="sng" dirty="0">
                <a:solidFill>
                  <a:schemeClr val="dk1"/>
                </a:solidFill>
                <a:latin typeface="Roboto"/>
                <a:ea typeface="Roboto"/>
                <a:cs typeface="Roboto"/>
                <a:sym typeface="Roboto"/>
              </a:rPr>
              <a:t> </a:t>
            </a:r>
            <a:r>
              <a:rPr lang="en-US" sz="1600" u="sng" dirty="0" err="1">
                <a:solidFill>
                  <a:schemeClr val="dk1"/>
                </a:solidFill>
                <a:latin typeface="Roboto"/>
                <a:ea typeface="Roboto"/>
                <a:cs typeface="Roboto"/>
                <a:sym typeface="Roboto"/>
              </a:rPr>
              <a:t>sociales</a:t>
            </a:r>
            <a:r>
              <a:rPr lang="en-US" sz="1600" u="sng" dirty="0">
                <a:solidFill>
                  <a:schemeClr val="dk1"/>
                </a:solidFill>
                <a:latin typeface="Roboto"/>
                <a:ea typeface="Roboto"/>
                <a:cs typeface="Roboto"/>
                <a:sym typeface="Roboto"/>
              </a:rPr>
              <a:t>.</a:t>
            </a:r>
            <a:endParaRPr dirty="0"/>
          </a:p>
          <a:p>
            <a:pPr marL="285750" lvl="0" indent="-204470" algn="l" rtl="0">
              <a:lnSpc>
                <a:spcPct val="137500"/>
              </a:lnSpc>
              <a:spcBef>
                <a:spcPts val="0"/>
              </a:spcBef>
              <a:spcAft>
                <a:spcPts val="0"/>
              </a:spcAft>
              <a:buClr>
                <a:schemeClr val="dk1"/>
              </a:buClr>
              <a:buSzPts val="1280"/>
              <a:buFont typeface="Arial"/>
              <a:buNone/>
            </a:pPr>
            <a:endParaRPr sz="1600" dirty="0">
              <a:solidFill>
                <a:schemeClr val="dk1"/>
              </a:solidFill>
              <a:latin typeface="Roboto"/>
              <a:ea typeface="Roboto"/>
              <a:cs typeface="Roboto"/>
              <a:sym typeface="Roboto"/>
            </a:endParaRPr>
          </a:p>
          <a:p>
            <a:pPr marL="285750" lvl="0" indent="-285750" algn="l" rtl="0">
              <a:lnSpc>
                <a:spcPct val="137500"/>
              </a:lnSpc>
              <a:spcBef>
                <a:spcPts val="0"/>
              </a:spcBef>
              <a:spcAft>
                <a:spcPts val="0"/>
              </a:spcAft>
              <a:buClr>
                <a:schemeClr val="dk1"/>
              </a:buClr>
              <a:buSzPts val="1280"/>
              <a:buFont typeface="Arial"/>
              <a:buChar char="-"/>
            </a:pPr>
            <a:r>
              <a:rPr lang="en-US" sz="1600" dirty="0">
                <a:solidFill>
                  <a:schemeClr val="dk1"/>
                </a:solidFill>
                <a:latin typeface="Roboto"/>
                <a:ea typeface="Roboto"/>
                <a:cs typeface="Roboto"/>
                <a:sym typeface="Roboto"/>
              </a:rPr>
              <a:t>Las </a:t>
            </a:r>
            <a:r>
              <a:rPr lang="en-US" sz="1600" dirty="0" err="1">
                <a:solidFill>
                  <a:schemeClr val="dk1"/>
                </a:solidFill>
                <a:latin typeface="Roboto"/>
                <a:ea typeface="Roboto"/>
                <a:cs typeface="Roboto"/>
                <a:sym typeface="Roboto"/>
              </a:rPr>
              <a:t>emisiones</a:t>
            </a:r>
            <a:r>
              <a:rPr lang="en-US" sz="1600" dirty="0">
                <a:solidFill>
                  <a:schemeClr val="dk1"/>
                </a:solidFill>
                <a:latin typeface="Roboto"/>
                <a:ea typeface="Roboto"/>
                <a:cs typeface="Roboto"/>
                <a:sym typeface="Roboto"/>
              </a:rPr>
              <a:t> </a:t>
            </a:r>
            <a:r>
              <a:rPr lang="en-US" sz="1600" dirty="0" err="1">
                <a:solidFill>
                  <a:schemeClr val="dk1"/>
                </a:solidFill>
                <a:latin typeface="Roboto"/>
                <a:ea typeface="Roboto"/>
                <a:cs typeface="Roboto"/>
                <a:sym typeface="Roboto"/>
              </a:rPr>
              <a:t>atmosféricas</a:t>
            </a:r>
            <a:r>
              <a:rPr lang="en-US" sz="1600" dirty="0">
                <a:solidFill>
                  <a:schemeClr val="dk1"/>
                </a:solidFill>
                <a:latin typeface="Roboto"/>
                <a:ea typeface="Roboto"/>
                <a:cs typeface="Roboto"/>
                <a:sym typeface="Roboto"/>
              </a:rPr>
              <a:t> de </a:t>
            </a:r>
            <a:r>
              <a:rPr lang="en-US" sz="1600" dirty="0" err="1">
                <a:solidFill>
                  <a:schemeClr val="dk1"/>
                </a:solidFill>
                <a:latin typeface="Roboto"/>
                <a:ea typeface="Roboto"/>
                <a:cs typeface="Roboto"/>
                <a:sym typeface="Roboto"/>
              </a:rPr>
              <a:t>mercurio</a:t>
            </a:r>
            <a:r>
              <a:rPr lang="en-US" sz="1600" dirty="0">
                <a:solidFill>
                  <a:schemeClr val="dk1"/>
                </a:solidFill>
                <a:latin typeface="Roboto"/>
                <a:ea typeface="Roboto"/>
                <a:cs typeface="Roboto"/>
                <a:sym typeface="Roboto"/>
              </a:rPr>
              <a:t> y sus </a:t>
            </a:r>
            <a:r>
              <a:rPr lang="en-US" sz="1600" dirty="0" err="1">
                <a:solidFill>
                  <a:schemeClr val="dk1"/>
                </a:solidFill>
                <a:latin typeface="Roboto"/>
                <a:ea typeface="Roboto"/>
                <a:cs typeface="Roboto"/>
                <a:sym typeface="Roboto"/>
              </a:rPr>
              <a:t>efectos</a:t>
            </a:r>
            <a:r>
              <a:rPr lang="en-US" sz="1600" dirty="0">
                <a:solidFill>
                  <a:schemeClr val="dk1"/>
                </a:solidFill>
                <a:latin typeface="Roboto"/>
                <a:ea typeface="Roboto"/>
                <a:cs typeface="Roboto"/>
                <a:sym typeface="Roboto"/>
              </a:rPr>
              <a:t> en la </a:t>
            </a:r>
            <a:r>
              <a:rPr lang="en-US" sz="1600" u="sng" dirty="0">
                <a:solidFill>
                  <a:schemeClr val="dk1"/>
                </a:solidFill>
                <a:latin typeface="Roboto"/>
                <a:ea typeface="Roboto"/>
                <a:cs typeface="Roboto"/>
                <a:sym typeface="Roboto"/>
              </a:rPr>
              <a:t>población general </a:t>
            </a:r>
            <a:r>
              <a:rPr lang="en-US" sz="1600" dirty="0" err="1">
                <a:solidFill>
                  <a:schemeClr val="dk1"/>
                </a:solidFill>
                <a:latin typeface="Roboto"/>
                <a:ea typeface="Roboto"/>
                <a:cs typeface="Roboto"/>
                <a:sym typeface="Roboto"/>
              </a:rPr>
              <a:t>aún</a:t>
            </a:r>
            <a:r>
              <a:rPr lang="en-US" sz="1600" dirty="0">
                <a:solidFill>
                  <a:schemeClr val="dk1"/>
                </a:solidFill>
                <a:latin typeface="Roboto"/>
                <a:ea typeface="Roboto"/>
                <a:cs typeface="Roboto"/>
                <a:sym typeface="Roboto"/>
              </a:rPr>
              <a:t> no </a:t>
            </a:r>
            <a:r>
              <a:rPr lang="en-US" sz="1600" dirty="0" err="1">
                <a:solidFill>
                  <a:schemeClr val="dk1"/>
                </a:solidFill>
                <a:latin typeface="Roboto"/>
                <a:ea typeface="Roboto"/>
                <a:cs typeface="Roboto"/>
                <a:sym typeface="Roboto"/>
              </a:rPr>
              <a:t>están</a:t>
            </a:r>
            <a:r>
              <a:rPr lang="en-US" sz="1600" dirty="0">
                <a:solidFill>
                  <a:schemeClr val="dk1"/>
                </a:solidFill>
                <a:latin typeface="Roboto"/>
                <a:ea typeface="Roboto"/>
                <a:cs typeface="Roboto"/>
                <a:sym typeface="Roboto"/>
              </a:rPr>
              <a:t> </a:t>
            </a:r>
            <a:r>
              <a:rPr lang="en-US" sz="1600" dirty="0" err="1">
                <a:solidFill>
                  <a:schemeClr val="dk1"/>
                </a:solidFill>
                <a:latin typeface="Roboto"/>
                <a:ea typeface="Roboto"/>
                <a:cs typeface="Roboto"/>
                <a:sym typeface="Roboto"/>
              </a:rPr>
              <a:t>cuantificados</a:t>
            </a:r>
            <a:r>
              <a:rPr lang="en-US" sz="1600" dirty="0">
                <a:solidFill>
                  <a:schemeClr val="dk1"/>
                </a:solidFill>
                <a:latin typeface="Roboto"/>
                <a:ea typeface="Roboto"/>
                <a:cs typeface="Roboto"/>
                <a:sym typeface="Roboto"/>
              </a:rPr>
              <a:t>.</a:t>
            </a:r>
            <a:endParaRPr sz="1600" dirty="0">
              <a:solidFill>
                <a:schemeClr val="dk1"/>
              </a:solidFill>
              <a:latin typeface="Roboto"/>
              <a:ea typeface="Roboto"/>
              <a:cs typeface="Roboto"/>
              <a:sym typeface="Roboto"/>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55"/>
          <p:cNvSpPr txBox="1">
            <a:spLocks noGrp="1"/>
          </p:cNvSpPr>
          <p:nvPr>
            <p:ph type="body" idx="1"/>
          </p:nvPr>
        </p:nvSpPr>
        <p:spPr>
          <a:xfrm>
            <a:off x="9353863" y="1019175"/>
            <a:ext cx="2838000" cy="1053600"/>
          </a:xfrm>
          <a:prstGeom prst="rect">
            <a:avLst/>
          </a:prstGeom>
          <a:noFill/>
          <a:ln>
            <a:noFill/>
          </a:ln>
        </p:spPr>
        <p:txBody>
          <a:bodyPr spcFirstLastPara="1" wrap="square" lIns="91425" tIns="45700" rIns="91425" bIns="45700" anchor="t" anchorCtr="0">
            <a:noAutofit/>
          </a:bodyPr>
          <a:lstStyle/>
          <a:p>
            <a:pPr marL="0" lvl="0" indent="0" algn="l" rtl="0">
              <a:lnSpc>
                <a:spcPct val="137500"/>
              </a:lnSpc>
              <a:spcBef>
                <a:spcPts val="0"/>
              </a:spcBef>
              <a:spcAft>
                <a:spcPts val="0"/>
              </a:spcAft>
              <a:buClr>
                <a:schemeClr val="dk1"/>
              </a:buClr>
              <a:buSzPts val="1280"/>
              <a:buFont typeface="Arial"/>
              <a:buNone/>
            </a:pPr>
            <a:r>
              <a:rPr lang="en-US" sz="1600">
                <a:solidFill>
                  <a:schemeClr val="dk1"/>
                </a:solidFill>
              </a:rPr>
              <a:t>3. ¿Qué sería necesario adaptar para que este enfoque sea relevante a nivel local?</a:t>
            </a:r>
            <a:endParaRPr/>
          </a:p>
          <a:p>
            <a:pPr marL="0" lvl="0" indent="0" algn="l" rtl="0">
              <a:lnSpc>
                <a:spcPct val="137500"/>
              </a:lnSpc>
              <a:spcBef>
                <a:spcPts val="0"/>
              </a:spcBef>
              <a:spcAft>
                <a:spcPts val="0"/>
              </a:spcAft>
              <a:buClr>
                <a:schemeClr val="dk1"/>
              </a:buClr>
              <a:buSzPts val="1280"/>
              <a:buFont typeface="Arial"/>
              <a:buNone/>
            </a:pPr>
            <a:r>
              <a:rPr lang="en-US" sz="1600">
                <a:solidFill>
                  <a:schemeClr val="dk1"/>
                </a:solidFill>
              </a:rPr>
              <a:t>Variables de entrada (por ejemplo, uso de mercurio, exposición de la población, rendimiento del oro)</a:t>
            </a:r>
            <a:endParaRPr/>
          </a:p>
          <a:p>
            <a:pPr marL="0" lvl="0" indent="0" algn="l" rtl="0">
              <a:lnSpc>
                <a:spcPct val="137500"/>
              </a:lnSpc>
              <a:spcBef>
                <a:spcPts val="0"/>
              </a:spcBef>
              <a:spcAft>
                <a:spcPts val="0"/>
              </a:spcAft>
              <a:buClr>
                <a:schemeClr val="dk1"/>
              </a:buClr>
              <a:buSzPts val="1280"/>
              <a:buFont typeface="Arial"/>
              <a:buNone/>
            </a:pPr>
            <a:r>
              <a:rPr lang="en-US" sz="1600">
                <a:solidFill>
                  <a:schemeClr val="dk1"/>
                </a:solidFill>
              </a:rPr>
              <a:t>Alineación institucional y capacidad para utilizar la herramienta</a:t>
            </a:r>
            <a:endParaRPr/>
          </a:p>
          <a:p>
            <a:pPr marL="0" lvl="0" indent="0" algn="l" rtl="0">
              <a:lnSpc>
                <a:spcPct val="137500"/>
              </a:lnSpc>
              <a:spcBef>
                <a:spcPts val="0"/>
              </a:spcBef>
              <a:spcAft>
                <a:spcPts val="0"/>
              </a:spcAft>
              <a:buClr>
                <a:schemeClr val="dk1"/>
              </a:buClr>
              <a:buSzPts val="1280"/>
              <a:buFont typeface="Arial"/>
              <a:buNone/>
            </a:pPr>
            <a:r>
              <a:rPr lang="en-US" sz="1600">
                <a:solidFill>
                  <a:schemeClr val="dk1"/>
                </a:solidFill>
              </a:rPr>
              <a:t>Comunicación y marco de referencia para ajustarse a las prioridades de política nacional</a:t>
            </a:r>
            <a:endParaRP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2" name="Suplemento 1">
                <a:extLst>
                  <a:ext uri="{FF2B5EF4-FFF2-40B4-BE49-F238E27FC236}">
                    <a16:creationId xmlns:a16="http://schemas.microsoft.com/office/drawing/2014/main" id="{28F46E50-3D76-20D0-FCAA-B5D5FF06AD7D}"/>
                  </a:ext>
                </a:extLst>
              </p:cNvPr>
              <p:cNvGraphicFramePr>
                <a:graphicFrameLocks noGrp="1"/>
              </p:cNvGraphicFramePr>
              <p:nvPr>
                <p:extLst>
                  <p:ext uri="{D42A27DB-BD31-4B8C-83A1-F6EECF244321}">
                    <p14:modId xmlns:p14="http://schemas.microsoft.com/office/powerpoint/2010/main" val="368634247"/>
                  </p:ext>
                </p:extLst>
              </p:nvPr>
            </p:nvGraphicFramePr>
            <p:xfrm>
              <a:off x="781363" y="1019019"/>
              <a:ext cx="8572500" cy="481965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2" name="Suplemento 1">
                <a:extLst>
                  <a:ext uri="{FF2B5EF4-FFF2-40B4-BE49-F238E27FC236}">
                    <a16:creationId xmlns:a16="http://schemas.microsoft.com/office/drawing/2014/main" id="{28F46E50-3D76-20D0-FCAA-B5D5FF06AD7D}"/>
                  </a:ext>
                </a:extLst>
              </p:cNvPr>
              <p:cNvPicPr>
                <a:picLocks noGrp="1" noRot="1" noChangeAspect="1" noMove="1" noResize="1" noEditPoints="1" noAdjustHandles="1" noChangeArrowheads="1" noChangeShapeType="1"/>
              </p:cNvPicPr>
              <p:nvPr/>
            </p:nvPicPr>
            <p:blipFill>
              <a:blip r:embed="rId4"/>
              <a:stretch>
                <a:fillRect/>
              </a:stretch>
            </p:blipFill>
            <p:spPr>
              <a:xfrm>
                <a:off x="781363" y="1019019"/>
                <a:ext cx="8572500" cy="4819650"/>
              </a:xfrm>
              <a:prstGeom prst="rect">
                <a:avLst/>
              </a:prstGeom>
            </p:spPr>
          </p:pic>
        </mc:Fallback>
      </mc:AlternateContent>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56"/>
          <p:cNvSpPr txBox="1">
            <a:spLocks noGrp="1"/>
          </p:cNvSpPr>
          <p:nvPr>
            <p:ph type="title"/>
          </p:nvPr>
        </p:nvSpPr>
        <p:spPr>
          <a:xfrm>
            <a:off x="838199" y="615615"/>
            <a:ext cx="9864777"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endParaRPr dirty="0">
              <a:latin typeface="Roboto"/>
              <a:ea typeface="Roboto"/>
              <a:cs typeface="Roboto"/>
              <a:sym typeface="Roboto"/>
            </a:endParaRPr>
          </a:p>
        </p:txBody>
      </p:sp>
      <p:sp>
        <p:nvSpPr>
          <p:cNvPr id="802" name="Google Shape;802;p56"/>
          <p:cNvSpPr txBox="1">
            <a:spLocks noGrp="1"/>
          </p:cNvSpPr>
          <p:nvPr>
            <p:ph type="body" idx="1"/>
          </p:nvPr>
        </p:nvSpPr>
        <p:spPr>
          <a:xfrm>
            <a:off x="8990975" y="1869274"/>
            <a:ext cx="3201026" cy="3749040"/>
          </a:xfrm>
          <a:prstGeom prst="rect">
            <a:avLst/>
          </a:prstGeom>
          <a:noFill/>
          <a:ln>
            <a:noFill/>
          </a:ln>
        </p:spPr>
        <p:txBody>
          <a:bodyPr spcFirstLastPara="1" wrap="square" lIns="91425" tIns="45700" rIns="91425" bIns="45700" anchor="t" anchorCtr="0">
            <a:noAutofit/>
          </a:bodyPr>
          <a:lstStyle/>
          <a:p>
            <a:pPr marL="342900" lvl="0" indent="-342900" algn="l" rtl="0">
              <a:lnSpc>
                <a:spcPct val="110000"/>
              </a:lnSpc>
              <a:spcBef>
                <a:spcPts val="0"/>
              </a:spcBef>
              <a:spcAft>
                <a:spcPts val="0"/>
              </a:spcAft>
              <a:buClr>
                <a:schemeClr val="dk1"/>
              </a:buClr>
              <a:buSzPts val="1600"/>
              <a:buFont typeface="Arial"/>
              <a:buChar char="•"/>
            </a:pPr>
            <a:r>
              <a:rPr lang="en-US" sz="2000">
                <a:solidFill>
                  <a:schemeClr val="dk1"/>
                </a:solidFill>
              </a:rPr>
              <a:t>Lecciones aprendidas del estudio de caso y cómo pueden orientar los esfuerzos de implementación futura.</a:t>
            </a:r>
            <a:endParaRPr sz="2000">
              <a:solidFill>
                <a:schemeClr val="dk1"/>
              </a:solidFill>
            </a:endParaRP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2" name="Suplemento 1">
                <a:extLst>
                  <a:ext uri="{FF2B5EF4-FFF2-40B4-BE49-F238E27FC236}">
                    <a16:creationId xmlns:a16="http://schemas.microsoft.com/office/drawing/2014/main" id="{2D5BE523-02A9-5B32-A8F0-A78864FE3B2C}"/>
                  </a:ext>
                </a:extLst>
              </p:cNvPr>
              <p:cNvGraphicFramePr>
                <a:graphicFrameLocks noGrp="1"/>
              </p:cNvGraphicFramePr>
              <p:nvPr>
                <p:extLst>
                  <p:ext uri="{D42A27DB-BD31-4B8C-83A1-F6EECF244321}">
                    <p14:modId xmlns:p14="http://schemas.microsoft.com/office/powerpoint/2010/main" val="927824579"/>
                  </p:ext>
                </p:extLst>
              </p:nvPr>
            </p:nvGraphicFramePr>
            <p:xfrm>
              <a:off x="838199" y="1530015"/>
              <a:ext cx="8572500" cy="481965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2" name="Suplemento 1">
                <a:extLst>
                  <a:ext uri="{FF2B5EF4-FFF2-40B4-BE49-F238E27FC236}">
                    <a16:creationId xmlns:a16="http://schemas.microsoft.com/office/drawing/2014/main" id="{2D5BE523-02A9-5B32-A8F0-A78864FE3B2C}"/>
                  </a:ext>
                </a:extLst>
              </p:cNvPr>
              <p:cNvPicPr>
                <a:picLocks noGrp="1" noRot="1" noChangeAspect="1" noMove="1" noResize="1" noEditPoints="1" noAdjustHandles="1" noChangeArrowheads="1" noChangeShapeType="1"/>
              </p:cNvPicPr>
              <p:nvPr/>
            </p:nvPicPr>
            <p:blipFill>
              <a:blip r:embed="rId4"/>
              <a:stretch>
                <a:fillRect/>
              </a:stretch>
            </p:blipFill>
            <p:spPr>
              <a:xfrm>
                <a:off x="838199" y="1530015"/>
                <a:ext cx="8572500" cy="4819650"/>
              </a:xfrm>
              <a:prstGeom prst="rect">
                <a:avLst/>
              </a:prstGeom>
            </p:spPr>
          </p:pic>
        </mc:Fallback>
      </mc:AlternateContent>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g388db57f9af_0_252"/>
          <p:cNvSpPr txBox="1">
            <a:spLocks noGrp="1"/>
          </p:cNvSpPr>
          <p:nvPr>
            <p:ph type="title"/>
          </p:nvPr>
        </p:nvSpPr>
        <p:spPr>
          <a:xfrm>
            <a:off x="549349" y="3216582"/>
            <a:ext cx="10498401" cy="1983900"/>
          </a:xfrm>
          <a:prstGeom prst="rect">
            <a:avLst/>
          </a:prstGeom>
        </p:spPr>
        <p:txBody>
          <a:bodyPr spcFirstLastPara="1" wrap="square" lIns="91425" tIns="45700" rIns="91425" bIns="45700" anchor="b" anchorCtr="0">
            <a:noAutofit/>
          </a:bodyPr>
          <a:lstStyle/>
          <a:p>
            <a:r>
              <a:rPr lang="es-ES" sz="1600" dirty="0">
                <a:latin typeface="Roboto"/>
                <a:ea typeface="Roboto"/>
                <a:cs typeface="Roboto"/>
              </a:rPr>
              <a:t>¿Quién se ofrece como voluntario/a para traer mapas en la próxima sesión?</a:t>
            </a:r>
            <a:br>
              <a:rPr lang="es-ES" sz="1600" b="0" dirty="0">
                <a:latin typeface="Roboto"/>
                <a:ea typeface="Roboto"/>
                <a:cs typeface="Roboto"/>
              </a:rPr>
            </a:br>
            <a:br>
              <a:rPr lang="es-ES" sz="1600" b="0" dirty="0">
                <a:latin typeface="Roboto"/>
                <a:ea typeface="Roboto"/>
                <a:cs typeface="Roboto"/>
              </a:rPr>
            </a:br>
            <a:r>
              <a:rPr lang="es-ES" sz="1600" b="0" dirty="0">
                <a:latin typeface="Roboto"/>
                <a:ea typeface="Roboto"/>
                <a:cs typeface="Roboto"/>
              </a:rPr>
              <a:t>- Contexto adicional (por ejemplo, fotos)</a:t>
            </a:r>
            <a:br>
              <a:rPr lang="es-ES" sz="1600" b="0" dirty="0">
                <a:latin typeface="Roboto"/>
                <a:ea typeface="Roboto"/>
                <a:cs typeface="Roboto"/>
              </a:rPr>
            </a:br>
            <a:r>
              <a:rPr lang="es-ES" sz="1600" b="0" dirty="0">
                <a:latin typeface="Roboto"/>
                <a:ea typeface="Roboto"/>
                <a:cs typeface="Roboto"/>
              </a:rPr>
              <a:t>- Información sobre qué instituciones están involucradas en la regulación/ordenación de la minería de oro en su país</a:t>
            </a:r>
            <a:br>
              <a:rPr lang="es-ES" sz="1600" b="0" dirty="0">
                <a:latin typeface="Roboto"/>
                <a:ea typeface="Roboto"/>
                <a:cs typeface="Roboto"/>
              </a:rPr>
            </a:br>
            <a:r>
              <a:rPr lang="es-ES" sz="1600" b="0" dirty="0">
                <a:latin typeface="Roboto"/>
                <a:ea typeface="Roboto"/>
                <a:cs typeface="Roboto"/>
              </a:rPr>
              <a:t>- Mapas disponibles, así como una estimación de la extensión (hectáreas, número de balsas, etc.)</a:t>
            </a:r>
            <a:br>
              <a:rPr lang="es-ES" sz="1600" b="0" dirty="0">
                <a:latin typeface="Roboto"/>
                <a:ea typeface="Roboto"/>
                <a:cs typeface="Roboto"/>
              </a:rPr>
            </a:br>
            <a:r>
              <a:rPr lang="es-ES" sz="1600" b="0" dirty="0">
                <a:latin typeface="Roboto"/>
                <a:ea typeface="Roboto"/>
                <a:cs typeface="Roboto"/>
              </a:rPr>
              <a:t>- ¿Cuáles son los dilemas encontrados en la región?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57"/>
          <p:cNvSpPr txBox="1">
            <a:spLocks noGrp="1"/>
          </p:cNvSpPr>
          <p:nvPr>
            <p:ph type="title"/>
          </p:nvPr>
        </p:nvSpPr>
        <p:spPr>
          <a:xfrm>
            <a:off x="475355" y="3154680"/>
            <a:ext cx="3017520" cy="548640"/>
          </a:xfrm>
          <a:prstGeom prst="rect">
            <a:avLst/>
          </a:prstGeom>
          <a:noFill/>
          <a:ln>
            <a:noFill/>
          </a:ln>
        </p:spPr>
        <p:txBody>
          <a:bodyPr spcFirstLastPara="1" wrap="square" lIns="91425" tIns="45700" rIns="91425" bIns="45700" anchor="ctr" anchorCtr="0">
            <a:noAutofit/>
          </a:bodyPr>
          <a:lstStyle/>
          <a:p>
            <a:pPr marL="0" lvl="0" indent="0" algn="l" rtl="0">
              <a:lnSpc>
                <a:spcPct val="105263"/>
              </a:lnSpc>
              <a:spcBef>
                <a:spcPts val="0"/>
              </a:spcBef>
              <a:spcAft>
                <a:spcPts val="0"/>
              </a:spcAft>
              <a:buClr>
                <a:schemeClr val="lt2"/>
              </a:buClr>
              <a:buSzPts val="3800"/>
              <a:buFont typeface="Arial"/>
              <a:buNone/>
            </a:pPr>
            <a:r>
              <a:rPr lang="en-US"/>
              <a:t>Gracias!</a:t>
            </a:r>
            <a:endParaRPr/>
          </a:p>
        </p:txBody>
      </p:sp>
      <p:pic>
        <p:nvPicPr>
          <p:cNvPr id="817" name="Google Shape;817;p57"/>
          <p:cNvPicPr preferRelativeResize="0"/>
          <p:nvPr/>
        </p:nvPicPr>
        <p:blipFill>
          <a:blip r:embed="rId3">
            <a:alphaModFix/>
          </a:blip>
          <a:stretch>
            <a:fillRect/>
          </a:stretch>
        </p:blipFill>
        <p:spPr>
          <a:xfrm>
            <a:off x="7693874" y="4705627"/>
            <a:ext cx="1432525" cy="11704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388bcc690dc_0_458"/>
          <p:cNvSpPr txBox="1">
            <a:spLocks noGrp="1"/>
          </p:cNvSpPr>
          <p:nvPr>
            <p:ph type="title"/>
          </p:nvPr>
        </p:nvSpPr>
        <p:spPr>
          <a:xfrm>
            <a:off x="823550" y="990119"/>
            <a:ext cx="7315200" cy="914400"/>
          </a:xfrm>
          <a:prstGeom prst="rect">
            <a:avLst/>
          </a:prstGeom>
        </p:spPr>
        <p:txBody>
          <a:bodyPr spcFirstLastPara="1" wrap="square" lIns="91425" tIns="45700" rIns="91425" bIns="45700" anchor="b" anchorCtr="0">
            <a:noAutofit/>
          </a:bodyPr>
          <a:lstStyle/>
          <a:p>
            <a:pPr marL="0" lvl="0" indent="0" algn="l" rtl="0">
              <a:lnSpc>
                <a:spcPct val="115000"/>
              </a:lnSpc>
              <a:spcBef>
                <a:spcPts val="0"/>
              </a:spcBef>
              <a:spcAft>
                <a:spcPts val="600"/>
              </a:spcAft>
              <a:buNone/>
            </a:pPr>
            <a:r>
              <a:rPr lang="en-US" sz="4100">
                <a:solidFill>
                  <a:srgbClr val="000000"/>
                </a:solidFill>
              </a:rPr>
              <a:t>Mining Impacts Calculator</a:t>
            </a:r>
            <a:endParaRPr/>
          </a:p>
        </p:txBody>
      </p:sp>
      <p:sp>
        <p:nvSpPr>
          <p:cNvPr id="257" name="Google Shape;257;g388bcc690dc_0_458"/>
          <p:cNvSpPr txBox="1">
            <a:spLocks noGrp="1"/>
          </p:cNvSpPr>
          <p:nvPr>
            <p:ph type="body" idx="1"/>
          </p:nvPr>
        </p:nvSpPr>
        <p:spPr>
          <a:xfrm>
            <a:off x="952500" y="2320928"/>
            <a:ext cx="7315200" cy="347460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1500">
                <a:solidFill>
                  <a:srgbClr val="000000"/>
                </a:solidFill>
              </a:rPr>
              <a:t>•</a:t>
            </a:r>
            <a:r>
              <a:rPr lang="en-US" sz="1500">
                <a:solidFill>
                  <a:srgbClr val="000000"/>
                </a:solidFill>
                <a:latin typeface="Calibri"/>
                <a:ea typeface="Calibri"/>
                <a:cs typeface="Calibri"/>
                <a:sym typeface="Calibri"/>
              </a:rPr>
              <a:t>Lanzado en Brasil en 2021</a:t>
            </a:r>
            <a:endParaRPr sz="1500">
              <a:solidFill>
                <a:srgbClr val="000000"/>
              </a:solidFill>
              <a:latin typeface="Calibri"/>
              <a:ea typeface="Calibri"/>
              <a:cs typeface="Calibri"/>
              <a:sym typeface="Calibri"/>
            </a:endParaRPr>
          </a:p>
          <a:p>
            <a:pPr marL="0" lvl="0" indent="457200" algn="l" rtl="0">
              <a:lnSpc>
                <a:spcPct val="90000"/>
              </a:lnSpc>
              <a:spcBef>
                <a:spcPts val="600"/>
              </a:spcBef>
              <a:spcAft>
                <a:spcPts val="0"/>
              </a:spcAft>
              <a:buNone/>
            </a:pPr>
            <a:r>
              <a:rPr lang="en-US" sz="1500">
                <a:solidFill>
                  <a:srgbClr val="000000"/>
                </a:solidFill>
                <a:latin typeface="Calibri"/>
                <a:ea typeface="Calibri"/>
                <a:cs typeface="Calibri"/>
                <a:sym typeface="Calibri"/>
              </a:rPr>
              <a:t>•Colaboración con el Ministerio Público (MPF)</a:t>
            </a:r>
            <a:endParaRPr sz="1500">
              <a:solidFill>
                <a:srgbClr val="000000"/>
              </a:solidFill>
              <a:latin typeface="Calibri"/>
              <a:ea typeface="Calibri"/>
              <a:cs typeface="Calibri"/>
              <a:sym typeface="Calibri"/>
            </a:endParaRPr>
          </a:p>
          <a:p>
            <a:pPr marL="0" lvl="0" indent="0" algn="l" rtl="0">
              <a:lnSpc>
                <a:spcPct val="90000"/>
              </a:lnSpc>
              <a:spcBef>
                <a:spcPts val="600"/>
              </a:spcBef>
              <a:spcAft>
                <a:spcPts val="0"/>
              </a:spcAft>
              <a:buNone/>
            </a:pPr>
            <a:endParaRPr sz="1500">
              <a:solidFill>
                <a:srgbClr val="000000"/>
              </a:solidFill>
              <a:latin typeface="Calibri"/>
              <a:ea typeface="Calibri"/>
              <a:cs typeface="Calibri"/>
              <a:sym typeface="Calibri"/>
            </a:endParaRPr>
          </a:p>
          <a:p>
            <a:pPr marL="0" lvl="0" indent="0" algn="l" rtl="0">
              <a:lnSpc>
                <a:spcPct val="90000"/>
              </a:lnSpc>
              <a:spcBef>
                <a:spcPts val="600"/>
              </a:spcBef>
              <a:spcAft>
                <a:spcPts val="0"/>
              </a:spcAft>
              <a:buNone/>
            </a:pPr>
            <a:r>
              <a:rPr lang="en-US" sz="1500">
                <a:solidFill>
                  <a:srgbClr val="000000"/>
                </a:solidFill>
                <a:latin typeface="Calibri"/>
                <a:ea typeface="Calibri"/>
                <a:cs typeface="Calibri"/>
                <a:sym typeface="Calibri"/>
              </a:rPr>
              <a:t>•Apoyo al gobierno en el cálculo</a:t>
            </a:r>
            <a:endParaRPr sz="1500">
              <a:solidFill>
                <a:srgbClr val="000000"/>
              </a:solidFill>
              <a:latin typeface="Calibri"/>
              <a:ea typeface="Calibri"/>
              <a:cs typeface="Calibri"/>
              <a:sym typeface="Calibri"/>
            </a:endParaRPr>
          </a:p>
          <a:p>
            <a:pPr marL="0" lvl="0" indent="457200" algn="l" rtl="0">
              <a:lnSpc>
                <a:spcPct val="90000"/>
              </a:lnSpc>
              <a:spcBef>
                <a:spcPts val="600"/>
              </a:spcBef>
              <a:spcAft>
                <a:spcPts val="0"/>
              </a:spcAft>
              <a:buNone/>
            </a:pPr>
            <a:r>
              <a:rPr lang="en-US" sz="1500">
                <a:solidFill>
                  <a:srgbClr val="000000"/>
                </a:solidFill>
                <a:latin typeface="Calibri"/>
                <a:ea typeface="Calibri"/>
                <a:cs typeface="Calibri"/>
                <a:sym typeface="Calibri"/>
              </a:rPr>
              <a:t>•Multas ambientales</a:t>
            </a:r>
            <a:endParaRPr sz="1500">
              <a:solidFill>
                <a:srgbClr val="000000"/>
              </a:solidFill>
              <a:latin typeface="Calibri"/>
              <a:ea typeface="Calibri"/>
              <a:cs typeface="Calibri"/>
              <a:sym typeface="Calibri"/>
            </a:endParaRPr>
          </a:p>
          <a:p>
            <a:pPr marL="0" lvl="0" indent="457200" algn="l" rtl="0">
              <a:lnSpc>
                <a:spcPct val="90000"/>
              </a:lnSpc>
              <a:spcBef>
                <a:spcPts val="600"/>
              </a:spcBef>
              <a:spcAft>
                <a:spcPts val="0"/>
              </a:spcAft>
              <a:buNone/>
            </a:pPr>
            <a:r>
              <a:rPr lang="en-US" sz="1500">
                <a:solidFill>
                  <a:srgbClr val="000000"/>
                </a:solidFill>
                <a:latin typeface="Calibri"/>
                <a:ea typeface="Calibri"/>
                <a:cs typeface="Calibri"/>
                <a:sym typeface="Calibri"/>
              </a:rPr>
              <a:t>•Beneficios de una mayor protección</a:t>
            </a:r>
            <a:endParaRPr sz="1500">
              <a:solidFill>
                <a:srgbClr val="000000"/>
              </a:solidFill>
              <a:latin typeface="Calibri"/>
              <a:ea typeface="Calibri"/>
              <a:cs typeface="Calibri"/>
              <a:sym typeface="Calibri"/>
            </a:endParaRPr>
          </a:p>
          <a:p>
            <a:pPr marL="0" lvl="0" indent="0" algn="l" rtl="0">
              <a:lnSpc>
                <a:spcPct val="90000"/>
              </a:lnSpc>
              <a:spcBef>
                <a:spcPts val="600"/>
              </a:spcBef>
              <a:spcAft>
                <a:spcPts val="0"/>
              </a:spcAft>
              <a:buNone/>
            </a:pPr>
            <a:endParaRPr sz="1500">
              <a:solidFill>
                <a:srgbClr val="000000"/>
              </a:solidFill>
              <a:latin typeface="Calibri"/>
              <a:ea typeface="Calibri"/>
              <a:cs typeface="Calibri"/>
              <a:sym typeface="Calibri"/>
            </a:endParaRPr>
          </a:p>
          <a:p>
            <a:pPr marL="0" lvl="0" indent="0" algn="l" rtl="0">
              <a:lnSpc>
                <a:spcPct val="90000"/>
              </a:lnSpc>
              <a:spcBef>
                <a:spcPts val="600"/>
              </a:spcBef>
              <a:spcAft>
                <a:spcPts val="0"/>
              </a:spcAft>
              <a:buNone/>
            </a:pPr>
            <a:r>
              <a:rPr lang="en-US" sz="1500">
                <a:solidFill>
                  <a:srgbClr val="000000"/>
                </a:solidFill>
                <a:latin typeface="Calibri"/>
                <a:ea typeface="Calibri"/>
                <a:cs typeface="Calibri"/>
                <a:sym typeface="Calibri"/>
              </a:rPr>
              <a:t>•Primera herramienta para valorar los impactos del mercurio, la erosión y la deforestación</a:t>
            </a:r>
            <a:endParaRPr sz="1500">
              <a:solidFill>
                <a:srgbClr val="000000"/>
              </a:solidFill>
              <a:latin typeface="Calibri"/>
              <a:ea typeface="Calibri"/>
              <a:cs typeface="Calibri"/>
              <a:sym typeface="Calibri"/>
            </a:endParaRPr>
          </a:p>
          <a:p>
            <a:pPr marL="0" lvl="0" indent="0" algn="l" rtl="0">
              <a:lnSpc>
                <a:spcPct val="90000"/>
              </a:lnSpc>
              <a:spcBef>
                <a:spcPts val="600"/>
              </a:spcBef>
              <a:spcAft>
                <a:spcPts val="0"/>
              </a:spcAft>
              <a:buNone/>
            </a:pPr>
            <a:endParaRPr sz="1500">
              <a:solidFill>
                <a:srgbClr val="000000"/>
              </a:solidFill>
              <a:latin typeface="Calibri"/>
              <a:ea typeface="Calibri"/>
              <a:cs typeface="Calibri"/>
              <a:sym typeface="Calibri"/>
            </a:endParaRPr>
          </a:p>
          <a:p>
            <a:pPr marL="0" lvl="0" indent="0" algn="l" rtl="0">
              <a:lnSpc>
                <a:spcPct val="90000"/>
              </a:lnSpc>
              <a:spcBef>
                <a:spcPts val="600"/>
              </a:spcBef>
              <a:spcAft>
                <a:spcPts val="0"/>
              </a:spcAft>
              <a:buNone/>
            </a:pPr>
            <a:r>
              <a:rPr lang="en-US" sz="1500">
                <a:solidFill>
                  <a:srgbClr val="000000"/>
                </a:solidFill>
                <a:latin typeface="Calibri"/>
                <a:ea typeface="Calibri"/>
                <a:cs typeface="Calibri"/>
                <a:sym typeface="Calibri"/>
              </a:rPr>
              <a:t>•Metodología publicada en revistas académicas (3)</a:t>
            </a:r>
            <a:endParaRPr sz="1500">
              <a:solidFill>
                <a:srgbClr val="000000"/>
              </a:solidFill>
              <a:latin typeface="Calibri"/>
              <a:ea typeface="Calibri"/>
              <a:cs typeface="Calibri"/>
              <a:sym typeface="Calibri"/>
            </a:endParaRPr>
          </a:p>
          <a:p>
            <a:pPr marL="0" lvl="0" indent="0" algn="l" rtl="0">
              <a:lnSpc>
                <a:spcPct val="90000"/>
              </a:lnSpc>
              <a:spcBef>
                <a:spcPts val="600"/>
              </a:spcBef>
              <a:spcAft>
                <a:spcPts val="600"/>
              </a:spcAft>
              <a:buNone/>
            </a:pPr>
            <a:endParaRPr sz="1500">
              <a:solidFill>
                <a:srgbClr val="000000"/>
              </a:solidFill>
              <a:latin typeface="Calibri"/>
              <a:ea typeface="Calibri"/>
              <a:cs typeface="Calibri"/>
              <a:sym typeface="Calibri"/>
            </a:endParaRPr>
          </a:p>
        </p:txBody>
      </p:sp>
      <p:pic>
        <p:nvPicPr>
          <p:cNvPr id="258" name="Google Shape;258;g388bcc690dc_0_458"/>
          <p:cNvPicPr preferRelativeResize="0"/>
          <p:nvPr/>
        </p:nvPicPr>
        <p:blipFill>
          <a:blip r:embed="rId3">
            <a:alphaModFix/>
          </a:blip>
          <a:stretch>
            <a:fillRect/>
          </a:stretch>
        </p:blipFill>
        <p:spPr>
          <a:xfrm>
            <a:off x="8077200" y="-278425"/>
            <a:ext cx="5054151" cy="4318376"/>
          </a:xfrm>
          <a:prstGeom prst="rect">
            <a:avLst/>
          </a:prstGeom>
          <a:noFill/>
          <a:ln>
            <a:noFill/>
          </a:ln>
        </p:spPr>
      </p:pic>
      <p:sp>
        <p:nvSpPr>
          <p:cNvPr id="259" name="Google Shape;259;g388bcc690dc_0_458"/>
          <p:cNvSpPr/>
          <p:nvPr/>
        </p:nvSpPr>
        <p:spPr>
          <a:xfrm>
            <a:off x="259250" y="238025"/>
            <a:ext cx="2502900" cy="752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60" name="Google Shape;260;g388bcc690dc_0_458"/>
          <p:cNvPicPr preferRelativeResize="0"/>
          <p:nvPr/>
        </p:nvPicPr>
        <p:blipFill>
          <a:blip r:embed="rId4">
            <a:alphaModFix/>
          </a:blip>
          <a:stretch>
            <a:fillRect/>
          </a:stretch>
        </p:blipFill>
        <p:spPr>
          <a:xfrm>
            <a:off x="7772400" y="4841380"/>
            <a:ext cx="4038599" cy="188076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388bcc690dc_0_467"/>
          <p:cNvSpPr txBox="1">
            <a:spLocks noGrp="1"/>
          </p:cNvSpPr>
          <p:nvPr>
            <p:ph type="title"/>
          </p:nvPr>
        </p:nvSpPr>
        <p:spPr>
          <a:xfrm>
            <a:off x="838200" y="1242644"/>
            <a:ext cx="7315200" cy="9144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267" name="Google Shape;267;g388bcc690dc_0_467"/>
          <p:cNvSpPr txBox="1">
            <a:spLocks noGrp="1"/>
          </p:cNvSpPr>
          <p:nvPr>
            <p:ph type="body" idx="1"/>
          </p:nvPr>
        </p:nvSpPr>
        <p:spPr>
          <a:xfrm>
            <a:off x="838200" y="2540728"/>
            <a:ext cx="7315200" cy="3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pic>
        <p:nvPicPr>
          <p:cNvPr id="268" name="Google Shape;268;g388bcc690dc_0_467"/>
          <p:cNvPicPr preferRelativeResize="0"/>
          <p:nvPr/>
        </p:nvPicPr>
        <p:blipFill>
          <a:blip r:embed="rId3">
            <a:alphaModFix/>
          </a:blip>
          <a:stretch>
            <a:fillRect/>
          </a:stretch>
        </p:blipFill>
        <p:spPr>
          <a:xfrm>
            <a:off x="2626350" y="256563"/>
            <a:ext cx="7848599" cy="12295729"/>
          </a:xfrm>
          <a:prstGeom prst="rect">
            <a:avLst/>
          </a:prstGeom>
          <a:noFill/>
          <a:ln>
            <a:noFill/>
          </a:ln>
        </p:spPr>
      </p:pic>
      <p:sp>
        <p:nvSpPr>
          <p:cNvPr id="269" name="Google Shape;269;g388bcc690dc_0_467"/>
          <p:cNvSpPr/>
          <p:nvPr/>
        </p:nvSpPr>
        <p:spPr>
          <a:xfrm>
            <a:off x="259250" y="238025"/>
            <a:ext cx="2502900" cy="752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9c8q6gembg4d817vujccaf2hxpc7o8"/>
</p:tagLst>
</file>

<file path=ppt/theme/theme1.xml><?xml version="1.0" encoding="utf-8"?>
<a:theme xmlns:a="http://schemas.openxmlformats.org/drawingml/2006/main" name="Office Theme">
  <a:themeElements>
    <a:clrScheme name="planetGOLD">
      <a:dk1>
        <a:srgbClr val="5B6770"/>
      </a:dk1>
      <a:lt1>
        <a:srgbClr val="FFFFFF"/>
      </a:lt1>
      <a:dk2>
        <a:srgbClr val="B58500"/>
      </a:dk2>
      <a:lt2>
        <a:srgbClr val="FFFFFF"/>
      </a:lt2>
      <a:accent1>
        <a:srgbClr val="00A3E0"/>
      </a:accent1>
      <a:accent2>
        <a:srgbClr val="B58500"/>
      </a:accent2>
      <a:accent3>
        <a:srgbClr val="5B6770"/>
      </a:accent3>
      <a:accent4>
        <a:srgbClr val="83BD00"/>
      </a:accent4>
      <a:accent5>
        <a:srgbClr val="00C389"/>
      </a:accent5>
      <a:accent6>
        <a:srgbClr val="FF9E1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9.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33.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34.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53.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54.png"/></Relationships>
</file>

<file path=ppt/webextensions/_rels/webextension6.xml.rels><?xml version="1.0" encoding="UTF-8" standalone="yes"?>
<Relationships xmlns="http://schemas.openxmlformats.org/package/2006/relationships"><Relationship Id="rId1" Type="http://schemas.openxmlformats.org/officeDocument/2006/relationships/image" Target="../media/image74.png"/></Relationships>
</file>

<file path=ppt/webextensions/_rels/webextension7.xml.rels><?xml version="1.0" encoding="UTF-8" standalone="yes"?>
<Relationships xmlns="http://schemas.openxmlformats.org/package/2006/relationships"><Relationship Id="rId1" Type="http://schemas.openxmlformats.org/officeDocument/2006/relationships/image" Target="../media/image82.png"/></Relationships>
</file>

<file path=ppt/webextensions/_rels/webextension8.xml.rels><?xml version="1.0" encoding="UTF-8" standalone="yes"?>
<Relationships xmlns="http://schemas.openxmlformats.org/package/2006/relationships"><Relationship Id="rId1" Type="http://schemas.openxmlformats.org/officeDocument/2006/relationships/image" Target="../media/image83.png"/></Relationships>
</file>

<file path=ppt/webextensions/_rels/webextension9.xml.rels><?xml version="1.0" encoding="UTF-8" standalone="yes"?>
<Relationships xmlns="http://schemas.openxmlformats.org/package/2006/relationships"><Relationship Id="rId1" Type="http://schemas.openxmlformats.org/officeDocument/2006/relationships/image" Target="../media/image84.png"/></Relationships>
</file>

<file path=ppt/webextensions/webextension1.xml><?xml version="1.0" encoding="utf-8"?>
<we:webextension xmlns:we="http://schemas.microsoft.com/office/webextensions/webextension/2010/11" id="{3B882E98-E6EC-4E24-B5B7-0410F830FA06}">
  <we:reference id="wa104379261" version="4.3.0.0" store="pt-BR" storeType="OMEX"/>
  <we:alternateReferences>
    <we:reference id="WA104379261" version="4.3.0.0" store="" storeType="OMEX"/>
  </we:alternateReferences>
  <we:properties>
    <we:property name="MENTIMETER_QUESTION_ID_KEY" value="&quot;ogcc967byzur&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671C9216-04D0-4EC6-B141-56AC9285B764}">
  <we:reference id="wa104379261" version="4.3.0.0" store="pt-BR" storeType="OMEX"/>
  <we:alternateReferences>
    <we:reference id="WA104379261" version="4.3.0.0" store="" storeType="OMEX"/>
  </we:alternateReferences>
  <we:properties>
    <we:property name="MENTIMETER_QUESTION_ID_KEY" value="&quot;8btfka7x63b6&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A6E7E79E-A7AF-4062-A034-EFF75ED8CA89}">
  <we:reference id="wa104379261" version="4.3.0.0" store="pt-BR" storeType="OMEX"/>
  <we:alternateReferences>
    <we:reference id="WA104379261" version="4.3.0.0" store="" storeType="OMEX"/>
  </we:alternateReferences>
  <we:properties>
    <we:property name="MENTIMETER_QUESTION_ID_KEY" value="&quot;k4fass7atvms&quot;"/>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66A5CAFF-2142-4559-AA6C-21821C501A6F}">
  <we:reference id="wa104379261" version="4.3.0.0" store="pt-BR" storeType="OMEX"/>
  <we:alternateReferences>
    <we:reference id="WA104379261" version="4.3.0.0" store="" storeType="OMEX"/>
  </we:alternateReferences>
  <we:properties>
    <we:property name="MENTIMETER_QUESTION_ID_KEY" value="&quot;nzkwx25w9r1k&quot;"/>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AB167190-6399-4814-A468-4DFEEBBF6683}">
  <we:reference id="wa104379261" version="4.3.0.0" store="pt-BR" storeType="OMEX"/>
  <we:alternateReferences>
    <we:reference id="WA104379261" version="4.3.0.0" store="" storeType="OMEX"/>
  </we:alternateReferences>
  <we:properties>
    <we:property name="MENTIMETER_QUESTION_ID_KEY" value="&quot;nzkwx25w9r1k&quot;"/>
  </we:properties>
  <we:bindings/>
  <we:snapshot xmlns:r="http://schemas.openxmlformats.org/officeDocument/2006/relationships" r:embed="rId1"/>
</we:webextension>
</file>

<file path=ppt/webextensions/webextension6.xml><?xml version="1.0" encoding="utf-8"?>
<we:webextension xmlns:we="http://schemas.microsoft.com/office/webextensions/webextension/2010/11" id="{12526F55-84CB-4306-A433-F13EE8C2340B}">
  <we:reference id="wa104379261" version="4.3.0.0" store="pt-BR" storeType="OMEX"/>
  <we:alternateReferences>
    <we:reference id="WA104379261" version="4.3.0.0" store="" storeType="OMEX"/>
  </we:alternateReferences>
  <we:properties>
    <we:property name="MENTIMETER_QUESTION_ID_KEY" value="&quot;kbfwr5o1wzu7&quot;"/>
  </we:properties>
  <we:bindings/>
  <we:snapshot xmlns:r="http://schemas.openxmlformats.org/officeDocument/2006/relationships" r:embed="rId1"/>
</we:webextension>
</file>

<file path=ppt/webextensions/webextension7.xml><?xml version="1.0" encoding="utf-8"?>
<we:webextension xmlns:we="http://schemas.microsoft.com/office/webextensions/webextension/2010/11" id="{8ED021EE-699E-4BA8-B37C-86D66E704265}">
  <we:reference id="wa104379261" version="4.3.0.0" store="pt-BR" storeType="OMEX"/>
  <we:alternateReferences>
    <we:reference id="WA104379261" version="4.3.0.0" store="" storeType="OMEX"/>
  </we:alternateReferences>
  <we:properties>
    <we:property name="MENTIMETER_QUESTION_ID_KEY" value="&quot;weokguhb6f65&quot;"/>
  </we:properties>
  <we:bindings/>
  <we:snapshot xmlns:r="http://schemas.openxmlformats.org/officeDocument/2006/relationships" r:embed="rId1"/>
</we:webextension>
</file>

<file path=ppt/webextensions/webextension8.xml><?xml version="1.0" encoding="utf-8"?>
<we:webextension xmlns:we="http://schemas.microsoft.com/office/webextensions/webextension/2010/11" id="{BC96E6E2-FD05-43B6-B911-FD2447F59CB0}">
  <we:reference id="wa104379261" version="4.3.0.0" store="pt-BR" storeType="OMEX"/>
  <we:alternateReferences>
    <we:reference id="WA104379261" version="4.3.0.0" store="" storeType="OMEX"/>
  </we:alternateReferences>
  <we:properties>
    <we:property name="MENTIMETER_QUESTION_ID_KEY" value="&quot;1kt45abrbjij&quot;"/>
  </we:properties>
  <we:bindings/>
  <we:snapshot xmlns:r="http://schemas.openxmlformats.org/officeDocument/2006/relationships" r:embed="rId1"/>
</we:webextension>
</file>

<file path=ppt/webextensions/webextension9.xml><?xml version="1.0" encoding="utf-8"?>
<we:webextension xmlns:we="http://schemas.microsoft.com/office/webextensions/webextension/2010/11" id="{E494F1C5-75A0-46C0-A835-9A1325C62F78}">
  <we:reference id="wa104379261" version="4.3.0.0" store="pt-BR" storeType="OMEX"/>
  <we:alternateReferences>
    <we:reference id="WA104379261" version="4.3.0.0" store="" storeType="OMEX"/>
  </we:alternateReferences>
  <we:properties>
    <we:property name="MENTIMETER_QUESTION_ID_KEY" value="&quot;44qymzuq9oxg&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008E274FD8B93343AEC3B63EEB65607C" ma:contentTypeVersion="11" ma:contentTypeDescription="Criar um novo documento." ma:contentTypeScope="" ma:versionID="0fe4507560443875922a0d3c464b6507">
  <xsd:schema xmlns:xsd="http://www.w3.org/2001/XMLSchema" xmlns:xs="http://www.w3.org/2001/XMLSchema" xmlns:p="http://schemas.microsoft.com/office/2006/metadata/properties" xmlns:ns2="82442ca6-20f3-486f-a231-991f407dd240" xmlns:ns3="29d4d221-8dd5-4fd0-8ec3-afaea5add9e5" targetNamespace="http://schemas.microsoft.com/office/2006/metadata/properties" ma:root="true" ma:fieldsID="ff26f5bf0f349326a24c963d4dde84a2" ns2:_="" ns3:_="">
    <xsd:import namespace="82442ca6-20f3-486f-a231-991f407dd240"/>
    <xsd:import namespace="29d4d221-8dd5-4fd0-8ec3-afaea5add9e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DateTake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442ca6-20f3-486f-a231-991f407dd2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d4d221-8dd5-4fd0-8ec3-afaea5add9e5" elementFormDefault="qualified">
    <xsd:import namespace="http://schemas.microsoft.com/office/2006/documentManagement/types"/>
    <xsd:import namespace="http://schemas.microsoft.com/office/infopath/2007/PartnerControls"/>
    <xsd:element name="SharedWithUsers" ma:index="12"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hes de 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2A35F27-4041-4C05-BA4C-896C774B5F0C}"/>
</file>

<file path=customXml/itemProps2.xml><?xml version="1.0" encoding="utf-8"?>
<ds:datastoreItem xmlns:ds="http://schemas.openxmlformats.org/officeDocument/2006/customXml" ds:itemID="{22C0931A-BFA2-4097-95CE-329877F8E858}"/>
</file>

<file path=customXml/itemProps3.xml><?xml version="1.0" encoding="utf-8"?>
<ds:datastoreItem xmlns:ds="http://schemas.openxmlformats.org/officeDocument/2006/customXml" ds:itemID="{EA3EC951-EECB-4BC5-A9DA-5CC4D3081830}"/>
</file>

<file path=docProps/app.xml><?xml version="1.0" encoding="utf-8"?>
<Properties xmlns="http://schemas.openxmlformats.org/officeDocument/2006/extended-properties" xmlns:vt="http://schemas.openxmlformats.org/officeDocument/2006/docPropsVTypes">
  <TotalTime>0</TotalTime>
  <Words>3187</Words>
  <Application>Microsoft Office PowerPoint</Application>
  <PresentationFormat>Widescreen</PresentationFormat>
  <Paragraphs>483</Paragraphs>
  <Slides>75</Slides>
  <Notes>73</Notes>
  <HiddenSlides>1</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75</vt:i4>
      </vt:variant>
    </vt:vector>
  </HeadingPairs>
  <TitlesOfParts>
    <vt:vector size="80" baseType="lpstr">
      <vt:lpstr>Roboto</vt:lpstr>
      <vt:lpstr>Calibri</vt:lpstr>
      <vt:lpstr>Libre Franklin</vt:lpstr>
      <vt:lpstr>Arial</vt:lpstr>
      <vt:lpstr>Office Theme</vt:lpstr>
      <vt:lpstr>Valoración económica del impacto de la minería ilegal de oro</vt:lpstr>
      <vt:lpstr>Bienvenidos a la Serie de Seminarios de la Fase 2 – Recordemos la Fase 1</vt:lpstr>
      <vt:lpstr>Bienvenidos a la Serie de Seminarios de la Fase 2 – Presentaciones</vt:lpstr>
      <vt:lpstr>Bienvenidos a la Serie de Seminarios de la Fase 2 – Reglas</vt:lpstr>
      <vt:lpstr>Apresentação do PowerPoint</vt:lpstr>
      <vt:lpstr>Calculadora de Impactos de la Minería</vt:lpstr>
      <vt:lpstr>Apresentação do PowerPoint</vt:lpstr>
      <vt:lpstr>Mining Impacts Calculator</vt:lpstr>
      <vt:lpstr>Apresentação do PowerPoint</vt:lpstr>
      <vt:lpstr>Impacto: Deforestación</vt:lpstr>
      <vt:lpstr>Impacto: Erosión</vt:lpstr>
      <vt:lpstr>Impacto: Contaminación por mercurio</vt:lpstr>
      <vt:lpstr>Apresentação do PowerPoint</vt:lpstr>
      <vt:lpstr>Apresentação do PowerPoint</vt:lpstr>
      <vt:lpstr>https://calculators.conservation-strategy.org/</vt:lpstr>
      <vt:lpstr>¿Cómo funciona la Calculadora de Impacto Minero (MIC)?</vt:lpstr>
      <vt:lpstr>Adaptación y adopción de la Calculadora en diferentes contextos nacionales</vt:lpstr>
      <vt:lpstr>Apresentação do PowerPoint</vt:lpstr>
      <vt:lpstr>Apresentação do PowerPoint</vt:lpstr>
      <vt:lpstr>Apresentação do PowerPoint</vt:lpstr>
      <vt:lpstr>Visión general de la valoración económica y de los impactos de la minería en la MAPE</vt:lpstr>
      <vt:lpstr>¿Por qué es importante asignar un valor?</vt:lpstr>
      <vt:lpstr>Perspectiva de planificación: Jerarquía de mitigación</vt:lpstr>
      <vt:lpstr>Economic Valuation: Warning</vt:lpstr>
      <vt:lpstr>¿Qué evaluamos?</vt:lpstr>
      <vt:lpstr>Servicios Ecosistémicos</vt:lpstr>
      <vt:lpstr>Dinámicas de los servicios ecosistémicos</vt:lpstr>
      <vt:lpstr>Sistema de mercado y externalidades</vt:lpstr>
      <vt:lpstr>Hipótesis de valoración</vt:lpstr>
      <vt:lpstr>Etapas de la valoración: Efectos Biofísicos vs Sociales</vt:lpstr>
      <vt:lpstr>Métodos de valoración</vt:lpstr>
      <vt:lpstr>Tipos de métodos de evaluación: Ejemplo de cambio en la salud</vt:lpstr>
      <vt:lpstr>Transferencia de beneficios</vt:lpstr>
      <vt:lpstr>Apresentação do PowerPoint</vt:lpstr>
      <vt:lpstr>Apresentação do PowerPoint</vt:lpstr>
      <vt:lpstr>Metodología</vt:lpstr>
      <vt:lpstr>Metodología</vt:lpstr>
      <vt:lpstr>Componentes de Impacto</vt:lpstr>
      <vt:lpstr>Componentes de Impacto</vt:lpstr>
      <vt:lpstr>Metodología: Productividad de la extracción de oro</vt:lpstr>
      <vt:lpstr>Evaluación de la deforestación</vt:lpstr>
      <vt:lpstr>Metodología: Deforestación</vt:lpstr>
      <vt:lpstr>Metodología: Deforestación</vt:lpstr>
      <vt:lpstr>Evaluación de la deforestación y sedimentatición</vt:lpstr>
      <vt:lpstr>Evaluación de la deforestación y sedimentatición</vt:lpstr>
      <vt:lpstr>Evaluación de los impactos del mercurio</vt:lpstr>
      <vt:lpstr>Metodología: Contaminación mercurio</vt:lpstr>
      <vt:lpstr>¿Cómo se puede atribuir la responsabilidad por la minería de oro artesanal ilegal?</vt:lpstr>
      <vt:lpstr>Metodología de liberación de mercurio en el agua</vt:lpstr>
      <vt:lpstr>Impactos del mercurio</vt:lpstr>
      <vt:lpstr>Metodología: Contaminación por mercurio</vt:lpstr>
      <vt:lpstr>Metodología: Evaluación de los efectos en la salud </vt:lpstr>
      <vt:lpstr>Ejercício 2 Estimar valores de inverción para prevenir impactos</vt:lpstr>
      <vt:lpstr>Apresentação do PowerPoint</vt:lpstr>
      <vt:lpstr>Mini pausa</vt:lpstr>
      <vt:lpstr>Presentación del Estudio de Caso</vt:lpstr>
      <vt:lpstr>Consideraciones para la elaboración de un estudio de caso</vt:lpstr>
      <vt:lpstr>Consideraciones para la elaboración de un estudio de caso</vt:lpstr>
      <vt:lpstr>Consideraciones para la elaboración de un estudio de caso</vt:lpstr>
      <vt:lpstr>Ministerio Público Federal (MPF) vs. Instituciones Financieras (DTVMs)</vt:lpstr>
      <vt:lpstr>Ministerio Público Federal (MPF) vs. Instituciones Financieras (DTVMs)</vt:lpstr>
      <vt:lpstr>Apresentação do PowerPoint</vt:lpstr>
      <vt:lpstr>Area de estudio</vt:lpstr>
      <vt:lpstr>Expansión de las actividades mineras ilegales</vt:lpstr>
      <vt:lpstr>Apresentação do PowerPoint</vt:lpstr>
      <vt:lpstr>Apresentação do PowerPoint</vt:lpstr>
      <vt:lpstr>Apresentação do PowerPoint</vt:lpstr>
      <vt:lpstr>Apresentação do PowerPoint</vt:lpstr>
      <vt:lpstr>Apresentação do PowerPoint</vt:lpstr>
      <vt:lpstr>Apresentação do PowerPoint</vt:lpstr>
      <vt:lpstr>Contexto y limitaciones actuales de la herramienta</vt:lpstr>
      <vt:lpstr>Apresentação do PowerPoint</vt:lpstr>
      <vt:lpstr>Apresentação do PowerPoint</vt:lpstr>
      <vt:lpstr>¿Quién se ofrece como voluntario/a para traer mapas en la próxima sesión?  - Contexto adicional (por ejemplo, fotos) - Información sobre qué instituciones están involucradas en la regulación/ordenación de la minería de oro en su país - Mapas disponibles, así como una estimación de la extensión (hectáreas, número de balsas, etc.) - ¿Cuáles son los dilemas encontrados en la región?</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Janet C. Edmond</dc:creator>
  <cp:lastModifiedBy>Leonardo Bakker</cp:lastModifiedBy>
  <cp:revision>1</cp:revision>
  <dcterms:created xsi:type="dcterms:W3CDTF">2024-05-01T17:47:18Z</dcterms:created>
  <dcterms:modified xsi:type="dcterms:W3CDTF">2025-10-03T21:17:45Z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0x010100008E274FD8B93343AEC3B63EEB65607C</vt:lpwstr>
  </property>
</Properties>
</file>