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webextensions/webextension1.xml" ContentType="application/vnd.ms-office.webextension+xml"/>
  <Override PartName="/ppt/notesSlides/notesSlide13.xml" ContentType="application/vnd.openxmlformats-officedocument.presentationml.notesSlide+xml"/>
  <Override PartName="/ppt/webextensions/webextension2.xml" ContentType="application/vnd.ms-office.webextension+xml"/>
  <Override PartName="/ppt/notesSlides/notesSlide14.xml" ContentType="application/vnd.openxmlformats-officedocument.presentationml.notesSlide+xml"/>
  <Override PartName="/ppt/webextensions/webextension3.xml" ContentType="application/vnd.ms-office.webextension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78" r:id="rId11"/>
    <p:sldId id="262" r:id="rId12"/>
    <p:sldId id="263" r:id="rId13"/>
    <p:sldId id="264" r:id="rId14"/>
    <p:sldId id="265" r:id="rId15"/>
    <p:sldId id="266" r:id="rId16"/>
    <p:sldId id="267" r:id="rId17"/>
    <p:sldId id="279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custDataLst>
    <p:tags r:id="rId3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600">
          <p15:clr>
            <a:srgbClr val="A4A3A4"/>
          </p15:clr>
        </p15:guide>
        <p15:guide id="3" pos="5664">
          <p15:clr>
            <a:srgbClr val="A4A3A4"/>
          </p15:clr>
        </p15:guide>
        <p15:guide id="4" pos="453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1344">
          <p15:clr>
            <a:srgbClr val="A4A3A4"/>
          </p15:clr>
        </p15:guide>
        <p15:guide id="7" pos="2640">
          <p15:clr>
            <a:srgbClr val="A4A3A4"/>
          </p15:clr>
        </p15:guide>
        <p15:guide id="8" pos="3408">
          <p15:clr>
            <a:srgbClr val="A4A3A4"/>
          </p15:clr>
        </p15:guide>
        <p15:guide id="9" pos="1512">
          <p15:clr>
            <a:srgbClr val="A4A3A4"/>
          </p15:clr>
        </p15:guide>
        <p15:guide id="10" pos="2280">
          <p15:clr>
            <a:srgbClr val="A4A3A4"/>
          </p15:clr>
        </p15:guide>
        <p15:guide id="11" pos="3768">
          <p15:clr>
            <a:srgbClr val="A4A3A4"/>
          </p15:clr>
        </p15:guide>
        <p15:guide id="12" pos="48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hueYe/4GJ+w5gRXF/5PEsTAy6n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3240"/>
        <p:guide pos="600"/>
        <p:guide pos="5664"/>
        <p:guide pos="4536"/>
        <p:guide orient="horz" pos="3888"/>
        <p:guide orient="horz" pos="1344"/>
        <p:guide pos="2640"/>
        <p:guide pos="3408"/>
        <p:guide pos="1512"/>
        <p:guide pos="2280"/>
        <p:guide pos="37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>
          <a:extLst>
            <a:ext uri="{FF2B5EF4-FFF2-40B4-BE49-F238E27FC236}">
              <a16:creationId xmlns:a16="http://schemas.microsoft.com/office/drawing/2014/main" id="{2B3491D1-384F-400B-148A-FFF7CAA8D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2:notes">
            <a:extLst>
              <a:ext uri="{FF2B5EF4-FFF2-40B4-BE49-F238E27FC236}">
                <a16:creationId xmlns:a16="http://schemas.microsoft.com/office/drawing/2014/main" id="{8470F553-17F8-B5CC-8E46-2129B1315F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2:notes">
            <a:extLst>
              <a:ext uri="{FF2B5EF4-FFF2-40B4-BE49-F238E27FC236}">
                <a16:creationId xmlns:a16="http://schemas.microsoft.com/office/drawing/2014/main" id="{762AD601-ADA4-E39B-4B43-1238F65D45B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7153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>
          <a:extLst>
            <a:ext uri="{FF2B5EF4-FFF2-40B4-BE49-F238E27FC236}">
              <a16:creationId xmlns:a16="http://schemas.microsoft.com/office/drawing/2014/main" id="{93C05121-DC4D-A85A-93D7-D768831B5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>
            <a:extLst>
              <a:ext uri="{FF2B5EF4-FFF2-40B4-BE49-F238E27FC236}">
                <a16:creationId xmlns:a16="http://schemas.microsoft.com/office/drawing/2014/main" id="{BF359314-1F3D-2556-BAA0-3E9B6D4D02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6:notes">
            <a:extLst>
              <a:ext uri="{FF2B5EF4-FFF2-40B4-BE49-F238E27FC236}">
                <a16:creationId xmlns:a16="http://schemas.microsoft.com/office/drawing/2014/main" id="{4D3FD57C-CF20-1D58-431E-61E4FE7EE0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4828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4"/>
          <p:cNvSpPr txBox="1">
            <a:spLocks noGrp="1"/>
          </p:cNvSpPr>
          <p:nvPr>
            <p:ph type="ctrTitle"/>
          </p:nvPr>
        </p:nvSpPr>
        <p:spPr>
          <a:xfrm>
            <a:off x="7429209" y="1581005"/>
            <a:ext cx="37490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Arial"/>
              <a:buNone/>
              <a:defRPr sz="3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 txBox="1">
            <a:spLocks noGrp="1"/>
          </p:cNvSpPr>
          <p:nvPr>
            <p:ph type="subTitle" idx="1"/>
          </p:nvPr>
        </p:nvSpPr>
        <p:spPr>
          <a:xfrm>
            <a:off x="7429209" y="2842933"/>
            <a:ext cx="37490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4"/>
          <p:cNvSpPr txBox="1">
            <a:spLocks noGrp="1"/>
          </p:cNvSpPr>
          <p:nvPr>
            <p:ph type="body" idx="2"/>
          </p:nvPr>
        </p:nvSpPr>
        <p:spPr>
          <a:xfrm>
            <a:off x="7429209" y="809929"/>
            <a:ext cx="35661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Arial"/>
              <a:buNone/>
              <a:defRPr sz="1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Images">
  <p:cSld name="Title, 2 Image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4"/>
          <p:cNvSpPr>
            <a:spLocks noGrp="1"/>
          </p:cNvSpPr>
          <p:nvPr>
            <p:ph type="pic" idx="2"/>
          </p:nvPr>
        </p:nvSpPr>
        <p:spPr>
          <a:xfrm>
            <a:off x="938696" y="2514600"/>
            <a:ext cx="6309360" cy="29718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77" name="Google Shape;77;p34"/>
          <p:cNvSpPr>
            <a:spLocks noGrp="1"/>
          </p:cNvSpPr>
          <p:nvPr>
            <p:ph type="pic" idx="3"/>
          </p:nvPr>
        </p:nvSpPr>
        <p:spPr>
          <a:xfrm>
            <a:off x="7528560" y="0"/>
            <a:ext cx="4663440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78" name="Google Shape;78;p34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>
            <a:off x="879299" y="5569392"/>
            <a:ext cx="630936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4"/>
          </p:nvPr>
        </p:nvSpPr>
        <p:spPr>
          <a:xfrm>
            <a:off x="7466105" y="5569400"/>
            <a:ext cx="4297680" cy="784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3429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3 Images">
  <p:cSld name="Title, 3 Image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>
            <a:spLocks noGrp="1"/>
          </p:cNvSpPr>
          <p:nvPr>
            <p:ph type="pic" idx="2"/>
          </p:nvPr>
        </p:nvSpPr>
        <p:spPr>
          <a:xfrm>
            <a:off x="938696" y="2514600"/>
            <a:ext cx="3200400" cy="29718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83" name="Google Shape;83;p35"/>
          <p:cNvSpPr>
            <a:spLocks noGrp="1"/>
          </p:cNvSpPr>
          <p:nvPr>
            <p:ph type="pic" idx="3"/>
          </p:nvPr>
        </p:nvSpPr>
        <p:spPr>
          <a:xfrm>
            <a:off x="8442960" y="2514600"/>
            <a:ext cx="3749040" cy="29718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84" name="Google Shape;84;p35"/>
          <p:cNvSpPr>
            <a:spLocks noGrp="1"/>
          </p:cNvSpPr>
          <p:nvPr>
            <p:ph type="pic" idx="4"/>
          </p:nvPr>
        </p:nvSpPr>
        <p:spPr>
          <a:xfrm>
            <a:off x="4291071" y="2514600"/>
            <a:ext cx="4023360" cy="29718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85" name="Google Shape;85;p35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body" idx="1"/>
          </p:nvPr>
        </p:nvSpPr>
        <p:spPr>
          <a:xfrm>
            <a:off x="879299" y="5569392"/>
            <a:ext cx="3200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5"/>
          </p:nvPr>
        </p:nvSpPr>
        <p:spPr>
          <a:xfrm>
            <a:off x="8380505" y="5569392"/>
            <a:ext cx="3657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3429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6"/>
          </p:nvPr>
        </p:nvSpPr>
        <p:spPr>
          <a:xfrm>
            <a:off x="4231420" y="5569392"/>
            <a:ext cx="402336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/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Paragraph, Content">
  <p:cSld name="Title, Paragraph,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7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10332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body" idx="1"/>
          </p:nvPr>
        </p:nvSpPr>
        <p:spPr>
          <a:xfrm>
            <a:off x="838200" y="1756219"/>
            <a:ext cx="10332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7"/>
          <p:cNvSpPr txBox="1">
            <a:spLocks noGrp="1"/>
          </p:cNvSpPr>
          <p:nvPr>
            <p:ph type="body" idx="2"/>
          </p:nvPr>
        </p:nvSpPr>
        <p:spPr>
          <a:xfrm>
            <a:off x="838200" y="2362200"/>
            <a:ext cx="1033272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/>
            </a:lvl1pPr>
            <a:lvl2pPr marL="914400" lvl="1" indent="-228600" algn="l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Paragraph, Two Content">
  <p:cSld name="Title, Paragraph, Two Conten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10332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body" idx="1"/>
          </p:nvPr>
        </p:nvSpPr>
        <p:spPr>
          <a:xfrm>
            <a:off x="838200" y="1756219"/>
            <a:ext cx="103327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Arial"/>
              <a:buNone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body" idx="2"/>
          </p:nvPr>
        </p:nvSpPr>
        <p:spPr>
          <a:xfrm>
            <a:off x="838200" y="2362200"/>
            <a:ext cx="512064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/>
            </a:lvl1pPr>
            <a:lvl2pPr marL="914400" lvl="1" indent="-228600" algn="l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body" idx="3"/>
          </p:nvPr>
        </p:nvSpPr>
        <p:spPr>
          <a:xfrm>
            <a:off x="6172200" y="2362200"/>
            <a:ext cx="512064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/>
            </a:lvl1pPr>
            <a:lvl2pPr marL="914400" lvl="1" indent="-228600" algn="l">
              <a:lnSpc>
                <a:spcPct val="1375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Gray">
  <p:cSld name="Big Statement Gra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0076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3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4367465" y="-1"/>
            <a:ext cx="782453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556" y="753090"/>
            <a:ext cx="1549017" cy="1554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9"/>
          <p:cNvSpPr txBox="1">
            <a:spLocks noGrp="1"/>
          </p:cNvSpPr>
          <p:nvPr>
            <p:ph type="title"/>
          </p:nvPr>
        </p:nvSpPr>
        <p:spPr>
          <a:xfrm>
            <a:off x="801529" y="2564156"/>
            <a:ext cx="10515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Statement Blue">
  <p:cSld name="Big Statement Blu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4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4367465" y="-1"/>
            <a:ext cx="782453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8556" y="753090"/>
            <a:ext cx="1549017" cy="155455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0"/>
          <p:cNvSpPr txBox="1">
            <a:spLocks noGrp="1"/>
          </p:cNvSpPr>
          <p:nvPr>
            <p:ph type="title"/>
          </p:nvPr>
        </p:nvSpPr>
        <p:spPr>
          <a:xfrm>
            <a:off x="801529" y="2564156"/>
            <a:ext cx="105156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sz="2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ay">
  <p:cSld name="Section Header Gra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1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41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4" name="Google Shape;114;p41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1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Blue">
  <p:cSld name="Section Header Blue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42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42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42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2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512064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5"/>
          <p:cNvSpPr txBox="1">
            <a:spLocks noGrp="1"/>
          </p:cNvSpPr>
          <p:nvPr>
            <p:ph type="body" idx="2"/>
          </p:nvPr>
        </p:nvSpPr>
        <p:spPr>
          <a:xfrm>
            <a:off x="6172200" y="2540728"/>
            <a:ext cx="512064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reen">
  <p:cSld name="Section Header Gree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3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43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43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3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Mint">
  <p:cSld name="Section Header M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44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44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44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4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Gray">
  <p:cSld name="Big Title/Section Gra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5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5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41" name="Google Shape;141;p45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45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Gold">
  <p:cSld name="Big Title/Section Gold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6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6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47" name="Google Shape;147;p46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46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Blue">
  <p:cSld name="Big Title/Section Blu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7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7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53" name="Google Shape;153;p47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47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Green">
  <p:cSld name="Big Title/Section Gree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8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48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59" name="Google Shape;159;p48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48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Mint">
  <p:cSld name="Big Title/Section Mi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9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49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65" name="Google Shape;165;p4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49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Orange">
  <p:cSld name="Big Title/Section Orang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50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50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pic>
        <p:nvPicPr>
          <p:cNvPr id="171" name="Google Shape;171;p50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5724254" y="0"/>
            <a:ext cx="6467751" cy="629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50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Title/Section Image">
  <p:cSld name="Big Title/Section Image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75" name="Google Shape;175;p51"/>
          <p:cNvSpPr txBox="1">
            <a:spLocks noGrp="1"/>
          </p:cNvSpPr>
          <p:nvPr>
            <p:ph type="title"/>
          </p:nvPr>
        </p:nvSpPr>
        <p:spPr>
          <a:xfrm>
            <a:off x="801529" y="742950"/>
            <a:ext cx="8686800" cy="356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Arial"/>
              <a:buNone/>
              <a:defRPr sz="6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1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86868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  <p:cxnSp>
        <p:nvCxnSpPr>
          <p:cNvPr id="177" name="Google Shape;177;p51"/>
          <p:cNvCxnSpPr/>
          <p:nvPr/>
        </p:nvCxnSpPr>
        <p:spPr>
          <a:xfrm>
            <a:off x="898555" y="458216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 Image">
  <p:cSld name="Full Image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180" name="Google Shape;180;p52"/>
          <p:cNvSpPr txBox="1">
            <a:spLocks noGrp="1"/>
          </p:cNvSpPr>
          <p:nvPr>
            <p:ph type="body" idx="1"/>
          </p:nvPr>
        </p:nvSpPr>
        <p:spPr>
          <a:xfrm>
            <a:off x="344329" y="5558485"/>
            <a:ext cx="4572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57142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Orange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6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oogle Shape;26;p26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27;p26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73152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Gold">
  <p:cSld name="Section Header Gold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556" y="1515697"/>
            <a:ext cx="1549017" cy="1553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5698173" y="345445"/>
            <a:ext cx="6493827" cy="651255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28"/>
          <p:cNvCxnSpPr/>
          <p:nvPr/>
        </p:nvCxnSpPr>
        <p:spPr>
          <a:xfrm>
            <a:off x="898555" y="4643120"/>
            <a:ext cx="47996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A9FA3"/>
                </a:solidFill>
              </a:defRPr>
            </a:lvl2pPr>
            <a:lvl3pPr marL="1371600" lvl="2" indent="-2286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A9FA3"/>
                </a:solidFill>
              </a:defRPr>
            </a:lvl3pPr>
            <a:lvl4pPr marL="1828800" lvl="3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4pPr>
            <a:lvl5pPr marL="2286000" lvl="4" indent="-2286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A9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A9FA3"/>
              </a:buClr>
              <a:buSzPts val="1600"/>
              <a:buNone/>
              <a:defRPr sz="1600">
                <a:solidFill>
                  <a:srgbClr val="9A9FA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">
  <p:cSld name="Thank you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076A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1" y="-1"/>
            <a:ext cx="546585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475355" y="3154680"/>
            <a:ext cx="30175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  <a:defRPr sz="38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" name="Google Shape;43;p29"/>
          <p:cNvGrpSpPr/>
          <p:nvPr/>
        </p:nvGrpSpPr>
        <p:grpSpPr>
          <a:xfrm>
            <a:off x="3569922" y="2861858"/>
            <a:ext cx="8620583" cy="1083307"/>
            <a:chOff x="3569918" y="2861850"/>
            <a:chExt cx="8620582" cy="1083307"/>
          </a:xfrm>
        </p:grpSpPr>
        <p:grpSp>
          <p:nvGrpSpPr>
            <p:cNvPr id="44" name="Google Shape;44;p29"/>
            <p:cNvGrpSpPr/>
            <p:nvPr/>
          </p:nvGrpSpPr>
          <p:grpSpPr>
            <a:xfrm>
              <a:off x="3569918" y="2861850"/>
              <a:ext cx="8620582" cy="1083307"/>
              <a:chOff x="3569918" y="2861850"/>
              <a:chExt cx="8620582" cy="1083307"/>
            </a:xfrm>
          </p:grpSpPr>
          <p:sp>
            <p:nvSpPr>
              <p:cNvPr id="45" name="Google Shape;45;p29"/>
              <p:cNvSpPr/>
              <p:nvPr/>
            </p:nvSpPr>
            <p:spPr>
              <a:xfrm>
                <a:off x="5743184" y="2861850"/>
                <a:ext cx="6447316" cy="1083307"/>
              </a:xfrm>
              <a:prstGeom prst="rect">
                <a:avLst/>
              </a:prstGeom>
              <a:solidFill>
                <a:srgbClr val="DCE0E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9"/>
              <p:cNvSpPr/>
              <p:nvPr/>
            </p:nvSpPr>
            <p:spPr>
              <a:xfrm>
                <a:off x="3569918" y="2861850"/>
                <a:ext cx="2171766" cy="1083307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7" name="Google Shape;47;p29"/>
            <p:cNvSpPr txBox="1"/>
            <p:nvPr/>
          </p:nvSpPr>
          <p:spPr>
            <a:xfrm>
              <a:off x="5940718" y="2931110"/>
              <a:ext cx="1049475" cy="29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"/>
                <a:buFont typeface="Arial"/>
                <a:buNone/>
              </a:pPr>
              <a:r>
                <a:rPr lang="pt-BR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Supported by: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1440"/>
                <a:buFont typeface="Arial"/>
                <a:buNone/>
              </a:pPr>
              <a:endParaRPr sz="1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9"/>
            <p:cNvSpPr txBox="1"/>
            <p:nvPr/>
          </p:nvSpPr>
          <p:spPr>
            <a:xfrm>
              <a:off x="6858314" y="2931110"/>
              <a:ext cx="1049475" cy="29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"/>
                <a:buFont typeface="Arial"/>
                <a:buNone/>
              </a:pPr>
              <a:r>
                <a:rPr lang="pt-BR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Led by: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60"/>
                <a:buFont typeface="Arial"/>
                <a:buNone/>
              </a:pPr>
              <a:endParaRPr sz="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9"/>
            <p:cNvSpPr txBox="1"/>
            <p:nvPr/>
          </p:nvSpPr>
          <p:spPr>
            <a:xfrm>
              <a:off x="8120258" y="2931110"/>
              <a:ext cx="1049475" cy="2959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60"/>
                <a:buFont typeface="Arial"/>
                <a:buNone/>
              </a:pPr>
              <a:r>
                <a:rPr lang="pt-BR" sz="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 partnership with: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2"/>
                </a:buClr>
                <a:buSzPts val="560"/>
                <a:buFont typeface="Arial"/>
                <a:buNone/>
              </a:pPr>
              <a:endParaRPr sz="7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" name="Google Shape;50;p2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061356" y="3162320"/>
              <a:ext cx="429471" cy="572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37071" y="3068988"/>
              <a:ext cx="331248" cy="6698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20919" y="3126743"/>
              <a:ext cx="1505116" cy="617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2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453891" y="3149193"/>
              <a:ext cx="1403047" cy="4499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4" name="Google Shape;54;p29"/>
            <p:cNvCxnSpPr/>
            <p:nvPr/>
          </p:nvCxnSpPr>
          <p:spPr>
            <a:xfrm>
              <a:off x="6746826" y="2980462"/>
              <a:ext cx="0" cy="83846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" name="Google Shape;55;p29"/>
            <p:cNvCxnSpPr/>
            <p:nvPr/>
          </p:nvCxnSpPr>
          <p:spPr>
            <a:xfrm>
              <a:off x="7987358" y="2980462"/>
              <a:ext cx="0" cy="838462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56" name="Google Shape;56;p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729955" y="3224033"/>
              <a:ext cx="1845977" cy="3589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7" name="Google Shape;57;p2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85564" y="2993271"/>
            <a:ext cx="910741" cy="910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ntro and Content">
  <p:cSld name="Title, Intro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>
            <a:spLocks noGrp="1"/>
          </p:cNvSpPr>
          <p:nvPr>
            <p:ph type="pic" idx="2"/>
          </p:nvPr>
        </p:nvSpPr>
        <p:spPr>
          <a:xfrm>
            <a:off x="7019568" y="0"/>
            <a:ext cx="42976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60" name="Google Shape;60;p30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576072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1"/>
          </p:nvPr>
        </p:nvSpPr>
        <p:spPr>
          <a:xfrm>
            <a:off x="838200" y="2266408"/>
            <a:ext cx="5760720" cy="374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914400" lvl="1" indent="-32004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440"/>
              <a:buFont typeface="Arial"/>
              <a:buChar char="•"/>
              <a:defRPr sz="1800"/>
            </a:lvl2pPr>
            <a:lvl3pPr marL="1371600" lvl="2" indent="-330200" algn="l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–"/>
              <a:defRPr sz="1600"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Left, Content Right">
  <p:cSld name="Image Left, Content Righ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>
            <a:spLocks noGrp="1"/>
          </p:cNvSpPr>
          <p:nvPr>
            <p:ph type="pic" idx="2"/>
          </p:nvPr>
        </p:nvSpPr>
        <p:spPr>
          <a:xfrm>
            <a:off x="631095" y="1137920"/>
            <a:ext cx="5212080" cy="4572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sp>
        <p:nvSpPr>
          <p:cNvPr id="64" name="Google Shape;64;p31"/>
          <p:cNvSpPr txBox="1">
            <a:spLocks noGrp="1"/>
          </p:cNvSpPr>
          <p:nvPr>
            <p:ph type="title"/>
          </p:nvPr>
        </p:nvSpPr>
        <p:spPr>
          <a:xfrm>
            <a:off x="6172200" y="1242644"/>
            <a:ext cx="51206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7777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body" idx="1"/>
          </p:nvPr>
        </p:nvSpPr>
        <p:spPr>
          <a:xfrm>
            <a:off x="6172200" y="2540728"/>
            <a:ext cx="51206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Char char="•"/>
              <a:defRPr/>
            </a:lvl1pPr>
            <a:lvl2pPr marL="914400" lvl="1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 List, Image Grid">
  <p:cSld name="Numbered List, Image Grid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body" idx="1"/>
          </p:nvPr>
        </p:nvSpPr>
        <p:spPr>
          <a:xfrm>
            <a:off x="838200" y="2822080"/>
            <a:ext cx="51206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005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AutoNum type="arabicPeriod"/>
              <a:defRPr/>
            </a:lvl1pPr>
            <a:lvl2pPr marL="914400" lvl="1" indent="-228600" algn="l">
              <a:lnSpc>
                <a:spcPct val="1375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/>
            </a:lvl2pPr>
            <a:lvl3pPr marL="1371600" lvl="2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5120640" cy="128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6568441" y="828040"/>
            <a:ext cx="2514600" cy="25146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</p:sp>
      <p:sp>
        <p:nvSpPr>
          <p:cNvPr id="70" name="Google Shape;70;p32"/>
          <p:cNvSpPr>
            <a:spLocks noGrp="1"/>
          </p:cNvSpPr>
          <p:nvPr>
            <p:ph type="pic" idx="3"/>
          </p:nvPr>
        </p:nvSpPr>
        <p:spPr>
          <a:xfrm>
            <a:off x="6568441" y="3515360"/>
            <a:ext cx="2514600" cy="2514600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</p:sp>
      <p:sp>
        <p:nvSpPr>
          <p:cNvPr id="71" name="Google Shape;71;p32"/>
          <p:cNvSpPr>
            <a:spLocks noGrp="1"/>
          </p:cNvSpPr>
          <p:nvPr>
            <p:ph type="pic" idx="4"/>
          </p:nvPr>
        </p:nvSpPr>
        <p:spPr>
          <a:xfrm>
            <a:off x="9235441" y="3515360"/>
            <a:ext cx="2514600" cy="2514600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</p:sp>
      <p:sp>
        <p:nvSpPr>
          <p:cNvPr id="72" name="Google Shape;72;p32"/>
          <p:cNvSpPr>
            <a:spLocks noGrp="1"/>
          </p:cNvSpPr>
          <p:nvPr>
            <p:ph type="pic" idx="5"/>
          </p:nvPr>
        </p:nvSpPr>
        <p:spPr>
          <a:xfrm>
            <a:off x="9235441" y="828040"/>
            <a:ext cx="2514600" cy="2514600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73152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004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7142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83333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23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436881" y="425026"/>
            <a:ext cx="2046515" cy="3979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23"/>
          <p:cNvCxnSpPr/>
          <p:nvPr/>
        </p:nvCxnSpPr>
        <p:spPr>
          <a:xfrm>
            <a:off x="508000" y="6329680"/>
            <a:ext cx="762000" cy="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87" name="Google Shape;187;p1"/>
            <p:cNvPicPr preferRelativeResize="0"/>
            <p:nvPr/>
          </p:nvPicPr>
          <p:blipFill rotWithShape="1">
            <a:blip r:embed="rId3">
              <a:alphaModFix/>
            </a:blip>
            <a:srcRect r="-2855"/>
            <a:stretch/>
          </p:blipFill>
          <p:spPr>
            <a:xfrm>
              <a:off x="0" y="0"/>
              <a:ext cx="12188952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88" name="Google Shape;18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363200" y="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</p:grpSp>
      <p:pic>
        <p:nvPicPr>
          <p:cNvPr id="189" name="Google Shape;18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2023" y="1312041"/>
            <a:ext cx="5697757" cy="26549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/>
          <p:nvPr/>
        </p:nvSpPr>
        <p:spPr>
          <a:xfrm>
            <a:off x="6958608" y="0"/>
            <a:ext cx="43189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1"/>
          <p:cNvCxnSpPr/>
          <p:nvPr/>
        </p:nvCxnSpPr>
        <p:spPr>
          <a:xfrm>
            <a:off x="7535208" y="1729701"/>
            <a:ext cx="114128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2" name="Google Shape;192;p1"/>
          <p:cNvSpPr txBox="1">
            <a:spLocks noGrp="1"/>
          </p:cNvSpPr>
          <p:nvPr>
            <p:ph type="ctrTitle"/>
          </p:nvPr>
        </p:nvSpPr>
        <p:spPr>
          <a:xfrm>
            <a:off x="7400741" y="1844572"/>
            <a:ext cx="37490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176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lang="pt-BR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Economic </a:t>
            </a:r>
            <a:r>
              <a:rPr lang="pt-BR" dirty="0" err="1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valuation</a:t>
            </a:r>
            <a:r>
              <a:rPr lang="pt-BR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 of the </a:t>
            </a:r>
            <a:r>
              <a:rPr lang="pt-BR" dirty="0" err="1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impact</a:t>
            </a:r>
            <a:r>
              <a:rPr lang="pt-BR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 of </a:t>
            </a:r>
            <a:r>
              <a:rPr lang="pt-BR" dirty="0" err="1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illegal</a:t>
            </a:r>
            <a:r>
              <a:rPr lang="pt-BR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 </a:t>
            </a:r>
            <a:r>
              <a:rPr lang="pt-BR" dirty="0" err="1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gold</a:t>
            </a:r>
            <a:r>
              <a:rPr lang="pt-BR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 mining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3" name="Google Shape;193;p1"/>
          <p:cNvSpPr txBox="1">
            <a:spLocks noGrp="1"/>
          </p:cNvSpPr>
          <p:nvPr>
            <p:ph type="subTitle" idx="1"/>
          </p:nvPr>
        </p:nvSpPr>
        <p:spPr>
          <a:xfrm>
            <a:off x="7429209" y="3304451"/>
            <a:ext cx="374904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</a:pP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</a:pP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</a:pP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</a:pPr>
            <a:r>
              <a:rPr lang="pt-BR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Assessment of Impacts of Artisanal Gold Mining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</a:pP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</a:pPr>
            <a:r>
              <a:rPr lang="pt-BR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Day 2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4" name="Google Shape;194;p1"/>
          <p:cNvSpPr txBox="1">
            <a:spLocks noGrp="1"/>
          </p:cNvSpPr>
          <p:nvPr>
            <p:ph type="body" idx="2"/>
          </p:nvPr>
        </p:nvSpPr>
        <p:spPr>
          <a:xfrm>
            <a:off x="7429209" y="1271447"/>
            <a:ext cx="35661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714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Arial"/>
              <a:buNone/>
            </a:pPr>
            <a:r>
              <a:rPr lang="pt-BR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sym typeface="Arial"/>
              </a:rPr>
              <a:t> October 2025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7019695" y="5606295"/>
            <a:ext cx="4322040" cy="94813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0223" y="5921701"/>
            <a:ext cx="287064" cy="38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66518" y="5859317"/>
            <a:ext cx="221410" cy="44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19421" y="5897921"/>
            <a:ext cx="1006038" cy="41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211967" y="5912927"/>
            <a:ext cx="937814" cy="300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"/>
          <p:cNvSpPr txBox="1"/>
          <p:nvPr/>
        </p:nvSpPr>
        <p:spPr>
          <a:xfrm>
            <a:off x="7029055" y="5701993"/>
            <a:ext cx="754582" cy="29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r>
              <a:rPr lang="pt-BR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Supported by:</a:t>
            </a:r>
            <a:endParaRPr/>
          </a:p>
        </p:txBody>
      </p:sp>
      <p:sp>
        <p:nvSpPr>
          <p:cNvPr id="201" name="Google Shape;201;p1"/>
          <p:cNvSpPr txBox="1"/>
          <p:nvPr/>
        </p:nvSpPr>
        <p:spPr>
          <a:xfrm>
            <a:off x="7903807" y="5701992"/>
            <a:ext cx="1049475" cy="29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r>
              <a:rPr lang="pt-BR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Led by: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</a:pP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 txBox="1"/>
          <p:nvPr/>
        </p:nvSpPr>
        <p:spPr>
          <a:xfrm>
            <a:off x="8661633" y="5701992"/>
            <a:ext cx="1049475" cy="295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"/>
              <a:buFont typeface="Arial"/>
              <a:buNone/>
            </a:pPr>
            <a:r>
              <a:rPr lang="pt-BR"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partnership with: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40"/>
              <a:buFont typeface="Arial"/>
              <a:buNone/>
            </a:pPr>
            <a:endParaRPr sz="18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1"/>
          <p:cNvCxnSpPr/>
          <p:nvPr/>
        </p:nvCxnSpPr>
        <p:spPr>
          <a:xfrm>
            <a:off x="7734119" y="5800145"/>
            <a:ext cx="0" cy="5604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1"/>
          <p:cNvCxnSpPr/>
          <p:nvPr/>
        </p:nvCxnSpPr>
        <p:spPr>
          <a:xfrm>
            <a:off x="8563306" y="5800145"/>
            <a:ext cx="0" cy="56043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805480" y="5790619"/>
            <a:ext cx="682296" cy="68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"/>
          <p:cNvSpPr txBox="1">
            <a:spLocks noGrp="1"/>
          </p:cNvSpPr>
          <p:nvPr>
            <p:ph type="title"/>
          </p:nvPr>
        </p:nvSpPr>
        <p:spPr>
          <a:xfrm>
            <a:off x="1186543" y="1098340"/>
            <a:ext cx="10599294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Case Study - Peru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7" name="Google Shape;267;p9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5919476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50" lvl="0" indent="-2834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To meet the needs of the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Public Prosecutor’s Office in Peru 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regarding the adoption of the tool, it was requested that a new input unit be added: 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685766" lvl="1" indent="-28345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pt-BR" u="sng" dirty="0">
                <a:latin typeface="Roboto regular" panose="02000000000000000000" pitchFamily="2" charset="0"/>
                <a:ea typeface="Roboto regular" panose="02000000000000000000" pitchFamily="2" charset="0"/>
              </a:rPr>
              <a:t>the number of excavator machines and their yield (m³/ha).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In other words, users will arrive at the same results, but now have an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additional input option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 based on the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number of machines used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.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</p:txBody>
      </p:sp>
      <p:pic>
        <p:nvPicPr>
          <p:cNvPr id="268" name="Google Shape;2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7675" y="2399152"/>
            <a:ext cx="4467849" cy="2791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0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Case Study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1"/>
          <p:cNvSpPr txBox="1">
            <a:spLocks noGrp="1"/>
          </p:cNvSpPr>
          <p:nvPr>
            <p:ph type="body" idx="1"/>
          </p:nvPr>
        </p:nvSpPr>
        <p:spPr>
          <a:xfrm>
            <a:off x="1403454" y="6018446"/>
            <a:ext cx="9385092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50" lvl="0" indent="-2834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b="1" dirty="0" err="1"/>
              <a:t>What</a:t>
            </a:r>
            <a:r>
              <a:rPr lang="pt-BR" b="1" dirty="0"/>
              <a:t> </a:t>
            </a:r>
            <a:r>
              <a:rPr lang="pt-BR" b="1" dirty="0" err="1"/>
              <a:t>would</a:t>
            </a:r>
            <a:r>
              <a:rPr lang="pt-BR" b="1" dirty="0"/>
              <a:t> be the </a:t>
            </a:r>
            <a:r>
              <a:rPr lang="pt-BR" b="1" dirty="0" err="1"/>
              <a:t>first</a:t>
            </a:r>
            <a:r>
              <a:rPr lang="pt-BR" b="1" dirty="0"/>
              <a:t> </a:t>
            </a:r>
            <a:r>
              <a:rPr lang="pt-BR" b="1" dirty="0" err="1"/>
              <a:t>change</a:t>
            </a:r>
            <a:r>
              <a:rPr lang="pt-BR" b="1" dirty="0"/>
              <a:t> or </a:t>
            </a:r>
            <a:r>
              <a:rPr lang="pt-BR" b="1" dirty="0" err="1"/>
              <a:t>adaptation</a:t>
            </a:r>
            <a:r>
              <a:rPr lang="pt-BR" b="1" dirty="0"/>
              <a:t> </a:t>
            </a:r>
            <a:r>
              <a:rPr lang="pt-BR" b="1" dirty="0" err="1"/>
              <a:t>you</a:t>
            </a:r>
            <a:r>
              <a:rPr lang="pt-BR" b="1" dirty="0"/>
              <a:t> </a:t>
            </a:r>
            <a:r>
              <a:rPr lang="pt-BR" b="1" dirty="0" err="1"/>
              <a:t>would</a:t>
            </a:r>
            <a:r>
              <a:rPr lang="pt-BR" b="1" dirty="0"/>
              <a:t> </a:t>
            </a:r>
            <a:r>
              <a:rPr lang="pt-BR" b="1" dirty="0" err="1"/>
              <a:t>need</a:t>
            </a:r>
            <a:r>
              <a:rPr lang="pt-BR" b="1" dirty="0"/>
              <a:t> to make to the MIC to </a:t>
            </a:r>
            <a:r>
              <a:rPr lang="pt-BR" b="1" dirty="0" err="1"/>
              <a:t>apply</a:t>
            </a:r>
            <a:r>
              <a:rPr lang="pt-BR" b="1" dirty="0"/>
              <a:t> it in </a:t>
            </a:r>
            <a:r>
              <a:rPr lang="pt-BR" b="1" dirty="0" err="1"/>
              <a:t>your</a:t>
            </a:r>
            <a:r>
              <a:rPr lang="pt-BR" b="1" dirty="0"/>
              <a:t> country?</a:t>
            </a:r>
            <a:br>
              <a:rPr lang="pt-BR" dirty="0"/>
            </a:br>
            <a:endParaRPr dirty="0"/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Suplemento 1">
                <a:extLst>
                  <a:ext uri="{FF2B5EF4-FFF2-40B4-BE49-F238E27FC236}">
                    <a16:creationId xmlns:a16="http://schemas.microsoft.com/office/drawing/2014/main" id="{E05AA876-1FC6-C270-39A9-84B13BE35CB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809750" y="1019174"/>
              <a:ext cx="8572500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Suplemento 1">
                <a:extLst>
                  <a:ext uri="{FF2B5EF4-FFF2-40B4-BE49-F238E27FC236}">
                    <a16:creationId xmlns:a16="http://schemas.microsoft.com/office/drawing/2014/main" id="{E05AA876-1FC6-C270-39A9-84B13BE35CB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750" y="1019174"/>
                <a:ext cx="8572500" cy="48196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title"/>
          </p:nvPr>
        </p:nvSpPr>
        <p:spPr>
          <a:xfrm>
            <a:off x="2851909" y="238994"/>
            <a:ext cx="80579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Group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Discussion (Q&amp;A) –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National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contexts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and mining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impacts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6" name="Google Shape;286;p12"/>
          <p:cNvSpPr txBox="1">
            <a:spLocks noGrp="1"/>
          </p:cNvSpPr>
          <p:nvPr>
            <p:ph type="body" idx="1"/>
          </p:nvPr>
        </p:nvSpPr>
        <p:spPr>
          <a:xfrm>
            <a:off x="1273788" y="5952098"/>
            <a:ext cx="10448519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285750" indent="-285750">
              <a:lnSpc>
                <a:spcPct val="100000"/>
              </a:lnSpc>
              <a:buSzPts val="1800"/>
            </a:pPr>
            <a:r>
              <a:rPr lang="pt-BR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challenges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pt-BR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needs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pt-BR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country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could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MIC help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pt-BR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Suplemento 1">
                <a:extLst>
                  <a:ext uri="{FF2B5EF4-FFF2-40B4-BE49-F238E27FC236}">
                    <a16:creationId xmlns:a16="http://schemas.microsoft.com/office/drawing/2014/main" id="{DC45E704-91CD-51B0-9B40-0E274C3946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22262245"/>
                  </p:ext>
                </p:extLst>
              </p:nvPr>
            </p:nvGraphicFramePr>
            <p:xfrm>
              <a:off x="1809750" y="1086976"/>
              <a:ext cx="8572500" cy="48196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Suplemento 1">
                <a:extLst>
                  <a:ext uri="{FF2B5EF4-FFF2-40B4-BE49-F238E27FC236}">
                    <a16:creationId xmlns:a16="http://schemas.microsoft.com/office/drawing/2014/main" id="{DC45E704-91CD-51B0-9B40-0E274C3946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750" y="1086976"/>
                <a:ext cx="8572500" cy="48196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>
          <a:extLst>
            <a:ext uri="{FF2B5EF4-FFF2-40B4-BE49-F238E27FC236}">
              <a16:creationId xmlns:a16="http://schemas.microsoft.com/office/drawing/2014/main" id="{E686FCA3-7657-905E-C892-AE265E4C8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>
            <a:extLst>
              <a:ext uri="{FF2B5EF4-FFF2-40B4-BE49-F238E27FC236}">
                <a16:creationId xmlns:a16="http://schemas.microsoft.com/office/drawing/2014/main" id="{51AC8574-817D-58A0-904D-D89F2B8590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35198" y="284813"/>
            <a:ext cx="890703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Group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Discussion (Q&amp;A) –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National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contexts</a:t>
            </a: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 and mining </a:t>
            </a:r>
            <a:r>
              <a:rPr lang="pt-BR" dirty="0" err="1">
                <a:latin typeface="Roboto" panose="02000000000000000000" pitchFamily="2" charset="0"/>
                <a:ea typeface="Roboto" panose="02000000000000000000" pitchFamily="2" charset="0"/>
              </a:rPr>
              <a:t>impacts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6" name="Google Shape;286;p12">
            <a:extLst>
              <a:ext uri="{FF2B5EF4-FFF2-40B4-BE49-F238E27FC236}">
                <a16:creationId xmlns:a16="http://schemas.microsoft.com/office/drawing/2014/main" id="{DC5750C4-87EF-349D-560A-3BCC3C3F530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393710" y="5511367"/>
            <a:ext cx="1044851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lang="pt-BR" dirty="0"/>
          </a:p>
          <a:p>
            <a:pPr marL="285750" indent="-285750">
              <a:lnSpc>
                <a:spcPct val="100000"/>
              </a:lnSpc>
              <a:buSzPts val="1800"/>
            </a:pPr>
            <a:r>
              <a:rPr lang="pt-BR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pt-BR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adapt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input </a:t>
            </a:r>
            <a:r>
              <a:rPr lang="pt-BR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variables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pt-BR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methodology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e.g., new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units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measurement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environmental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legal frameworks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we="http://schemas.microsoft.com/office/webextensions/webextension/2010/11" xmlns:pca="http://schemas.microsoft.com/office/powerpoint/2013/contentapp" Requires="we pca">
          <p:graphicFrame>
            <p:nvGraphicFramePr>
              <p:cNvPr id="2" name="Suplemento 1">
                <a:extLst>
                  <a:ext uri="{FF2B5EF4-FFF2-40B4-BE49-F238E27FC236}">
                    <a16:creationId xmlns:a16="http://schemas.microsoft.com/office/drawing/2014/main" id="{54A596EB-D348-1EF9-2367-EB3C445FD0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34112181"/>
                  </p:ext>
                </p:extLst>
              </p:nvPr>
            </p:nvGraphicFramePr>
            <p:xfrm>
              <a:off x="1393710" y="1199213"/>
              <a:ext cx="8628401" cy="453468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2" name="Suplemento 1">
                <a:extLst>
                  <a:ext uri="{FF2B5EF4-FFF2-40B4-BE49-F238E27FC236}">
                    <a16:creationId xmlns:a16="http://schemas.microsoft.com/office/drawing/2014/main" id="{54A596EB-D348-1EF9-2367-EB3C445FD0D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93710" y="1199213"/>
                <a:ext cx="8628401" cy="45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01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3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Mini break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2" name="Google Shape;292;p13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5 minutes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</a:pPr>
            <a:r>
              <a:rPr lang="pt-BR"/>
              <a:t>Breakout Session – Drafting a Fictional Case Study</a:t>
            </a:r>
            <a:endParaRPr/>
          </a:p>
        </p:txBody>
      </p:sp>
      <p:sp>
        <p:nvSpPr>
          <p:cNvPr id="298" name="Google Shape;298;p14"/>
          <p:cNvSpPr txBox="1">
            <a:spLocks noGrp="1"/>
          </p:cNvSpPr>
          <p:nvPr>
            <p:ph type="body" idx="1"/>
          </p:nvPr>
        </p:nvSpPr>
        <p:spPr>
          <a:xfrm>
            <a:off x="801529" y="4857157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2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5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1028450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Breakout sessions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4" name="Google Shape;304;p15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10284502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Objective: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b="1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Participants collaborate in small groups to design a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fictional case study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 showing how the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Mining Impact Calculator (MIC)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 would be adapted and applied in a country of their choice.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Instructions: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Choose a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fictional country or adapt from your own national context.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In 20 minutes, work together to answer the guiding questions and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outline your case study.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6"/>
          <p:cNvSpPr txBox="1">
            <a:spLocks noGrp="1"/>
          </p:cNvSpPr>
          <p:nvPr>
            <p:ph type="title"/>
          </p:nvPr>
        </p:nvSpPr>
        <p:spPr>
          <a:xfrm>
            <a:off x="838200" y="762959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Breakout sessions – Group Task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10" name="Google Shape;310;p16"/>
          <p:cNvSpPr txBox="1">
            <a:spLocks noGrp="1"/>
          </p:cNvSpPr>
          <p:nvPr>
            <p:ph type="body" idx="1"/>
          </p:nvPr>
        </p:nvSpPr>
        <p:spPr>
          <a:xfrm>
            <a:off x="838200" y="1903423"/>
            <a:ext cx="9010338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 Context:</a:t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</a:br>
            <a: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– Describe the country/territory and key mining challenges.</a:t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</a:br>
            <a: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– Is the focus mercury use? Deforestation? Health? Legal enforcement?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oboto regular" panose="02000000000000000000" pitchFamily="2" charset="0"/>
              <a:ea typeface="Roboto regular" panose="02000000000000000000" pitchFamily="2" charset="0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 Adaptations Required:</a:t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</a:br>
            <a: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– Which 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variables or methods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 would need to be adapted in the MIC?</a:t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</a:br>
            <a: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– Any </a:t>
            </a:r>
            <a:r>
              <a:rPr lang="pt-BR" sz="1800" b="1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new input units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 or adjustments for legal/policy context?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oboto regular" panose="02000000000000000000" pitchFamily="2" charset="0"/>
              <a:ea typeface="Roboto regular" panose="02000000000000000000" pitchFamily="2" charset="0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 Key Stakeholders:</a:t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</a:br>
            <a: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– Who would need to be involved in adopting the MIC?</a:t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</a:br>
            <a: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– What kind of advocacy or institutional support is needed?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Roboto regular" panose="02000000000000000000" pitchFamily="2" charset="0"/>
              <a:ea typeface="Roboto regular" panose="02000000000000000000" pitchFamily="2" charset="0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 Expected Benefits:</a:t>
            </a:r>
            <a:b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</a:br>
            <a:r>
              <a:rPr lang="pt-BR" sz="1800" b="0" i="0" u="none" strike="noStrike" cap="none" dirty="0">
                <a:solidFill>
                  <a:schemeClr val="dk1"/>
                </a:solidFill>
                <a:latin typeface="Roboto regular" panose="02000000000000000000" pitchFamily="2" charset="0"/>
                <a:ea typeface="Roboto regular" panose="02000000000000000000" pitchFamily="2" charset="0"/>
                <a:sym typeface="Arial"/>
              </a:rPr>
              <a:t>– What would be the value or impact of applying the tool in this context?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Breakout Session – Next Steps (adoption)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"/>
          <p:cNvSpPr txBox="1">
            <a:spLocks noGrp="1"/>
          </p:cNvSpPr>
          <p:nvPr>
            <p:ph type="title"/>
          </p:nvPr>
        </p:nvSpPr>
        <p:spPr>
          <a:xfrm>
            <a:off x="838199" y="852900"/>
            <a:ext cx="1118391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Welcome to the Phase 2 Webinar Series – Review from previous session 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1" name="Google Shape;211;p2"/>
          <p:cNvSpPr txBox="1">
            <a:spLocks noGrp="1"/>
          </p:cNvSpPr>
          <p:nvPr>
            <p:ph type="body" idx="1"/>
          </p:nvPr>
        </p:nvSpPr>
        <p:spPr>
          <a:xfrm>
            <a:off x="838199" y="2012750"/>
            <a:ext cx="9857509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Phase 2: Deep Dives on Artisanal and Small-Scale Gold Mining (ASGM)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766" lvl="1" indent="-28345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Strengthen participants' understanding of the environmental and social impacts of gold mining.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766" lvl="1" indent="-28345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Improve the usability of the Mining Impact Calculator (MIC), including exploring potential adaptations for different PlanetGOLD country contexts.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685766" lvl="1" indent="-28345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Identify key challenges for MIC adoption and application through practical exercises and interactive discussions.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12" name="Google Shape;212;p2" descr="Picture 6"/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487470"/>
            <a:ext cx="1117440" cy="111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 txBox="1">
            <a:spLocks noGrp="1"/>
          </p:cNvSpPr>
          <p:nvPr>
            <p:ph type="title"/>
          </p:nvPr>
        </p:nvSpPr>
        <p:spPr>
          <a:xfrm>
            <a:off x="838199" y="1242644"/>
            <a:ext cx="966990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Breakout Session – Next Steps (adoption)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body" idx="1"/>
          </p:nvPr>
        </p:nvSpPr>
        <p:spPr>
          <a:xfrm>
            <a:off x="838200" y="2540728"/>
            <a:ext cx="9370102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50" lvl="0" indent="-2834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Objective:</a:t>
            </a:r>
            <a:b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</a:b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Country teams will collaborate to outline a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strategic roadmap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 for adopting the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Mining Impact Calculator (MIC)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.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This session will help identify key needs, realistic goals, and concrete next steps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Instructions: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You will have 20 minutes to discuss and fill out a simple roadmap template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568377" y="92523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Adoption Strategy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8" name="Google Shape;328;p19"/>
          <p:cNvSpPr txBox="1">
            <a:spLocks noGrp="1"/>
          </p:cNvSpPr>
          <p:nvPr>
            <p:ph type="body" idx="1"/>
          </p:nvPr>
        </p:nvSpPr>
        <p:spPr>
          <a:xfrm>
            <a:off x="6511333" y="1859173"/>
            <a:ext cx="53256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3450" lvl="0" indent="-283450" algn="l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pt-BR" sz="2400" dirty="0">
                <a:latin typeface="Roboto regular" panose="02000000000000000000" pitchFamily="2" charset="0"/>
                <a:ea typeface="Roboto regular" panose="02000000000000000000" pitchFamily="2" charset="0"/>
              </a:rPr>
              <a:t>Do experts have autonomy to choose the valuation methodology?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91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pt-BR" sz="2400" dirty="0">
                <a:latin typeface="Roboto regular" panose="02000000000000000000" pitchFamily="2" charset="0"/>
                <a:ea typeface="Roboto regular" panose="02000000000000000000" pitchFamily="2" charset="0"/>
              </a:rPr>
              <a:t>Publish examples of successful case studies or research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91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pt-BR" sz="2400" dirty="0">
                <a:latin typeface="Roboto regular" panose="02000000000000000000" pitchFamily="2" charset="0"/>
                <a:ea typeface="Roboto regular" panose="02000000000000000000" pitchFamily="2" charset="0"/>
              </a:rPr>
              <a:t>Is there political will to improve impact assessment?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91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pt-BR" sz="2400" dirty="0">
                <a:latin typeface="Roboto regular" panose="02000000000000000000" pitchFamily="2" charset="0"/>
                <a:ea typeface="Roboto regular" panose="02000000000000000000" pitchFamily="2" charset="0"/>
              </a:rPr>
              <a:t>Approve regulations or laws</a:t>
            </a:r>
            <a:endParaRPr sz="2000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</p:txBody>
      </p:sp>
      <p:pic>
        <p:nvPicPr>
          <p:cNvPr id="329" name="Google Shape;329;p19" descr="Bottom-Up vs Top-Down Approach: What’s the Difference?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2027658"/>
            <a:ext cx="4771920" cy="318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19"/>
          <p:cNvSpPr txBox="1"/>
          <p:nvPr/>
        </p:nvSpPr>
        <p:spPr>
          <a:xfrm>
            <a:off x="546901" y="5133363"/>
            <a:ext cx="27623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Ministerial Decision / Law</a:t>
            </a:r>
            <a:endParaRPr/>
          </a:p>
        </p:txBody>
      </p:sp>
      <p:sp>
        <p:nvSpPr>
          <p:cNvPr id="331" name="Google Shape;331;p19"/>
          <p:cNvSpPr txBox="1"/>
          <p:nvPr/>
        </p:nvSpPr>
        <p:spPr>
          <a:xfrm>
            <a:off x="3492848" y="5106238"/>
            <a:ext cx="193368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by Experts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0"/>
          <p:cNvSpPr txBox="1">
            <a:spLocks noGrp="1"/>
          </p:cNvSpPr>
          <p:nvPr>
            <p:ph type="title"/>
          </p:nvPr>
        </p:nvSpPr>
        <p:spPr>
          <a:xfrm>
            <a:off x="838200" y="124264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Roadmap – Breakout sessions</a:t>
            </a:r>
            <a:br>
              <a:rPr lang="pt-BR" dirty="0"/>
            </a:br>
            <a:endParaRPr dirty="0"/>
          </a:p>
        </p:txBody>
      </p:sp>
      <p:sp>
        <p:nvSpPr>
          <p:cNvPr id="337" name="Google Shape;337;p20"/>
          <p:cNvSpPr txBox="1">
            <a:spLocks noGrp="1"/>
          </p:cNvSpPr>
          <p:nvPr>
            <p:ph type="body" idx="1"/>
          </p:nvPr>
        </p:nvSpPr>
        <p:spPr>
          <a:xfrm>
            <a:off x="658318" y="2005724"/>
            <a:ext cx="1011961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50" lvl="0" indent="-2834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Approach:</a:t>
            </a:r>
            <a:b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</a:b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– Will adoption require a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top-down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 (governmental/policy) or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bottom-up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 (field-level/user-driven) approach? Or both?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Vision:</a:t>
            </a:r>
            <a:b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</a:b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– What does successful adoption look like in your country?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Next Steps (3–5):</a:t>
            </a:r>
            <a:b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</a:b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– Define specific and realistic actions to move forward.</a:t>
            </a:r>
            <a:b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</a:b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– Include steps related to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institutional agreements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, piloting, data collection, or training.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Support Needs:</a:t>
            </a:r>
            <a:b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</a:b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– What kind of support would help you succeed? (technical, legal, political, training, communication, etc.)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19201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1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Plenary – Report Back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2"/>
          <p:cNvSpPr txBox="1">
            <a:spLocks noGrp="1"/>
          </p:cNvSpPr>
          <p:nvPr>
            <p:ph type="title"/>
          </p:nvPr>
        </p:nvSpPr>
        <p:spPr>
          <a:xfrm>
            <a:off x="475355" y="3154680"/>
            <a:ext cx="301752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Thank you.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"/>
          <p:cNvSpPr txBox="1">
            <a:spLocks noGrp="1"/>
          </p:cNvSpPr>
          <p:nvPr>
            <p:ph type="title"/>
          </p:nvPr>
        </p:nvSpPr>
        <p:spPr>
          <a:xfrm>
            <a:off x="838199" y="852900"/>
            <a:ext cx="1118391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Welcome to the Phase 2 Webinar Series – Introductions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8" name="Google Shape;218;p3"/>
          <p:cNvSpPr txBox="1">
            <a:spLocks noGrp="1"/>
          </p:cNvSpPr>
          <p:nvPr>
            <p:ph type="body" idx="1"/>
          </p:nvPr>
        </p:nvSpPr>
        <p:spPr>
          <a:xfrm>
            <a:off x="1167245" y="2012750"/>
            <a:ext cx="9857509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50" lvl="0" indent="-2834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Participant Introductions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Let’s get to know each other!</a:t>
            </a:r>
            <a:b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Please share in the chat or open your microphone: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Your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Name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Your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Country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Your </a:t>
            </a:r>
            <a:r>
              <a:rPr lang="pt-BR" b="1" dirty="0">
                <a:latin typeface="Roboto" panose="02000000000000000000" pitchFamily="2" charset="0"/>
                <a:ea typeface="Roboto" panose="02000000000000000000" pitchFamily="2" charset="0"/>
              </a:rPr>
              <a:t>Role or Position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And one point you’d like to share (e.g., your interest in the topic, your expectations for the session, or a connection to ASGM)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</p:txBody>
      </p:sp>
      <p:pic>
        <p:nvPicPr>
          <p:cNvPr id="219" name="Google Shape;219;p3" descr="Picture 6"/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487470"/>
            <a:ext cx="1117440" cy="111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"/>
          <p:cNvSpPr txBox="1">
            <a:spLocks noGrp="1"/>
          </p:cNvSpPr>
          <p:nvPr>
            <p:ph type="title"/>
          </p:nvPr>
        </p:nvSpPr>
        <p:spPr>
          <a:xfrm>
            <a:off x="801529" y="3270154"/>
            <a:ext cx="10515600" cy="1188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Case Study Presentation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"/>
          <p:cNvSpPr txBox="1">
            <a:spLocks noGrp="1"/>
          </p:cNvSpPr>
          <p:nvPr>
            <p:ph type="title"/>
          </p:nvPr>
        </p:nvSpPr>
        <p:spPr>
          <a:xfrm>
            <a:off x="838199" y="733660"/>
            <a:ext cx="113538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Adapting the Mining Impact Calculator for Amazon Countries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1" name="Google Shape;231;p5"/>
          <p:cNvSpPr txBox="1">
            <a:spLocks noGrp="1"/>
          </p:cNvSpPr>
          <p:nvPr>
            <p:ph type="body" idx="1"/>
          </p:nvPr>
        </p:nvSpPr>
        <p:spPr>
          <a:xfrm>
            <a:off x="838200" y="1917273"/>
            <a:ext cx="10089629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50" lvl="0" indent="-28345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The tool was adapted for several Amazonian countries: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Brazil, Bolivia, Colombia, Ecuador, Guyana, Peru, and Suriname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.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Adaptation focused primarily on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contextual variables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 specific to each country (e.g., economic, demographic, environmental data).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A case study was presented previously for the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tri-border area between Brazil, Colombia, and Peru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.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Char char="•"/>
            </a:pP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In this case,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country-specific values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 were adjusted to reflect national contexts,</a:t>
            </a:r>
            <a:b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</a:b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→ without altering the tool’s </a:t>
            </a:r>
            <a:r>
              <a:rPr lang="pt-BR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input structure or interface elements</a:t>
            </a:r>
            <a:r>
              <a:rPr lang="pt-BR" dirty="0">
                <a:latin typeface="Roboto regular" panose="02000000000000000000" pitchFamily="2" charset="0"/>
                <a:ea typeface="Roboto regular" panose="02000000000000000000" pitchFamily="2" charset="0"/>
              </a:rPr>
              <a:t>.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</p:txBody>
      </p:sp>
      <p:pic>
        <p:nvPicPr>
          <p:cNvPr id="232" name="Google Shape;232;p5" descr="Picture 6"/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501325"/>
            <a:ext cx="1117440" cy="111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/>
          <p:cNvSpPr txBox="1">
            <a:spLocks noGrp="1"/>
          </p:cNvSpPr>
          <p:nvPr>
            <p:ph type="title"/>
          </p:nvPr>
        </p:nvSpPr>
        <p:spPr>
          <a:xfrm>
            <a:off x="838199" y="733660"/>
            <a:ext cx="113538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Beyond Adaptation: Broader Adjustments for Tool Adoption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8" name="Google Shape;238;p6"/>
          <p:cNvSpPr txBox="1">
            <a:spLocks noGrp="1"/>
          </p:cNvSpPr>
          <p:nvPr>
            <p:ph type="body" idx="1"/>
          </p:nvPr>
        </p:nvSpPr>
        <p:spPr>
          <a:xfrm>
            <a:off x="768014" y="2649740"/>
            <a:ext cx="105393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3450" lvl="0" indent="-28345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In </a:t>
            </a:r>
            <a:r>
              <a:rPr lang="pt-BR" sz="1600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order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to </a:t>
            </a:r>
            <a:r>
              <a:rPr lang="pt-BR" sz="1600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adopt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the tool in some countries,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stronger</a:t>
            </a:r>
            <a:r>
              <a:rPr lang="pt-BR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advocacy</a:t>
            </a:r>
            <a:r>
              <a:rPr lang="pt-BR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efforts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have </a:t>
            </a:r>
            <a:r>
              <a:rPr lang="pt-BR" sz="1600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been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</a:t>
            </a:r>
            <a:r>
              <a:rPr lang="pt-BR" sz="1600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made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with </a:t>
            </a:r>
            <a:r>
              <a:rPr lang="pt-BR" sz="1600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key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</a:t>
            </a:r>
            <a:r>
              <a:rPr lang="pt-BR" sz="1600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users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</a:t>
            </a:r>
            <a:r>
              <a:rPr lang="pt-BR" sz="1600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such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as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environmental</a:t>
            </a:r>
            <a:r>
              <a:rPr lang="pt-BR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inspectors</a:t>
            </a:r>
            <a:r>
              <a:rPr lang="pt-BR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,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police</a:t>
            </a:r>
            <a:r>
              <a:rPr lang="pt-BR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 forces,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public</a:t>
            </a:r>
            <a:r>
              <a:rPr lang="pt-BR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prosecutors</a:t>
            </a:r>
            <a:r>
              <a:rPr lang="pt-BR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, and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other</a:t>
            </a:r>
            <a:r>
              <a:rPr lang="pt-BR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authorities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.</a:t>
            </a:r>
          </a:p>
          <a:p>
            <a:pPr marL="283450" lvl="0" indent="-28345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As a </a:t>
            </a:r>
            <a:r>
              <a:rPr lang="pt-BR" sz="1600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result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, some countries have </a:t>
            </a:r>
            <a:r>
              <a:rPr lang="pt-BR" sz="1600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required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</a:t>
            </a:r>
            <a:r>
              <a:rPr lang="pt-BR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more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substantial</a:t>
            </a:r>
            <a:r>
              <a:rPr lang="pt-BR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adjustments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, </a:t>
            </a:r>
            <a:r>
              <a:rPr lang="pt-BR" sz="1600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going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</a:t>
            </a:r>
            <a:r>
              <a:rPr lang="pt-BR" sz="1600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beyond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contextual </a:t>
            </a:r>
            <a:r>
              <a:rPr lang="pt-BR" sz="1600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adaptation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to include </a:t>
            </a:r>
            <a:r>
              <a:rPr lang="pt-BR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new input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options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and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methodological</a:t>
            </a:r>
            <a:r>
              <a:rPr lang="pt-BR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 </a:t>
            </a:r>
            <a:r>
              <a:rPr lang="pt-BR" sz="1600" b="1" dirty="0" err="1">
                <a:latin typeface="Roboto regular" panose="02000000000000000000" pitchFamily="2" charset="0"/>
                <a:ea typeface="Roboto regular" panose="02000000000000000000" pitchFamily="2" charset="0"/>
              </a:rPr>
              <a:t>refinements</a:t>
            </a:r>
            <a:r>
              <a:rPr lang="pt-BR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.</a:t>
            </a:r>
            <a:endParaRPr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0" lvl="0" indent="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endParaRPr sz="1600" dirty="0"/>
          </a:p>
        </p:txBody>
      </p:sp>
      <p:pic>
        <p:nvPicPr>
          <p:cNvPr id="239" name="Google Shape;239;p6" descr="Picture 6"/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501325"/>
            <a:ext cx="1117440" cy="1117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>
          <a:extLst>
            <a:ext uri="{FF2B5EF4-FFF2-40B4-BE49-F238E27FC236}">
              <a16:creationId xmlns:a16="http://schemas.microsoft.com/office/drawing/2014/main" id="{A8186D0A-45F1-34D5-8EAC-FF97D6B10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">
            <a:extLst>
              <a:ext uri="{FF2B5EF4-FFF2-40B4-BE49-F238E27FC236}">
                <a16:creationId xmlns:a16="http://schemas.microsoft.com/office/drawing/2014/main" id="{1036257D-3ADF-85B1-679E-47C5CE49E7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199" y="733660"/>
            <a:ext cx="1135380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dirty="0">
                <a:latin typeface="Roboto" panose="02000000000000000000" pitchFamily="2" charset="0"/>
                <a:ea typeface="Roboto" panose="02000000000000000000" pitchFamily="2" charset="0"/>
              </a:rPr>
              <a:t>Beyond Adaptation: Broader Adjustments for Tool Adoption</a:t>
            </a: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8" name="Google Shape;238;p6">
            <a:extLst>
              <a:ext uri="{FF2B5EF4-FFF2-40B4-BE49-F238E27FC236}">
                <a16:creationId xmlns:a16="http://schemas.microsoft.com/office/drawing/2014/main" id="{70D20C42-04C7-5ED0-81A4-181C44AB4D6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9" y="2026725"/>
            <a:ext cx="10539300" cy="3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r>
              <a:rPr lang="en-US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Examples:</a:t>
            </a:r>
          </a:p>
          <a:p>
            <a:pPr marL="0" lvl="0" indent="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None/>
            </a:pPr>
            <a:endParaRPr lang="en-US" sz="1600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en-US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Peru:</a:t>
            </a:r>
            <a:r>
              <a:rPr lang="en-US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Due to the involvement of the Public Prosecutor’s Office, a different approach was requested.</a:t>
            </a:r>
            <a:br>
              <a:rPr lang="en-US" sz="1600" dirty="0">
                <a:latin typeface="Roboto regular" panose="02000000000000000000" pitchFamily="2" charset="0"/>
                <a:ea typeface="Roboto regular" panose="02000000000000000000" pitchFamily="2" charset="0"/>
              </a:rPr>
            </a:br>
            <a:r>
              <a:rPr lang="en-US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	→ A </a:t>
            </a:r>
            <a:r>
              <a:rPr lang="en-US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new input variable</a:t>
            </a:r>
            <a:r>
              <a:rPr lang="en-US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was added: the </a:t>
            </a:r>
            <a:r>
              <a:rPr lang="en-US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number and engine power of backhoe machines</a:t>
            </a:r>
            <a:r>
              <a:rPr lang="en-US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used to cause the damage.</a:t>
            </a:r>
          </a:p>
          <a:p>
            <a:pPr marL="283450" lvl="0" indent="-28345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endParaRPr lang="en-US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283450" lvl="0" indent="-283450" algn="l" rtl="0">
              <a:lnSpc>
                <a:spcPct val="1375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Arial"/>
              <a:buChar char="•"/>
            </a:pPr>
            <a:r>
              <a:rPr lang="en-US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Bolivia:</a:t>
            </a:r>
            <a:r>
              <a:rPr lang="en-US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The national protected areas authority (</a:t>
            </a:r>
            <a:r>
              <a:rPr lang="en-US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SERNAP</a:t>
            </a:r>
            <a:r>
              <a:rPr lang="en-US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) requested a distinct methodology to differentiate whether the damage occurred </a:t>
            </a:r>
            <a:r>
              <a:rPr lang="en-US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inside or outside protected areas</a:t>
            </a:r>
            <a:r>
              <a:rPr lang="en-US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.</a:t>
            </a:r>
            <a:br>
              <a:rPr lang="en-US" sz="1600" dirty="0">
                <a:latin typeface="Roboto regular" panose="02000000000000000000" pitchFamily="2" charset="0"/>
                <a:ea typeface="Roboto regular" panose="02000000000000000000" pitchFamily="2" charset="0"/>
              </a:rPr>
            </a:br>
            <a:r>
              <a:rPr lang="en-US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	→ Although gold mining is legally permitted within protected areas in Bolivia, the </a:t>
            </a:r>
            <a:r>
              <a:rPr lang="en-US" sz="1600" b="1" dirty="0">
                <a:latin typeface="Roboto regular" panose="02000000000000000000" pitchFamily="2" charset="0"/>
                <a:ea typeface="Roboto regular" panose="02000000000000000000" pitchFamily="2" charset="0"/>
              </a:rPr>
              <a:t>ecosystem service losses</a:t>
            </a:r>
            <a:r>
              <a:rPr lang="en-US" sz="1600" dirty="0">
                <a:latin typeface="Roboto regular" panose="02000000000000000000" pitchFamily="2" charset="0"/>
                <a:ea typeface="Roboto regular" panose="02000000000000000000" pitchFamily="2" charset="0"/>
              </a:rPr>
              <a:t> are considered more significant in these zones.</a:t>
            </a:r>
            <a:endParaRPr lang="en-US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  <a:p>
            <a:pPr marL="0" lvl="0" indent="0" algn="l" rtl="0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dirty="0"/>
          </a:p>
        </p:txBody>
      </p:sp>
      <p:pic>
        <p:nvPicPr>
          <p:cNvPr id="239" name="Google Shape;239;p6" descr="Picture 6">
            <a:extLst>
              <a:ext uri="{FF2B5EF4-FFF2-40B4-BE49-F238E27FC236}">
                <a16:creationId xmlns:a16="http://schemas.microsoft.com/office/drawing/2014/main" id="{1225A45B-317F-AE57-7E4B-FA1797D34036}"/>
              </a:ext>
            </a:extLst>
          </p:cNvPr>
          <p:cNvPicPr preferRelativeResize="0"/>
          <p:nvPr/>
        </p:nvPicPr>
        <p:blipFill rotWithShape="1">
          <a:blip r:embed="rId3">
            <a:alphaModFix amt="30231"/>
          </a:blip>
          <a:srcRect/>
          <a:stretch/>
        </p:blipFill>
        <p:spPr>
          <a:xfrm>
            <a:off x="10748594" y="5501325"/>
            <a:ext cx="1117440" cy="1117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69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2921833" y="23129"/>
            <a:ext cx="899534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800" b="1" dirty="0">
                <a:latin typeface="Roboto" panose="02000000000000000000" pitchFamily="2" charset="0"/>
                <a:ea typeface="Roboto" panose="02000000000000000000" pitchFamily="2" charset="0"/>
              </a:rPr>
              <a:t>Bolivia: Priority Areas for the Pilot Case within Protected Areas</a:t>
            </a:r>
            <a:endParaRPr sz="28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751" y="1875489"/>
            <a:ext cx="4350545" cy="4271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8274" y="2000800"/>
            <a:ext cx="4350545" cy="4271962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7"/>
          <p:cNvSpPr txBox="1"/>
          <p:nvPr/>
        </p:nvSpPr>
        <p:spPr>
          <a:xfrm>
            <a:off x="1373181" y="1348829"/>
            <a:ext cx="35377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of Absolute Species Richness</a:t>
            </a:r>
            <a:endParaRPr/>
          </a:p>
        </p:txBody>
      </p:sp>
      <p:sp>
        <p:nvSpPr>
          <p:cNvPr id="248" name="Google Shape;248;p7"/>
          <p:cNvSpPr txBox="1"/>
          <p:nvPr/>
        </p:nvSpPr>
        <p:spPr>
          <a:xfrm>
            <a:off x="6565901" y="1288994"/>
            <a:ext cx="425291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 Map of Legal/Illegal Mining and National Protected Areas</a:t>
            </a:r>
            <a:endParaRPr/>
          </a:p>
        </p:txBody>
      </p:sp>
      <p:sp>
        <p:nvSpPr>
          <p:cNvPr id="249" name="Google Shape;249;p7"/>
          <p:cNvSpPr txBox="1"/>
          <p:nvPr/>
        </p:nvSpPr>
        <p:spPr>
          <a:xfrm>
            <a:off x="6565901" y="6274442"/>
            <a:ext cx="425291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RAISG 2023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 txBox="1"/>
          <p:nvPr/>
        </p:nvSpPr>
        <p:spPr>
          <a:xfrm>
            <a:off x="1373181" y="6147484"/>
            <a:ext cx="497681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C. Nowicki, H. Sommer, A. Ley &amp; P.L. Ibisch. 2004. 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"/>
          <p:cNvSpPr txBox="1">
            <a:spLocks noGrp="1"/>
          </p:cNvSpPr>
          <p:nvPr>
            <p:ph type="title"/>
          </p:nvPr>
        </p:nvSpPr>
        <p:spPr>
          <a:xfrm>
            <a:off x="2696981" y="134585"/>
            <a:ext cx="9495019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Methodology of the Species Perturbation Index (SPI)</a:t>
            </a:r>
            <a:endParaRPr sz="6200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56" name="Google Shape;256;p8" descr="Tabela&#10;&#10;Descrição gerada automaticamente"/>
          <p:cNvPicPr preferRelativeResize="0"/>
          <p:nvPr/>
        </p:nvPicPr>
        <p:blipFill rotWithShape="1">
          <a:blip r:embed="rId3">
            <a:alphaModFix/>
          </a:blip>
          <a:srcRect t="8038"/>
          <a:stretch/>
        </p:blipFill>
        <p:spPr>
          <a:xfrm>
            <a:off x="609599" y="1827935"/>
            <a:ext cx="5305426" cy="3844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1741" y="1827935"/>
            <a:ext cx="4168198" cy="398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8"/>
          <p:cNvSpPr txBox="1"/>
          <p:nvPr/>
        </p:nvSpPr>
        <p:spPr>
          <a:xfrm>
            <a:off x="6565902" y="5958998"/>
            <a:ext cx="4252918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C. Nowicki, H. Sommer, A. Ley &amp; P.L. Ibisch. 2004. &amp; RAISG.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649286" y="6039789"/>
            <a:ext cx="4976814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SDSN Bolivia (2019).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8"/>
          <p:cNvSpPr txBox="1"/>
          <p:nvPr/>
        </p:nvSpPr>
        <p:spPr>
          <a:xfrm>
            <a:off x="698291" y="1375965"/>
            <a:ext cx="526573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Conceptualization of the Species Disturbance Index (SDI)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6834090" y="1252854"/>
            <a:ext cx="46450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Map of the Species Disturbance Index (SDI) from ASM Mining in 2023 for Protected Areas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3ve58d7d4fqjuaceie43uwtjzr4r61"/>
</p:tagLst>
</file>

<file path=ppt/theme/theme1.xml><?xml version="1.0" encoding="utf-8"?>
<a:theme xmlns:a="http://schemas.openxmlformats.org/drawingml/2006/main" name="Office Theme">
  <a:themeElements>
    <a:clrScheme name="planetGOLD">
      <a:dk1>
        <a:srgbClr val="5B6770"/>
      </a:dk1>
      <a:lt1>
        <a:srgbClr val="FFFFFF"/>
      </a:lt1>
      <a:dk2>
        <a:srgbClr val="B58500"/>
      </a:dk2>
      <a:lt2>
        <a:srgbClr val="FFFFFF"/>
      </a:lt2>
      <a:accent1>
        <a:srgbClr val="00A3E0"/>
      </a:accent1>
      <a:accent2>
        <a:srgbClr val="B58500"/>
      </a:accent2>
      <a:accent3>
        <a:srgbClr val="5B6770"/>
      </a:accent3>
      <a:accent4>
        <a:srgbClr val="83BD00"/>
      </a:accent4>
      <a:accent5>
        <a:srgbClr val="00C389"/>
      </a:accent5>
      <a:accent6>
        <a:srgbClr val="FF9E1B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webextensions/webextension1.xml><?xml version="1.0" encoding="utf-8"?>
<we:webextension xmlns:we="http://schemas.microsoft.com/office/webextensions/webextension/2010/11" id="{30F54BDB-9D39-499F-B6EF-C580A36C8213}">
  <we:reference id="wa104379261" version="4.3.0.0" store="pt-BR" storeType="OMEX"/>
  <we:alternateReferences>
    <we:reference id="WA104379261" version="4.3.0.0" store="" storeType="OMEX"/>
  </we:alternateReferences>
  <we:properties>
    <we:property name="MENTIMETER_QUESTION_ID_KEY" value="&quot;bezibs3aqeew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DF8A26EC-37DF-46A9-852E-830B663807A8}">
  <we:reference id="wa104379261" version="4.3.0.0" store="pt-BR" storeType="OMEX"/>
  <we:alternateReferences>
    <we:reference id="WA104379261" version="4.3.0.0" store="" storeType="OMEX"/>
  </we:alternateReferences>
  <we:properties>
    <we:property name="MENTIMETER_QUESTION_ID_KEY" value="&quot;bezibs3aqeew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AB51E745-960B-4EE9-B7CC-F3B1337E6799}">
  <we:reference id="wa104379261" version="4.3.0.0" store="pt-BR" storeType="OMEX"/>
  <we:alternateReferences>
    <we:reference id="WA104379261" version="4.3.0.0" store="" storeType="OMEX"/>
  </we:alternateReferences>
  <we:properties>
    <we:property name="MENTIMETER_QUESTION_ID_KEY" value="&quot;bezibs3aqeew&quot;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8E274FD8B93343AEC3B63EEB65607C" ma:contentTypeVersion="11" ma:contentTypeDescription="Create a new document." ma:contentTypeScope="" ma:versionID="21476f70536507b5007a9d4e797cbc85">
  <xsd:schema xmlns:xsd="http://www.w3.org/2001/XMLSchema" xmlns:xs="http://www.w3.org/2001/XMLSchema" xmlns:p="http://schemas.microsoft.com/office/2006/metadata/properties" xmlns:ns2="82442ca6-20f3-486f-a231-991f407dd240" xmlns:ns3="29d4d221-8dd5-4fd0-8ec3-afaea5add9e5" targetNamespace="http://schemas.microsoft.com/office/2006/metadata/properties" ma:root="true" ma:fieldsID="6e737ed49b2603ba3e052891daff6c47" ns2:_="" ns3:_="">
    <xsd:import namespace="82442ca6-20f3-486f-a231-991f407dd240"/>
    <xsd:import namespace="29d4d221-8dd5-4fd0-8ec3-afaea5add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42ca6-20f3-486f-a231-991f407dd2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BillingMetadata" ma:index="1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4d221-8dd5-4fd0-8ec3-afaea5add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88582B-55BA-420C-B8D8-4ADAA6D9AC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41CC33-A68C-489D-A9DE-D70A9023A7B1}"/>
</file>

<file path=customXml/itemProps3.xml><?xml version="1.0" encoding="utf-8"?>
<ds:datastoreItem xmlns:ds="http://schemas.openxmlformats.org/officeDocument/2006/customXml" ds:itemID="{A3829FB2-70CB-4ACE-9591-EAD4BD74BC18}">
  <ds:schemaRefs>
    <ds:schemaRef ds:uri="82442ca6-20f3-486f-a231-991f407dd240"/>
    <ds:schemaRef ds:uri="http://www.w3.org/XML/1998/namespace"/>
    <ds:schemaRef ds:uri="http://purl.org/dc/terms/"/>
    <ds:schemaRef ds:uri="29d4d221-8dd5-4fd0-8ec3-afaea5add9e5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docMetadata/LabelInfo.xml><?xml version="1.0" encoding="utf-8"?>
<clbl:labelList xmlns:clbl="http://schemas.microsoft.com/office/2020/mipLabelMetadata">
  <clbl:label id="{c4de61a9-99b4-4c6a-962e-bd856602e8be}" enabled="0" method="" siteId="{c4de61a9-99b4-4c6a-962e-bd856602e8b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1150</Words>
  <Application>Microsoft Office PowerPoint</Application>
  <PresentationFormat>Widescreen</PresentationFormat>
  <Paragraphs>110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Roboto</vt:lpstr>
      <vt:lpstr>Roboto regular</vt:lpstr>
      <vt:lpstr>Office Theme</vt:lpstr>
      <vt:lpstr>Economic valuation of the impact of illegal gold mining </vt:lpstr>
      <vt:lpstr>Welcome to the Phase 2 Webinar Series – Review from previous session </vt:lpstr>
      <vt:lpstr>Welcome to the Phase 2 Webinar Series – Introductions</vt:lpstr>
      <vt:lpstr>Case Study Presentation</vt:lpstr>
      <vt:lpstr>Adapting the Mining Impact Calculator for Amazon Countries</vt:lpstr>
      <vt:lpstr>Beyond Adaptation: Broader Adjustments for Tool Adoption</vt:lpstr>
      <vt:lpstr>Beyond Adaptation: Broader Adjustments for Tool Adoption</vt:lpstr>
      <vt:lpstr>Bolivia: Priority Areas for the Pilot Case within Protected Areas</vt:lpstr>
      <vt:lpstr>Methodology of the Species Perturbation Index (SPI)</vt:lpstr>
      <vt:lpstr>Case Study - Peru</vt:lpstr>
      <vt:lpstr>Case Study</vt:lpstr>
      <vt:lpstr>Apresentação do PowerPoint</vt:lpstr>
      <vt:lpstr>Group Discussion (Q&amp;A) – National contexts and mining impacts</vt:lpstr>
      <vt:lpstr>Group Discussion (Q&amp;A) – National contexts and mining impacts</vt:lpstr>
      <vt:lpstr>Mini break</vt:lpstr>
      <vt:lpstr>Breakout Session – Drafting a Fictional Case Study</vt:lpstr>
      <vt:lpstr>Breakout sessions</vt:lpstr>
      <vt:lpstr>Breakout sessions – Group Task</vt:lpstr>
      <vt:lpstr>Breakout Session – Next Steps (adoption)</vt:lpstr>
      <vt:lpstr>Breakout Session – Next Steps (adoption)</vt:lpstr>
      <vt:lpstr>Adoption Strategy</vt:lpstr>
      <vt:lpstr>Roadmap – Breakout sessions </vt:lpstr>
      <vt:lpstr>Plenary – Report Back</vt:lpstr>
      <vt:lpstr>Thank you.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Janet C. Edmond</dc:creator>
  <cp:lastModifiedBy>Leonardo Bakker</cp:lastModifiedBy>
  <cp:revision>3</cp:revision>
  <dcterms:created xsi:type="dcterms:W3CDTF">2024-05-01T17:47:18Z</dcterms:created>
  <dcterms:modified xsi:type="dcterms:W3CDTF">2025-09-26T19:18:41Z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0x010100008E274FD8B93343AEC3B63EEB65607C</vt:lpwstr>
  </property>
</Properties>
</file>