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5" r:id="rId62"/>
    <p:sldId id="316" r:id="rId63"/>
    <p:sldId id="317" r:id="rId64"/>
    <p:sldId id="318" r:id="rId65"/>
    <p:sldId id="319" r:id="rId66"/>
  </p:sldIdLst>
  <p:sldSz cx="12192000" cy="6858000"/>
  <p:notesSz cx="7102475" cy="9388475"/>
  <p:embeddedFontLst>
    <p:embeddedFont>
      <p:font typeface="Comfortaa" panose="020B0604020202020204" charset="0"/>
      <p:regular r:id="rId68"/>
      <p:bold r:id="rId69"/>
    </p:embeddedFont>
    <p:embeddedFont>
      <p:font typeface="Lato" panose="020F0502020204030203" pitchFamily="34" charset="0"/>
      <p:regular r:id="rId70"/>
      <p:bold r:id="rId71"/>
      <p:italic r:id="rId72"/>
      <p:boldItalic r:id="rId73"/>
    </p:embeddedFont>
    <p:embeddedFont>
      <p:font typeface="Raleway" pitchFamily="2" charset="0"/>
      <p:regular r:id="rId74"/>
      <p:bold r:id="rId75"/>
      <p:italic r:id="rId76"/>
      <p:boldItalic r:id="rId77"/>
    </p:embeddedFont>
    <p:embeddedFont>
      <p:font typeface="Raleway Black" pitchFamily="2" charset="0"/>
      <p:bold r:id="rId78"/>
      <p:boldItalic r:id="rId79"/>
    </p:embeddedFont>
    <p:embeddedFont>
      <p:font typeface="Roboto" panose="02000000000000000000" pitchFamily="2" charset="0"/>
      <p:regular r:id="rId80"/>
      <p:bold r:id="rId81"/>
      <p:italic r:id="rId82"/>
      <p:boldItalic r:id="rId83"/>
    </p:embeddedFont>
    <p:embeddedFont>
      <p:font typeface="Roboto Black" panose="02000000000000000000" pitchFamily="2" charset="0"/>
      <p:bold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600">
          <p15:clr>
            <a:srgbClr val="A4A3A4"/>
          </p15:clr>
        </p15:guide>
        <p15:guide id="3" pos="5664">
          <p15:clr>
            <a:srgbClr val="A4A3A4"/>
          </p15:clr>
        </p15:guide>
        <p15:guide id="4" pos="4536">
          <p15:clr>
            <a:srgbClr val="A4A3A4"/>
          </p15:clr>
        </p15:guide>
        <p15:guide id="5" orient="horz" pos="3888">
          <p15:clr>
            <a:srgbClr val="A4A3A4"/>
          </p15:clr>
        </p15:guide>
        <p15:guide id="6" orient="horz" pos="1344">
          <p15:clr>
            <a:srgbClr val="A4A3A4"/>
          </p15:clr>
        </p15:guide>
        <p15:guide id="7" pos="2640">
          <p15:clr>
            <a:srgbClr val="A4A3A4"/>
          </p15:clr>
        </p15:guide>
        <p15:guide id="8" pos="3408">
          <p15:clr>
            <a:srgbClr val="A4A3A4"/>
          </p15:clr>
        </p15:guide>
        <p15:guide id="9" pos="1512">
          <p15:clr>
            <a:srgbClr val="A4A3A4"/>
          </p15:clr>
        </p15:guide>
        <p15:guide id="10" pos="2280">
          <p15:clr>
            <a:srgbClr val="A4A3A4"/>
          </p15:clr>
        </p15:guide>
        <p15:guide id="11" pos="3768">
          <p15:clr>
            <a:srgbClr val="A4A3A4"/>
          </p15:clr>
        </p15:guide>
        <p15:guide id="12" pos="4896">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14" roundtripDataSignature="AMtx7miYQHhfDJL0t+q98EpspBwsklX56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ACBE32-0F86-F71B-2BED-0A48AC0FEBE9}" name="Sarah Hendker" initials="SH" userId="S::shendker@conservation.org::df3ab9ad-e2de-44fd-beb3-49f74a466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E1CFE-C18D-50CA-3DCA-43672448C156}" v="13" dt="2025-12-19T15:37:46.571"/>
  </p1510:revLst>
</p1510:revInfo>
</file>

<file path=ppt/tableStyles.xml><?xml version="1.0" encoding="utf-8"?>
<a:tblStyleLst xmlns:a="http://schemas.openxmlformats.org/drawingml/2006/main" def="{E2ABF55B-3D18-408F-9B42-0C94255D9077}">
  <a:tblStyle styleId="{E2ABF55B-3D18-408F-9B42-0C94255D907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6"/>
      </p:cViewPr>
      <p:guideLst>
        <p:guide orient="horz" pos="3240"/>
        <p:guide pos="600"/>
        <p:guide pos="5664"/>
        <p:guide pos="4536"/>
        <p:guide orient="horz" pos="3888"/>
        <p:guide orient="horz" pos="1344"/>
        <p:guide pos="2640"/>
        <p:guide pos="3408"/>
        <p:guide pos="1512"/>
        <p:guide pos="2280"/>
        <p:guide pos="3768"/>
        <p:guide pos="4896"/>
      </p:guideLst>
    </p:cSldViewPr>
  </p:slideViewPr>
  <p:notesTextViewPr>
    <p:cViewPr>
      <p:scale>
        <a:sx n="1" d="1"/>
        <a:sy n="1" d="1"/>
      </p:scale>
      <p:origin x="0" y="0"/>
    </p:cViewPr>
  </p:notesTextViewPr>
  <p:notesViewPr>
    <p:cSldViewPr snapToGrid="0">
      <p:cViewPr>
        <p:scale>
          <a:sx n="1" d="2"/>
          <a:sy n="1" d="2"/>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84"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font" Target="fonts/font2.fntdata"/><Relationship Id="rId11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12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14" Type="http://customschemas.google.com/relationships/presentationmetadata" Target="metadata"/><Relationship Id="rId119"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9.fntdata"/><Relationship Id="rId120"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uchen Kurdi" userId="S::rkurdi@conservation.org::fec42cb0-a617-45ce-8cfe-d6a180bc8420" providerId="AD" clId="Web-{C0DAA008-9FA1-FAC3-E40B-39081E668D87}"/>
    <pc:docChg chg="modSld">
      <pc:chgData name="Rouchen Kurdi" userId="S::rkurdi@conservation.org::fec42cb0-a617-45ce-8cfe-d6a180bc8420" providerId="AD" clId="Web-{C0DAA008-9FA1-FAC3-E40B-39081E668D87}" dt="2025-12-11T10:58:10.927" v="0" actId="1076"/>
      <pc:docMkLst>
        <pc:docMk/>
      </pc:docMkLst>
      <pc:sldChg chg="modSp">
        <pc:chgData name="Rouchen Kurdi" userId="S::rkurdi@conservation.org::fec42cb0-a617-45ce-8cfe-d6a180bc8420" providerId="AD" clId="Web-{C0DAA008-9FA1-FAC3-E40B-39081E668D87}" dt="2025-12-11T10:58:10.927" v="0" actId="1076"/>
        <pc:sldMkLst>
          <pc:docMk/>
          <pc:sldMk cId="0" sldId="256"/>
        </pc:sldMkLst>
        <pc:spChg chg="mod">
          <ac:chgData name="Rouchen Kurdi" userId="S::rkurdi@conservation.org::fec42cb0-a617-45ce-8cfe-d6a180bc8420" providerId="AD" clId="Web-{C0DAA008-9FA1-FAC3-E40B-39081E668D87}" dt="2025-12-11T10:58:10.927" v="0" actId="1076"/>
          <ac:spMkLst>
            <pc:docMk/>
            <pc:sldMk cId="0" sldId="256"/>
            <ac:spMk id="200" creationId="{00000000-0000-0000-0000-000000000000}"/>
          </ac:spMkLst>
        </pc:spChg>
      </pc:sldChg>
    </pc:docChg>
  </pc:docChgLst>
  <pc:docChgLst>
    <pc:chgData name="Guest User" userId="S::urn:spo:tenantanon#c4de61a9-99b4-4c6a-962e-bd856602e8be::" providerId="AD" clId="Web-{4E50BFC7-81DF-5DF9-8764-83055CC92646}"/>
    <pc:docChg chg="modSld">
      <pc:chgData name="Guest User" userId="S::urn:spo:tenantanon#c4de61a9-99b4-4c6a-962e-bd856602e8be::" providerId="AD" clId="Web-{4E50BFC7-81DF-5DF9-8764-83055CC92646}" dt="2025-12-16T20:31:58.810" v="8" actId="20577"/>
      <pc:docMkLst>
        <pc:docMk/>
      </pc:docMkLst>
      <pc:sldChg chg="modSp">
        <pc:chgData name="Guest User" userId="S::urn:spo:tenantanon#c4de61a9-99b4-4c6a-962e-bd856602e8be::" providerId="AD" clId="Web-{4E50BFC7-81DF-5DF9-8764-83055CC92646}" dt="2025-12-16T20:07:33.384" v="2" actId="20577"/>
        <pc:sldMkLst>
          <pc:docMk/>
          <pc:sldMk cId="0" sldId="258"/>
        </pc:sldMkLst>
        <pc:spChg chg="mod">
          <ac:chgData name="Guest User" userId="S::urn:spo:tenantanon#c4de61a9-99b4-4c6a-962e-bd856602e8be::" providerId="AD" clId="Web-{4E50BFC7-81DF-5DF9-8764-83055CC92646}" dt="2025-12-16T20:07:33.384" v="2" actId="20577"/>
          <ac:spMkLst>
            <pc:docMk/>
            <pc:sldMk cId="0" sldId="258"/>
            <ac:spMk id="231" creationId="{00000000-0000-0000-0000-000000000000}"/>
          </ac:spMkLst>
        </pc:spChg>
      </pc:sldChg>
      <pc:sldChg chg="modSp">
        <pc:chgData name="Guest User" userId="S::urn:spo:tenantanon#c4de61a9-99b4-4c6a-962e-bd856602e8be::" providerId="AD" clId="Web-{4E50BFC7-81DF-5DF9-8764-83055CC92646}" dt="2025-12-16T20:21:42.666" v="5" actId="1076"/>
        <pc:sldMkLst>
          <pc:docMk/>
          <pc:sldMk cId="0" sldId="265"/>
        </pc:sldMkLst>
        <pc:spChg chg="mod">
          <ac:chgData name="Guest User" userId="S::urn:spo:tenantanon#c4de61a9-99b4-4c6a-962e-bd856602e8be::" providerId="AD" clId="Web-{4E50BFC7-81DF-5DF9-8764-83055CC92646}" dt="2025-12-16T20:21:42.666" v="5" actId="1076"/>
          <ac:spMkLst>
            <pc:docMk/>
            <pc:sldMk cId="0" sldId="265"/>
            <ac:spMk id="327" creationId="{00000000-0000-0000-0000-000000000000}"/>
          </ac:spMkLst>
        </pc:spChg>
      </pc:sldChg>
      <pc:sldChg chg="modSp">
        <pc:chgData name="Guest User" userId="S::urn:spo:tenantanon#c4de61a9-99b4-4c6a-962e-bd856602e8be::" providerId="AD" clId="Web-{4E50BFC7-81DF-5DF9-8764-83055CC92646}" dt="2025-12-16T20:25:13.029" v="6" actId="20577"/>
        <pc:sldMkLst>
          <pc:docMk/>
          <pc:sldMk cId="0" sldId="266"/>
        </pc:sldMkLst>
        <pc:spChg chg="mod">
          <ac:chgData name="Guest User" userId="S::urn:spo:tenantanon#c4de61a9-99b4-4c6a-962e-bd856602e8be::" providerId="AD" clId="Web-{4E50BFC7-81DF-5DF9-8764-83055CC92646}" dt="2025-12-16T20:25:13.029" v="6" actId="20577"/>
          <ac:spMkLst>
            <pc:docMk/>
            <pc:sldMk cId="0" sldId="266"/>
            <ac:spMk id="361" creationId="{00000000-0000-0000-0000-000000000000}"/>
          </ac:spMkLst>
        </pc:spChg>
      </pc:sldChg>
      <pc:sldChg chg="modSp">
        <pc:chgData name="Guest User" userId="S::urn:spo:tenantanon#c4de61a9-99b4-4c6a-962e-bd856602e8be::" providerId="AD" clId="Web-{4E50BFC7-81DF-5DF9-8764-83055CC92646}" dt="2025-12-16T20:31:58.810" v="8" actId="20577"/>
        <pc:sldMkLst>
          <pc:docMk/>
          <pc:sldMk cId="0" sldId="273"/>
        </pc:sldMkLst>
        <pc:spChg chg="mod">
          <ac:chgData name="Guest User" userId="S::urn:spo:tenantanon#c4de61a9-99b4-4c6a-962e-bd856602e8be::" providerId="AD" clId="Web-{4E50BFC7-81DF-5DF9-8764-83055CC92646}" dt="2025-12-16T20:31:58.810" v="8" actId="20577"/>
          <ac:spMkLst>
            <pc:docMk/>
            <pc:sldMk cId="0" sldId="273"/>
            <ac:spMk id="422" creationId="{00000000-0000-0000-0000-000000000000}"/>
          </ac:spMkLst>
        </pc:spChg>
      </pc:sldChg>
    </pc:docChg>
  </pc:docChgLst>
  <pc:docChgLst>
    <pc:chgData name="Janet C. Edmond" userId="S::jedmond@conservation.org::38b726e0-f037-4c8f-bc92-6d35625a59ca" providerId="AD" clId="Web-{03CE1CFE-C18D-50CA-3DCA-43672448C156}"/>
    <pc:docChg chg="modSld">
      <pc:chgData name="Janet C. Edmond" userId="S::jedmond@conservation.org::38b726e0-f037-4c8f-bc92-6d35625a59ca" providerId="AD" clId="Web-{03CE1CFE-C18D-50CA-3DCA-43672448C156}" dt="2025-12-19T15:37:46.571" v="12" actId="20577"/>
      <pc:docMkLst>
        <pc:docMk/>
      </pc:docMkLst>
      <pc:sldChg chg="modSp">
        <pc:chgData name="Janet C. Edmond" userId="S::jedmond@conservation.org::38b726e0-f037-4c8f-bc92-6d35625a59ca" providerId="AD" clId="Web-{03CE1CFE-C18D-50CA-3DCA-43672448C156}" dt="2025-12-19T15:37:46.571" v="12" actId="20577"/>
        <pc:sldMkLst>
          <pc:docMk/>
          <pc:sldMk cId="0" sldId="256"/>
        </pc:sldMkLst>
        <pc:spChg chg="mod">
          <ac:chgData name="Janet C. Edmond" userId="S::jedmond@conservation.org::38b726e0-f037-4c8f-bc92-6d35625a59ca" providerId="AD" clId="Web-{03CE1CFE-C18D-50CA-3DCA-43672448C156}" dt="2025-12-19T15:37:46.571" v="12" actId="20577"/>
          <ac:spMkLst>
            <pc:docMk/>
            <pc:sldMk cId="0" sldId="256"/>
            <ac:spMk id="20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13" tIns="47094" rIns="94213" bIns="47094"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13" tIns="47094" rIns="94213" bIns="47094"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13" tIns="47094" rIns="94213" bIns="47094"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iied.org/sites/default/files/pdfs/migrate/16618IIED.pdf?ref=thesustainableinvestor.org.uk"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archive.thepartneringinitiative.org/wp-content/uploads/2014/11/Designing-Comprehensive-Partnering-Agreements_booklet-2014_FINAL.pdf" TargetMode="External"/><Relationship Id="rId7" Type="http://schemas.openxmlformats.org/officeDocument/2006/relationships/hyperlink" Target="https://www.iapo.org.uk/sites/default/files/current/resources/LHAZ_Partnership_selfassessment_toolkit.pdf"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partnerschaften2030.de/en/publications/gender-equality-in-multi-stakeholder-partnerships-msps/" TargetMode="External"/><Relationship Id="rId5" Type="http://schemas.openxmlformats.org/officeDocument/2006/relationships/hyperlink" Target="https://www.conservationgateway.org/ConservationPlanning/partnering/cpc/Documents/AssessingStrategicPartnership.pdf" TargetMode="External"/><Relationship Id="rId4" Type="http://schemas.openxmlformats.org/officeDocument/2006/relationships/hyperlink" Target="https://evidenceforinclusion.org/wp-content/uploads/2021/08/GN008_ECID_Toolkit_Tool-3.pdf"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lnSpc>
                <a:spcPct val="115000"/>
              </a:lnSpc>
              <a:buClr>
                <a:schemeClr val="dk1"/>
              </a:buClr>
              <a:buSzPts val="1100"/>
            </a:pPr>
            <a:endParaRPr lang="fr-FR" dirty="0"/>
          </a:p>
        </p:txBody>
      </p:sp>
      <p:sp>
        <p:nvSpPr>
          <p:cNvPr id="192" name="Google Shape;192;p1: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7314d73c8a_0_1549:notes"/>
          <p:cNvSpPr>
            <a:spLocks noGrp="1" noRot="1" noChangeAspect="1"/>
          </p:cNvSpPr>
          <p:nvPr>
            <p:ph type="sldImg" idx="2"/>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37314d73c8a_0_1549: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buClr>
                <a:schemeClr val="dk1"/>
              </a:buClr>
              <a:buSzPts val="1100"/>
            </a:pPr>
            <a:endParaRPr dirty="0"/>
          </a:p>
        </p:txBody>
      </p:sp>
      <p:sp>
        <p:nvSpPr>
          <p:cNvPr id="319" name="Google Shape;319;g37314d73c8a_0_1549: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7314d73c8a_0_2539: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37314d73c8a_0_2539: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r>
              <a:rPr lang="fr-FR" dirty="0"/>
              <a:t>Et l'un des aspects les plus importants d'un partenariat local réside dans les acteurs impliqués, car il est essentiel de réunir un groupe diversifié de personnes, qui représentent les différents acteurs du paysage.</a:t>
            </a:r>
          </a:p>
          <a:p>
            <a:r>
              <a:rPr lang="fr-FR" dirty="0"/>
              <a:t>Dans un partenariat local, les acteurs proviennent de tous les secteurs du paysage et se réunissent autour d'une même table pour rêver, planifier, négocier, etc.</a:t>
            </a:r>
          </a:p>
          <a:p>
            <a:r>
              <a:rPr lang="fr-FR" dirty="0"/>
              <a:t>Communautés locales</a:t>
            </a:r>
          </a:p>
          <a:p>
            <a:r>
              <a:rPr lang="fr-FR" dirty="0"/>
              <a:t>Groupes de producteurs</a:t>
            </a:r>
          </a:p>
          <a:p>
            <a:r>
              <a:rPr lang="fr-FR" dirty="0"/>
              <a:t>Organisations communautaires et ONG</a:t>
            </a:r>
          </a:p>
          <a:p>
            <a:r>
              <a:rPr lang="fr-FR" dirty="0"/>
              <a:t>Les instituts de recherche</a:t>
            </a:r>
          </a:p>
          <a:p>
            <a:r>
              <a:rPr lang="fr-FR" dirty="0"/>
              <a:t>Les organisations gouvernementales</a:t>
            </a:r>
          </a:p>
          <a:p>
            <a:r>
              <a:rPr lang="fr-FR" dirty="0"/>
              <a:t>Le secteur privé : entreprises, banques, investisseurs</a:t>
            </a:r>
          </a:p>
          <a:p>
            <a:r>
              <a:rPr lang="fr-FR" dirty="0"/>
              <a:t>Ce n'est toutefois pas facile. Nous ne devons pas idéaliser la collaboration et penser que le processus se déroule toujours sans heurts, bien au contraire. Il est très difficile de réunir des parties prenantes qui ont des intérêts différents ou des opinions politiques divergentes. Mais si toutes les parties prenantes clés ne se réunissent pas et ne s'accordent pas sur une vision commune, un plan commun, elles seront des forces opposées qui s'affronteront et ne parviendront pas à mettre en œuvre le changement.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7314d73c8a_0_5693:notes"/>
          <p:cNvSpPr txBox="1">
            <a:spLocks noGrp="1"/>
          </p:cNvSpPr>
          <p:nvPr>
            <p:ph type="body" idx="1"/>
          </p:nvPr>
        </p:nvSpPr>
        <p:spPr>
          <a:xfrm>
            <a:off x="710248" y="4518204"/>
            <a:ext cx="5681980" cy="3696866"/>
          </a:xfrm>
          <a:prstGeom prst="rect">
            <a:avLst/>
          </a:prstGeom>
          <a:noFill/>
          <a:ln>
            <a:noFill/>
          </a:ln>
        </p:spPr>
        <p:txBody>
          <a:bodyPr spcFirstLastPara="1" wrap="square" lIns="94213" tIns="94213" rIns="94213" bIns="94213" anchor="t" anchorCtr="0">
            <a:noAutofit/>
          </a:bodyPr>
          <a:lstStyle/>
          <a:p>
            <a:pPr marL="0" indent="0">
              <a:buSzPts val="1100"/>
            </a:pPr>
            <a:endParaRPr dirty="0"/>
          </a:p>
        </p:txBody>
      </p:sp>
      <p:sp>
        <p:nvSpPr>
          <p:cNvPr id="379" name="Google Shape;379;g37314d73c8a_0_569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7314d73c8a_0_570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37314d73c8a_0_5706: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endParaRPr dirty="0"/>
          </a:p>
        </p:txBody>
      </p:sp>
      <p:sp>
        <p:nvSpPr>
          <p:cNvPr id="389" name="Google Shape;389;g37314d73c8a_0_5706: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7314d73c8a_0_570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37314d73c8a_0_5701: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r>
              <a:rPr lang="en-US" sz="1000" b="1" dirty="0"/>
              <a:t>Equitable and inclusive stakeholder engagement</a:t>
            </a:r>
            <a:r>
              <a:rPr lang="en-US" sz="1000" dirty="0"/>
              <a:t> is essential in the process of building a partnership and having cooperation.</a:t>
            </a:r>
            <a:br>
              <a:rPr lang="en-US" sz="1000" dirty="0"/>
            </a:br>
            <a:br>
              <a:rPr lang="en-US" sz="1000" dirty="0"/>
            </a:br>
            <a:r>
              <a:rPr lang="en-US" sz="1000" dirty="0"/>
              <a:t>- Equitable stakeholder engagement should include a </a:t>
            </a:r>
            <a:r>
              <a:rPr lang="en-US" sz="1000" b="1" dirty="0"/>
              <a:t>diverse range of participants</a:t>
            </a:r>
            <a:r>
              <a:rPr lang="en-US" sz="1000" dirty="0"/>
              <a:t> that represent the varying and often</a:t>
            </a:r>
            <a:r>
              <a:rPr lang="en-US" sz="1000" b="1" dirty="0"/>
              <a:t> underrepresented identities within a community</a:t>
            </a:r>
            <a:r>
              <a:rPr lang="en-US" sz="1000" dirty="0"/>
              <a:t>.</a:t>
            </a:r>
            <a:endParaRPr sz="1000" dirty="0"/>
          </a:p>
          <a:p>
            <a:pPr marL="0" indent="0"/>
            <a:endParaRPr sz="1000" dirty="0"/>
          </a:p>
          <a:p>
            <a:pPr marL="0" indent="0"/>
            <a:r>
              <a:rPr lang="en-US" sz="1000" dirty="0"/>
              <a:t>- Landscape Partnerships are more likely to achieve positive and lasting results when they are </a:t>
            </a:r>
            <a:r>
              <a:rPr lang="en-US" sz="1000" b="1" dirty="0"/>
              <a:t>co-designed with Indigenous Peoples and local communities.</a:t>
            </a:r>
            <a:endParaRPr sz="1000" b="1" dirty="0"/>
          </a:p>
          <a:p>
            <a:pPr marL="0" indent="0" algn="just">
              <a:lnSpc>
                <a:spcPct val="115000"/>
              </a:lnSpc>
              <a:buClr>
                <a:schemeClr val="dk1"/>
              </a:buClr>
              <a:buSzPts val="1100"/>
            </a:pPr>
            <a:r>
              <a:rPr lang="en-US" sz="1000" dirty="0"/>
              <a:t>Integrating scientific and technical knowledge with practical, local, traditional and/or other ways of knowing to improve the scientific basis of decision-making.</a:t>
            </a:r>
            <a:br>
              <a:rPr lang="en-US" sz="1000" dirty="0"/>
            </a:br>
            <a:endParaRPr sz="1000" dirty="0"/>
          </a:p>
          <a:p>
            <a:pPr marL="0" indent="0" algn="just">
              <a:lnSpc>
                <a:spcPct val="115000"/>
              </a:lnSpc>
              <a:buClr>
                <a:schemeClr val="dk1"/>
              </a:buClr>
              <a:buSzPts val="1100"/>
            </a:pPr>
            <a:r>
              <a:rPr lang="en-US" dirty="0">
                <a:solidFill>
                  <a:schemeClr val="dk1"/>
                </a:solidFill>
              </a:rPr>
              <a:t>-</a:t>
            </a:r>
            <a:r>
              <a:rPr lang="en-US" dirty="0">
                <a:solidFill>
                  <a:srgbClr val="FF0000"/>
                </a:solidFill>
              </a:rPr>
              <a:t> </a:t>
            </a:r>
            <a:r>
              <a:rPr lang="en-US" sz="1000" dirty="0"/>
              <a:t>Remove Barriers To Engagement. </a:t>
            </a:r>
            <a:r>
              <a:rPr lang="en-US" sz="1000" b="1" dirty="0"/>
              <a:t>What do you think can be barriers to engagement? Any idea?</a:t>
            </a:r>
            <a:br>
              <a:rPr lang="en-US" sz="1000" b="1" dirty="0"/>
            </a:br>
            <a:r>
              <a:rPr lang="en-US" sz="1000" dirty="0"/>
              <a:t>Present a few examples:</a:t>
            </a:r>
            <a:br>
              <a:rPr lang="en-US" sz="1000" dirty="0"/>
            </a:br>
            <a:r>
              <a:rPr lang="en-US" sz="1000" b="1" dirty="0"/>
              <a:t>For example when setting up in-person meetings it is very important to make sure everyone has a transportation to participate. Or if a meeting is remote, it is very important to make sure that all actors have access to internet and smartphone. Another example could be language - when working with groups that speak different languages, we have to ensure that project documents and communications are translated for everyone, specially local communities and traditional peoples.</a:t>
            </a:r>
            <a:br>
              <a:rPr lang="en-US" sz="1000" b="1" dirty="0"/>
            </a:br>
            <a:endParaRPr sz="1000" b="1" u="sng" dirty="0"/>
          </a:p>
          <a:p>
            <a:pPr marL="471145" indent="-301009" algn="just">
              <a:lnSpc>
                <a:spcPct val="115000"/>
              </a:lnSpc>
              <a:buClr>
                <a:schemeClr val="dk1"/>
              </a:buClr>
              <a:buSzPts val="1000"/>
              <a:buChar char="-"/>
            </a:pPr>
            <a:r>
              <a:rPr lang="en-US" sz="1000" dirty="0"/>
              <a:t>Time of the day: Provide participants with opportunities to engage at different times of day to accommodate schedules and work/home demands. </a:t>
            </a:r>
            <a:endParaRPr sz="1000" dirty="0"/>
          </a:p>
          <a:p>
            <a:pPr marL="471145" indent="-301009" algn="just">
              <a:lnSpc>
                <a:spcPct val="115000"/>
              </a:lnSpc>
              <a:buClr>
                <a:schemeClr val="dk1"/>
              </a:buClr>
              <a:buSzPts val="1000"/>
              <a:buChar char="-"/>
            </a:pPr>
            <a:r>
              <a:rPr lang="en-US" sz="1000" b="1" dirty="0"/>
              <a:t>Transportation</a:t>
            </a:r>
            <a:r>
              <a:rPr lang="en-US" sz="1000" dirty="0"/>
              <a:t>: If stakeholders are asked to travel to participate in the project or to attend in-person meetings, provide transportation for those who need it. </a:t>
            </a:r>
            <a:endParaRPr sz="1000" dirty="0"/>
          </a:p>
          <a:p>
            <a:pPr marL="471145" indent="-301009" algn="just">
              <a:lnSpc>
                <a:spcPct val="115000"/>
              </a:lnSpc>
              <a:buClr>
                <a:schemeClr val="dk1"/>
              </a:buClr>
              <a:buSzPts val="1000"/>
              <a:buChar char="-"/>
            </a:pPr>
            <a:r>
              <a:rPr lang="en-US" sz="1000" b="1" dirty="0"/>
              <a:t>Communications and technology access</a:t>
            </a:r>
            <a:r>
              <a:rPr lang="en-US" sz="1000" dirty="0"/>
              <a:t>: If stakeholders are asked to participate remotely, provide other means of participation if internet and smartphone access are significant barriers.</a:t>
            </a:r>
            <a:endParaRPr sz="1000" dirty="0"/>
          </a:p>
          <a:p>
            <a:pPr marL="471145" indent="-301009" algn="just">
              <a:lnSpc>
                <a:spcPct val="115000"/>
              </a:lnSpc>
              <a:buClr>
                <a:schemeClr val="dk1"/>
              </a:buClr>
              <a:buSzPts val="1000"/>
              <a:buChar char="-"/>
            </a:pPr>
            <a:r>
              <a:rPr lang="en-US" sz="1000" b="1" dirty="0"/>
              <a:t>Language</a:t>
            </a:r>
            <a:r>
              <a:rPr lang="en-US" sz="1000" dirty="0"/>
              <a:t>: When working with groups that speak different languages, ensure that communications and project documents are translated into these languages. This will allow stakeholders to better understand the content and messaging.</a:t>
            </a:r>
            <a:endParaRPr sz="1000" dirty="0"/>
          </a:p>
          <a:p>
            <a:pPr marL="471145" indent="-301009" algn="just">
              <a:lnSpc>
                <a:spcPct val="115000"/>
              </a:lnSpc>
              <a:buClr>
                <a:schemeClr val="dk1"/>
              </a:buClr>
              <a:buSzPts val="1000"/>
              <a:buChar char="-"/>
            </a:pPr>
            <a:r>
              <a:rPr lang="en-US" sz="1000" dirty="0"/>
              <a:t>Demands on time: In many cases, some stakeholders will have other commitments which limit their opportunities to engage, including jobs, medical issues and childcare. Provide multiple methods of participation and offer childcare when possible. Also, demonstrate how stakeholder’s time is valued by providing compensation in the form of stipends, gift cards, meals, etc. </a:t>
            </a:r>
            <a:endParaRPr sz="1000" dirty="0"/>
          </a:p>
          <a:p>
            <a:pPr marL="471145" indent="-301009" algn="just">
              <a:lnSpc>
                <a:spcPct val="115000"/>
              </a:lnSpc>
              <a:buClr>
                <a:schemeClr val="dk1"/>
              </a:buClr>
              <a:buSzPts val="1000"/>
              <a:buChar char="-"/>
            </a:pPr>
            <a:r>
              <a:rPr lang="en-US" sz="1000" dirty="0"/>
              <a:t>Information presentation: Break down complex issues and concepts so those who are new to the topic(s) don’t feel the subject matter is either “over their head,” “too scientific,” or that they are being “talked down to.”</a:t>
            </a:r>
            <a:endParaRPr sz="1000" dirty="0"/>
          </a:p>
          <a:p>
            <a:pPr marL="471145" indent="-301009" algn="just">
              <a:lnSpc>
                <a:spcPct val="115000"/>
              </a:lnSpc>
              <a:buClr>
                <a:schemeClr val="dk1"/>
              </a:buClr>
              <a:buSzPts val="1000"/>
              <a:buChar char="-"/>
            </a:pPr>
            <a:r>
              <a:rPr lang="en-US" sz="1000" dirty="0"/>
              <a:t>Freedom of expression: Certain groups may not be comfortable expressing their needs and opinions due to lack of influence, empowerment or visibility within society. Project managers must identify these groups and provide safe spaces for them to communicate, such as separate meetings or options for anonymous input (UNECE, 2021).</a:t>
            </a:r>
            <a:br>
              <a:rPr lang="en-US" dirty="0">
                <a:solidFill>
                  <a:schemeClr val="dk1"/>
                </a:solidFill>
              </a:rPr>
            </a:b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7314d73c8a_0_571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37314d73c8a_0_5716: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endParaRPr dirty="0"/>
          </a:p>
        </p:txBody>
      </p:sp>
      <p:sp>
        <p:nvSpPr>
          <p:cNvPr id="401" name="Google Shape;401;g37314d73c8a_0_5716: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7314d73c8a_0_571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37314d73c8a_0_5711: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r>
              <a:rPr lang="en-US" sz="1000" dirty="0"/>
              <a:t>Costa de Marfil: hechos destacados</a:t>
            </a:r>
          </a:p>
          <a:p>
            <a:br>
              <a:rPr lang="en-US" sz="1000" dirty="0"/>
            </a:br>
            <a:endParaRPr lang="en-US" sz="1000" dirty="0"/>
          </a:p>
          <a:p>
            <a:pPr marL="0" indent="0"/>
            <a:r>
              <a:rPr lang="en-US" sz="1000" b="1" dirty="0"/>
              <a:t>Equitable and inclusive stakeholder engagement</a:t>
            </a:r>
            <a:r>
              <a:rPr lang="en-US" sz="1000" dirty="0"/>
              <a:t> is essential in the process of building a partnership and having cooperation.</a:t>
            </a:r>
            <a:br>
              <a:rPr lang="en-US" sz="1000" dirty="0"/>
            </a:br>
            <a:br>
              <a:rPr lang="en-US" sz="1000" dirty="0"/>
            </a:br>
            <a:r>
              <a:rPr lang="en-US" sz="1000" dirty="0"/>
              <a:t>- Equitable stakeholder engagement should include a </a:t>
            </a:r>
            <a:r>
              <a:rPr lang="en-US" sz="1000" b="1" dirty="0"/>
              <a:t>diverse range of participants</a:t>
            </a:r>
            <a:r>
              <a:rPr lang="en-US" sz="1000" dirty="0"/>
              <a:t> that represent the varying and often</a:t>
            </a:r>
            <a:r>
              <a:rPr lang="en-US" sz="1000" b="1" dirty="0"/>
              <a:t> underrepresented identities within a community</a:t>
            </a:r>
            <a:r>
              <a:rPr lang="en-US" sz="1000" dirty="0"/>
              <a:t>.</a:t>
            </a:r>
            <a:endParaRPr sz="1000" dirty="0"/>
          </a:p>
          <a:p>
            <a:pPr marL="0" indent="0"/>
            <a:endParaRPr sz="1000" dirty="0"/>
          </a:p>
          <a:p>
            <a:pPr marL="0" indent="0"/>
            <a:r>
              <a:rPr lang="en-US" sz="1000" dirty="0"/>
              <a:t>- Landscape Partnerships are more likely to achieve positive and lasting results when they are </a:t>
            </a:r>
            <a:r>
              <a:rPr lang="en-US" sz="1000" b="1" dirty="0"/>
              <a:t>co-designed with Indigenous Peoples and local communities.</a:t>
            </a:r>
            <a:endParaRPr sz="1000" b="1" dirty="0"/>
          </a:p>
          <a:p>
            <a:pPr marL="0" indent="0" algn="just">
              <a:lnSpc>
                <a:spcPct val="115000"/>
              </a:lnSpc>
              <a:buClr>
                <a:schemeClr val="dk1"/>
              </a:buClr>
              <a:buSzPts val="1100"/>
            </a:pPr>
            <a:r>
              <a:rPr lang="en-US" sz="1000" dirty="0"/>
              <a:t>Integrating scientific and technical knowledge with practical, local, traditional and/or other ways of knowing to improve the scientific basis of decision-making.</a:t>
            </a:r>
            <a:br>
              <a:rPr lang="en-US" sz="1000" dirty="0"/>
            </a:br>
            <a:endParaRPr sz="1000" dirty="0"/>
          </a:p>
          <a:p>
            <a:pPr marL="0" indent="0" algn="just">
              <a:lnSpc>
                <a:spcPct val="115000"/>
              </a:lnSpc>
              <a:buClr>
                <a:schemeClr val="dk1"/>
              </a:buClr>
              <a:buSzPts val="1100"/>
            </a:pPr>
            <a:r>
              <a:rPr lang="en-US" dirty="0">
                <a:solidFill>
                  <a:schemeClr val="dk1"/>
                </a:solidFill>
              </a:rPr>
              <a:t>-</a:t>
            </a:r>
            <a:r>
              <a:rPr lang="en-US" dirty="0">
                <a:solidFill>
                  <a:srgbClr val="FF0000"/>
                </a:solidFill>
              </a:rPr>
              <a:t> </a:t>
            </a:r>
            <a:r>
              <a:rPr lang="en-US" sz="1000" dirty="0"/>
              <a:t>Remove Barriers To Engagement. </a:t>
            </a:r>
            <a:r>
              <a:rPr lang="en-US" sz="1000" b="1" dirty="0"/>
              <a:t>What do you think can be barriers to engagement? Any idea?</a:t>
            </a:r>
            <a:br>
              <a:rPr lang="en-US" sz="1000" b="1" dirty="0"/>
            </a:br>
            <a:r>
              <a:rPr lang="en-US" sz="1000" dirty="0"/>
              <a:t>Present a few examples:</a:t>
            </a:r>
            <a:br>
              <a:rPr lang="en-US" sz="1000" dirty="0"/>
            </a:br>
            <a:r>
              <a:rPr lang="en-US" sz="1000" b="1" dirty="0"/>
              <a:t>For example when setting up in-person meetings it is very important to make sure everyone has a transportation to participate. Or if a meeting is remote, it is very important to make sure that all actors have access to internet and smartphone. Another example could be language - when working with groups that speak different languages, we have to ensure that project documents and communications are translated for everyone, specially local communities and traditional peoples.</a:t>
            </a:r>
            <a:br>
              <a:rPr lang="en-US" sz="1000" b="1" dirty="0"/>
            </a:br>
            <a:endParaRPr sz="1000" b="1" u="sng" dirty="0"/>
          </a:p>
          <a:p>
            <a:pPr marL="471145" indent="-301009" algn="just">
              <a:lnSpc>
                <a:spcPct val="115000"/>
              </a:lnSpc>
              <a:buClr>
                <a:schemeClr val="dk1"/>
              </a:buClr>
              <a:buSzPts val="1000"/>
              <a:buChar char="-"/>
            </a:pPr>
            <a:r>
              <a:rPr lang="en-US" sz="1000" dirty="0"/>
              <a:t>Time of the day: Provide participants with opportunities to engage at different times of day to accommodate schedules and work/home demands. </a:t>
            </a:r>
            <a:endParaRPr sz="1000" dirty="0"/>
          </a:p>
          <a:p>
            <a:pPr marL="471145" indent="-301009" algn="just">
              <a:lnSpc>
                <a:spcPct val="115000"/>
              </a:lnSpc>
              <a:buClr>
                <a:schemeClr val="dk1"/>
              </a:buClr>
              <a:buSzPts val="1000"/>
              <a:buChar char="-"/>
            </a:pPr>
            <a:r>
              <a:rPr lang="en-US" sz="1000" b="1" dirty="0"/>
              <a:t>Transportation</a:t>
            </a:r>
            <a:r>
              <a:rPr lang="en-US" sz="1000" dirty="0"/>
              <a:t>: If stakeholders are asked to travel to participate in the project or to attend in-person meetings, provide transportation for those who need it. </a:t>
            </a:r>
            <a:endParaRPr sz="1000" dirty="0"/>
          </a:p>
          <a:p>
            <a:pPr marL="471145" indent="-301009" algn="just">
              <a:lnSpc>
                <a:spcPct val="115000"/>
              </a:lnSpc>
              <a:buClr>
                <a:schemeClr val="dk1"/>
              </a:buClr>
              <a:buSzPts val="1000"/>
              <a:buChar char="-"/>
            </a:pPr>
            <a:r>
              <a:rPr lang="en-US" sz="1000" b="1" dirty="0"/>
              <a:t>Communications and technology access</a:t>
            </a:r>
            <a:r>
              <a:rPr lang="en-US" sz="1000" dirty="0"/>
              <a:t>: If stakeholders are asked to participate remotely, provide other means of participation if internet and smartphone access are significant barriers.</a:t>
            </a:r>
            <a:endParaRPr sz="1000" dirty="0"/>
          </a:p>
          <a:p>
            <a:pPr marL="471145" indent="-301009" algn="just">
              <a:lnSpc>
                <a:spcPct val="115000"/>
              </a:lnSpc>
              <a:buClr>
                <a:schemeClr val="dk1"/>
              </a:buClr>
              <a:buSzPts val="1000"/>
              <a:buChar char="-"/>
            </a:pPr>
            <a:r>
              <a:rPr lang="en-US" sz="1000" b="1" dirty="0"/>
              <a:t>Language</a:t>
            </a:r>
            <a:r>
              <a:rPr lang="en-US" sz="1000" dirty="0"/>
              <a:t>: When working with groups that speak different languages, ensure that communications and project documents are translated into these languages. This will allow stakeholders to better understand the content and messaging.</a:t>
            </a:r>
            <a:endParaRPr sz="1000" dirty="0"/>
          </a:p>
          <a:p>
            <a:pPr marL="471145" indent="-301009" algn="just">
              <a:lnSpc>
                <a:spcPct val="115000"/>
              </a:lnSpc>
              <a:buClr>
                <a:schemeClr val="dk1"/>
              </a:buClr>
              <a:buSzPts val="1000"/>
              <a:buChar char="-"/>
            </a:pPr>
            <a:r>
              <a:rPr lang="en-US" sz="1000" dirty="0"/>
              <a:t>Demands on time: In many cases, some stakeholders will have other commitments which limit their opportunities to engage, including jobs, medical issues and childcare. Provide multiple methods of participation and offer childcare when possible. Also, demonstrate how stakeholder’s time is valued by providing compensation in the form of stipends, gift cards, meals, etc. </a:t>
            </a:r>
            <a:endParaRPr sz="1000" dirty="0"/>
          </a:p>
          <a:p>
            <a:pPr marL="471145" indent="-301009" algn="just">
              <a:lnSpc>
                <a:spcPct val="115000"/>
              </a:lnSpc>
              <a:buClr>
                <a:schemeClr val="dk1"/>
              </a:buClr>
              <a:buSzPts val="1000"/>
              <a:buChar char="-"/>
            </a:pPr>
            <a:r>
              <a:rPr lang="en-US" sz="1000" dirty="0"/>
              <a:t>Information presentation: Break down complex issues and concepts so those who are new to the topic(s) don’t feel the subject matter is either “over their head,” “too scientific,” or that they are being “talked down to.”</a:t>
            </a:r>
            <a:endParaRPr sz="1000" dirty="0"/>
          </a:p>
          <a:p>
            <a:pPr marL="471145" indent="-301009" algn="just">
              <a:lnSpc>
                <a:spcPct val="115000"/>
              </a:lnSpc>
              <a:buClr>
                <a:schemeClr val="dk1"/>
              </a:buClr>
              <a:buSzPts val="1000"/>
              <a:buChar char="-"/>
            </a:pPr>
            <a:r>
              <a:rPr lang="en-US" sz="1000" dirty="0"/>
              <a:t>Freedom of expression: Certain groups may not be comfortable expressing their needs and opinions due to lack of influence, empowerment or visibility within society. Project managers must identify these groups and provide safe spaces for them to communicate, such as separate meetings or options for anonymous input (UNECE, 2021).</a:t>
            </a:r>
            <a:br>
              <a:rPr lang="en-US" dirty="0">
                <a:solidFill>
                  <a:schemeClr val="dk1"/>
                </a:solidFill>
              </a:rPr>
            </a:br>
            <a:endParaRPr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7314d73c8a_0_572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37314d73c8a_0_5727: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endParaRPr dirty="0"/>
          </a:p>
        </p:txBody>
      </p:sp>
      <p:sp>
        <p:nvSpPr>
          <p:cNvPr id="413" name="Google Shape;413;g37314d73c8a_0_5727: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7314d73c8a_0_572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37314d73c8a_0_5721: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r>
              <a:rPr lang="en-US" sz="1000" b="1" dirty="0"/>
              <a:t>Equitable and inclusive stakeholder engagement</a:t>
            </a:r>
            <a:r>
              <a:rPr lang="en-US" sz="1000" dirty="0"/>
              <a:t> is essential in the process of building a partnership and having cooperation.</a:t>
            </a:r>
            <a:br>
              <a:rPr lang="en-US" sz="1000" dirty="0"/>
            </a:br>
            <a:br>
              <a:rPr lang="en-US" sz="1000" dirty="0"/>
            </a:br>
            <a:r>
              <a:rPr lang="en-US" sz="1000" dirty="0"/>
              <a:t>- Equitable stakeholder engagement should include a </a:t>
            </a:r>
            <a:r>
              <a:rPr lang="en-US" sz="1000" b="1" dirty="0"/>
              <a:t>diverse range of participants</a:t>
            </a:r>
            <a:r>
              <a:rPr lang="en-US" sz="1000" dirty="0"/>
              <a:t> that represent the varying and often</a:t>
            </a:r>
            <a:r>
              <a:rPr lang="en-US" sz="1000" b="1" dirty="0"/>
              <a:t> underrepresented identities within a community</a:t>
            </a:r>
            <a:r>
              <a:rPr lang="en-US" sz="1000" dirty="0"/>
              <a:t>.</a:t>
            </a:r>
            <a:endParaRPr sz="1000" dirty="0"/>
          </a:p>
          <a:p>
            <a:pPr marL="0" indent="0"/>
            <a:endParaRPr sz="1000" dirty="0"/>
          </a:p>
          <a:p>
            <a:pPr marL="0" indent="0"/>
            <a:r>
              <a:rPr lang="en-US" sz="1000" dirty="0"/>
              <a:t>- Landscape Partnerships are more likely to achieve positive and lasting results when they are </a:t>
            </a:r>
            <a:r>
              <a:rPr lang="en-US" sz="1000" b="1" dirty="0"/>
              <a:t>co-designed with Indigenous Peoples and local communities.</a:t>
            </a:r>
            <a:endParaRPr sz="1000" b="1" dirty="0"/>
          </a:p>
          <a:p>
            <a:pPr marL="0" indent="0" algn="just">
              <a:lnSpc>
                <a:spcPct val="115000"/>
              </a:lnSpc>
              <a:buClr>
                <a:schemeClr val="dk1"/>
              </a:buClr>
              <a:buSzPts val="1100"/>
            </a:pPr>
            <a:r>
              <a:rPr lang="en-US" sz="1000" dirty="0"/>
              <a:t>Integrating scientific and technical knowledge with practical, local, traditional and/or other ways of knowing to improve the scientific basis of decision-making.</a:t>
            </a:r>
            <a:br>
              <a:rPr lang="en-US" sz="1000" dirty="0"/>
            </a:br>
            <a:endParaRPr sz="1000" dirty="0"/>
          </a:p>
          <a:p>
            <a:pPr marL="0" indent="0" algn="just">
              <a:lnSpc>
                <a:spcPct val="115000"/>
              </a:lnSpc>
              <a:buClr>
                <a:schemeClr val="dk1"/>
              </a:buClr>
              <a:buSzPts val="1100"/>
            </a:pPr>
            <a:r>
              <a:rPr lang="en-US" dirty="0">
                <a:solidFill>
                  <a:schemeClr val="dk1"/>
                </a:solidFill>
              </a:rPr>
              <a:t>-</a:t>
            </a:r>
            <a:r>
              <a:rPr lang="en-US" dirty="0">
                <a:solidFill>
                  <a:srgbClr val="FF0000"/>
                </a:solidFill>
              </a:rPr>
              <a:t> </a:t>
            </a:r>
            <a:r>
              <a:rPr lang="en-US" sz="1000" dirty="0"/>
              <a:t>Remove Barriers To Engagement. </a:t>
            </a:r>
            <a:r>
              <a:rPr lang="en-US" sz="1000" b="1" dirty="0"/>
              <a:t>What do you think can be barriers to engagement? Any idea?</a:t>
            </a:r>
            <a:br>
              <a:rPr lang="en-US" sz="1000" b="1" dirty="0"/>
            </a:br>
            <a:r>
              <a:rPr lang="en-US" sz="1000" dirty="0"/>
              <a:t>Present a few examples:</a:t>
            </a:r>
            <a:br>
              <a:rPr lang="en-US" sz="1000" dirty="0"/>
            </a:br>
            <a:r>
              <a:rPr lang="en-US" sz="1000" b="1" dirty="0"/>
              <a:t>For example when setting up in-person meetings it is very important to make sure everyone has a transportation to participate. Or if a meeting is remote, it is very important to make sure that all actors have access to internet and smartphone. Another example could be language - when working with groups that speak different languages, we have to ensure that project documents and communications are translated for everyone, specially local communities and traditional peoples.</a:t>
            </a:r>
            <a:br>
              <a:rPr lang="en-US" sz="1000" b="1" dirty="0"/>
            </a:br>
            <a:endParaRPr sz="1000" b="1" u="sng" dirty="0"/>
          </a:p>
          <a:p>
            <a:pPr marL="471145" indent="-301009" algn="just">
              <a:lnSpc>
                <a:spcPct val="115000"/>
              </a:lnSpc>
              <a:buClr>
                <a:schemeClr val="dk1"/>
              </a:buClr>
              <a:buSzPts val="1000"/>
              <a:buChar char="-"/>
            </a:pPr>
            <a:r>
              <a:rPr lang="en-US" sz="1000" dirty="0"/>
              <a:t>Time of the day: Provide participants with opportunities to engage at different times of day to accommodate schedules and work/home demands. </a:t>
            </a:r>
            <a:endParaRPr sz="1000" dirty="0"/>
          </a:p>
          <a:p>
            <a:pPr marL="471145" indent="-301009" algn="just">
              <a:lnSpc>
                <a:spcPct val="115000"/>
              </a:lnSpc>
              <a:buClr>
                <a:schemeClr val="dk1"/>
              </a:buClr>
              <a:buSzPts val="1000"/>
              <a:buChar char="-"/>
            </a:pPr>
            <a:r>
              <a:rPr lang="en-US" sz="1000" b="1" dirty="0"/>
              <a:t>Transportation</a:t>
            </a:r>
            <a:r>
              <a:rPr lang="en-US" sz="1000" dirty="0"/>
              <a:t>: If stakeholders are asked to travel to participate in the project or to attend in-person meetings, provide transportation for those who need it. </a:t>
            </a:r>
            <a:endParaRPr sz="1000" dirty="0"/>
          </a:p>
          <a:p>
            <a:pPr marL="471145" indent="-301009" algn="just">
              <a:lnSpc>
                <a:spcPct val="115000"/>
              </a:lnSpc>
              <a:buClr>
                <a:schemeClr val="dk1"/>
              </a:buClr>
              <a:buSzPts val="1000"/>
              <a:buChar char="-"/>
            </a:pPr>
            <a:r>
              <a:rPr lang="en-US" sz="1000" b="1" dirty="0"/>
              <a:t>Communications and technology access</a:t>
            </a:r>
            <a:r>
              <a:rPr lang="en-US" sz="1000" dirty="0"/>
              <a:t>: If stakeholders are asked to participate remotely, provide other means of participation if internet and smartphone access are significant barriers.</a:t>
            </a:r>
            <a:endParaRPr sz="1000" dirty="0"/>
          </a:p>
          <a:p>
            <a:pPr marL="471145" indent="-301009" algn="just">
              <a:lnSpc>
                <a:spcPct val="115000"/>
              </a:lnSpc>
              <a:buClr>
                <a:schemeClr val="dk1"/>
              </a:buClr>
              <a:buSzPts val="1000"/>
              <a:buChar char="-"/>
            </a:pPr>
            <a:r>
              <a:rPr lang="en-US" sz="1000" b="1" dirty="0"/>
              <a:t>Language</a:t>
            </a:r>
            <a:r>
              <a:rPr lang="en-US" sz="1000" dirty="0"/>
              <a:t>: When working with groups that speak different languages, ensure that communications and project documents are translated into these languages. This will allow stakeholders to better understand the content and messaging.</a:t>
            </a:r>
            <a:endParaRPr sz="1000" dirty="0"/>
          </a:p>
          <a:p>
            <a:pPr marL="471145" indent="-301009" algn="just">
              <a:lnSpc>
                <a:spcPct val="115000"/>
              </a:lnSpc>
              <a:buClr>
                <a:schemeClr val="dk1"/>
              </a:buClr>
              <a:buSzPts val="1000"/>
              <a:buChar char="-"/>
            </a:pPr>
            <a:r>
              <a:rPr lang="en-US" sz="1000" dirty="0"/>
              <a:t>Demands on time: In many cases, some stakeholders will have other commitments which limit their opportunities to engage, including jobs, medical issues and childcare. Provide multiple methods of participation and offer childcare when possible. Also, demonstrate how stakeholder’s time is valued by providing compensation in the form of stipends, gift cards, meals, etc. </a:t>
            </a:r>
            <a:endParaRPr sz="1000" dirty="0"/>
          </a:p>
          <a:p>
            <a:pPr marL="471145" indent="-301009" algn="just">
              <a:lnSpc>
                <a:spcPct val="115000"/>
              </a:lnSpc>
              <a:buClr>
                <a:schemeClr val="dk1"/>
              </a:buClr>
              <a:buSzPts val="1000"/>
              <a:buChar char="-"/>
            </a:pPr>
            <a:r>
              <a:rPr lang="en-US" sz="1000" dirty="0"/>
              <a:t>Information presentation: Break down complex issues and concepts so those who are new to the topic(s) don’t feel the subject matter is either “over their head,” “too scientific,” or that they are being “talked down to.”</a:t>
            </a:r>
            <a:endParaRPr sz="1000" dirty="0"/>
          </a:p>
          <a:p>
            <a:pPr marL="471145" indent="-301009" algn="just">
              <a:lnSpc>
                <a:spcPct val="115000"/>
              </a:lnSpc>
              <a:buClr>
                <a:schemeClr val="dk1"/>
              </a:buClr>
              <a:buSzPts val="1000"/>
              <a:buChar char="-"/>
            </a:pPr>
            <a:r>
              <a:rPr lang="en-US" sz="1000" dirty="0"/>
              <a:t>Freedom of expression: Certain groups may not be comfortable expressing their needs and opinions due to lack of influence, empowerment or visibility within society. Project managers must identify these groups and provide safe spaces for them to communicate, such as separate meetings or options for anonymous input (UNECE, 2021).</a:t>
            </a:r>
            <a:br>
              <a:rPr lang="en-US" dirty="0">
                <a:solidFill>
                  <a:schemeClr val="dk1"/>
                </a:solidFill>
              </a:rPr>
            </a:br>
            <a:endParaRPr dirty="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7: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endParaRPr dirty="0"/>
          </a:p>
        </p:txBody>
      </p:sp>
      <p:sp>
        <p:nvSpPr>
          <p:cNvPr id="425" name="Google Shape;425;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txBox="1">
            <a:spLocks noGrp="1"/>
          </p:cNvSpPr>
          <p:nvPr>
            <p:ph type="hdr" idx="2"/>
          </p:nvPr>
        </p:nvSpPr>
        <p:spPr>
          <a:xfrm>
            <a:off x="0" y="0"/>
            <a:ext cx="4103652" cy="352068"/>
          </a:xfrm>
          <a:prstGeom prst="rect">
            <a:avLst/>
          </a:prstGeom>
          <a:noFill/>
          <a:ln>
            <a:noFill/>
          </a:ln>
        </p:spPr>
        <p:txBody>
          <a:bodyPr spcFirstLastPara="1" wrap="square" lIns="94213" tIns="47094" rIns="94213" bIns="47094" anchor="t" anchorCtr="0">
            <a:noAutofit/>
          </a:bodyPr>
          <a:lstStyle/>
          <a:p>
            <a:endParaRPr dirty="0"/>
          </a:p>
        </p:txBody>
      </p:sp>
      <p:sp>
        <p:nvSpPr>
          <p:cNvPr id="218" name="Google Shape;218;p2:notes"/>
          <p:cNvSpPr txBox="1">
            <a:spLocks noGrp="1"/>
          </p:cNvSpPr>
          <p:nvPr>
            <p:ph type="dt" idx="10"/>
          </p:nvPr>
        </p:nvSpPr>
        <p:spPr>
          <a:xfrm>
            <a:off x="5364671" y="0"/>
            <a:ext cx="4103652" cy="352068"/>
          </a:xfrm>
          <a:prstGeom prst="rect">
            <a:avLst/>
          </a:prstGeom>
          <a:noFill/>
          <a:ln>
            <a:noFill/>
          </a:ln>
        </p:spPr>
        <p:txBody>
          <a:bodyPr spcFirstLastPara="1" wrap="square" lIns="94213" tIns="47094" rIns="94213" bIns="47094" anchor="t" anchorCtr="0">
            <a:noAutofit/>
          </a:bodyPr>
          <a:lstStyle/>
          <a:p>
            <a:r>
              <a:rPr lang="en-US" dirty="0"/>
              <a:t>1.7.2013</a:t>
            </a:r>
            <a:endParaRPr dirty="0"/>
          </a:p>
        </p:txBody>
      </p:sp>
      <p:sp>
        <p:nvSpPr>
          <p:cNvPr id="219" name="Google Shape;219;p2:notes"/>
          <p:cNvSpPr>
            <a:spLocks noGrp="1" noRot="1" noChangeAspect="1"/>
          </p:cNvSpPr>
          <p:nvPr>
            <p:ph type="sldImg" idx="3"/>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2: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r>
              <a:rPr lang="fr-FR" sz="1100" dirty="0"/>
              <a:t>1. Accueillir le groupe et présenter la série de webinaires (Janet)</a:t>
            </a:r>
          </a:p>
          <a:p>
            <a:r>
              <a:rPr lang="fr-FR" sz="1100" dirty="0"/>
              <a:t>2. Présentation de l'équipe EcoAg (nous nous présentons)</a:t>
            </a:r>
          </a:p>
          <a:p>
            <a:r>
              <a:rPr lang="fr-FR" sz="1100" dirty="0"/>
              <a:t>3. Présentation dans le chat : nom, pays</a:t>
            </a:r>
          </a:p>
          <a:p>
            <a:r>
              <a:rPr lang="fr-FR" sz="1100" dirty="0"/>
              <a:t>4. Présenter les règles de l'espace d'apprentissage et du parking...</a:t>
            </a:r>
          </a:p>
          <a:p>
            <a:r>
              <a:rPr lang="fr-FR" sz="1100" dirty="0"/>
              <a:t>Demander aux participants de se présenter dans le chat en indiquant :</a:t>
            </a:r>
          </a:p>
          <a:p>
            <a:r>
              <a:rPr lang="fr-FR" sz="1100" dirty="0"/>
              <a:t>- leur nom</a:t>
            </a:r>
          </a:p>
          <a:p>
            <a:r>
              <a:rPr lang="fr-FR" sz="1100" dirty="0"/>
              <a:t>- leur pays</a:t>
            </a:r>
          </a:p>
          <a:p>
            <a:r>
              <a:rPr lang="fr-FR" sz="1100" dirty="0"/>
              <a:t>- leur organisation</a:t>
            </a:r>
            <a:br>
              <a:rPr lang="fr-FR" sz="1100" dirty="0"/>
            </a:br>
            <a:endParaRPr lang="fr-FR" sz="1100" dirty="0"/>
          </a:p>
          <a:p>
            <a:pPr marL="0" indent="0"/>
            <a:endParaRPr sz="1100" dirty="0">
              <a:latin typeface="Arial"/>
              <a:ea typeface="Arial"/>
              <a:cs typeface="Arial"/>
              <a:sym typeface="Arial"/>
            </a:endParaRPr>
          </a:p>
        </p:txBody>
      </p:sp>
      <p:sp>
        <p:nvSpPr>
          <p:cNvPr id="221" name="Google Shape;221;p2:notes"/>
          <p:cNvSpPr txBox="1">
            <a:spLocks noGrp="1"/>
          </p:cNvSpPr>
          <p:nvPr>
            <p:ph type="ftr" idx="11"/>
          </p:nvPr>
        </p:nvSpPr>
        <p:spPr>
          <a:xfrm>
            <a:off x="0" y="6676249"/>
            <a:ext cx="4103652" cy="350528"/>
          </a:xfrm>
          <a:prstGeom prst="rect">
            <a:avLst/>
          </a:prstGeom>
          <a:noFill/>
          <a:ln>
            <a:noFill/>
          </a:ln>
        </p:spPr>
        <p:txBody>
          <a:bodyPr spcFirstLastPara="1" wrap="square" lIns="94213" tIns="47094" rIns="94213" bIns="47094" anchor="b" anchorCtr="0">
            <a:noAutofit/>
          </a:bodyPr>
          <a:lstStyle/>
          <a:p>
            <a:endParaRPr dirty="0"/>
          </a:p>
        </p:txBody>
      </p:sp>
      <p:sp>
        <p:nvSpPr>
          <p:cNvPr id="222" name="Google Shape;222;p2: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200"/>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8: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r>
              <a:rPr lang="es-ES" dirty="0"/>
              <a:t>¿Qué es una parte interesada? No dudéis en levantar la mano o comentar en el chat.</a:t>
            </a:r>
          </a:p>
          <a:p>
            <a:r>
              <a:rPr lang="es-ES" dirty="0"/>
              <a:t>Las partes interesadas son actores relevantes que pueden afectar o verse afectados por el paisaje.</a:t>
            </a:r>
          </a:p>
          <a:p>
            <a:r>
              <a:rPr lang="es-ES" dirty="0"/>
              <a:t>Sé que estáis más acostumbrados al enfoque MSP, por lo que quizá consideréis que una parte interesada es una persona o institución que de alguna manera está involucrada en la cadena de suministro de un determinado producto. ¿Es así?</a:t>
            </a:r>
          </a:p>
          <a:p>
            <a:r>
              <a:rPr lang="es-ES" dirty="0"/>
              <a:t>En el enfoque ILM consideramos una gama más amplia de actores en el sistema, por lo que tratamos de comprender y tener una perspectiva del sistema «en su conjunto», no de partes individuales del mismo.</a:t>
            </a:r>
          </a:p>
          <a:p>
            <a:r>
              <a:rPr lang="es-ES" dirty="0"/>
              <a:t>La idea es que los paisajes son sistemas complejos, por lo que debemos tener una perspectiva global para reconocer patrones y crear soluciones eficaces a los retos, comprendiendo y abordando los problemas desde </a:t>
            </a:r>
            <a:r>
              <a:rPr lang="es-ES" b="1" dirty="0"/>
              <a:t>una perspectiva sistémica del paisaje</a:t>
            </a:r>
            <a:r>
              <a:rPr lang="es-ES" dirty="0"/>
              <a:t>.</a:t>
            </a:r>
          </a:p>
          <a:p>
            <a:r>
              <a:rPr lang="es-ES" dirty="0"/>
              <a:t>Como afirma la Guía MSP de Rikolto: «La interrelación de las partes determina el funcionamiento del sistema. Todas las partes de un sistema están interconectadas».</a:t>
            </a:r>
          </a:p>
          <a:p>
            <a:br>
              <a:rPr lang="es-ES" dirty="0"/>
            </a:br>
            <a:endParaRPr lang="es-ES" dirty="0"/>
          </a:p>
          <a:p>
            <a:r>
              <a:rPr lang="es-ES" dirty="0"/>
              <a:t>Las partes interesadas pueden ser comunidades, grupos comunitarios, empresas, el sector privado, la sociedad civil, organismos gubernamentales a múltiples niveles y más.</a:t>
            </a:r>
          </a:p>
          <a:p>
            <a:br>
              <a:rPr lang="es-ES" dirty="0"/>
            </a:br>
            <a:endParaRPr lang="es-ES" dirty="0"/>
          </a:p>
          <a:p>
            <a:r>
              <a:rPr lang="es-ES" dirty="0"/>
              <a:t>Para aclarar los conceptos, las </a:t>
            </a:r>
            <a:r>
              <a:rPr lang="es-ES" b="1" dirty="0"/>
              <a:t>partes interesadas</a:t>
            </a:r>
            <a:r>
              <a:rPr lang="es-ES" dirty="0"/>
              <a:t> pueden definirse como:</a:t>
            </a:r>
          </a:p>
          <a:p>
            <a:r>
              <a:rPr lang="es-ES" dirty="0"/>
              <a:t>• Aquellos cuyos intereses se ven afectados por el paisaje o cuyas actividades afectan fuertemente al paisaje;</a:t>
            </a:r>
          </a:p>
          <a:p>
            <a:r>
              <a:rPr lang="es-ES" dirty="0"/>
              <a:t>• Aquellos que poseen recursos de todo tipo (financieros, influencia, experiencia) necesarios para abordar los problemas del panorama;</a:t>
            </a:r>
          </a:p>
          <a:p>
            <a:r>
              <a:rPr lang="es-ES" dirty="0"/>
              <a:t>• Aquellos que controlan los «instrumentos» de implementación pertinentes (normalmente el sector público).</a:t>
            </a:r>
          </a:p>
          <a:p>
            <a:br>
              <a:rPr lang="es-ES" dirty="0"/>
            </a:br>
            <a:endParaRPr lang="es-ES" dirty="0"/>
          </a:p>
          <a:p>
            <a:r>
              <a:rPr lang="es-ES" dirty="0"/>
              <a:t>¡Me gustaría conocer su opinión! ¡Cuénteme algo sobre algunas de las partes interesadas de su panorama!</a:t>
            </a:r>
          </a:p>
          <a:p>
            <a:r>
              <a:rPr lang="es-ES" dirty="0"/>
              <a:t>Termine esta diapositiva escuchando su experiencia como parte interesada de su panorama.</a:t>
            </a:r>
          </a:p>
          <a:p>
            <a:pPr marL="0" indent="0">
              <a:buClr>
                <a:schemeClr val="dk1"/>
              </a:buClr>
              <a:buSzPts val="1100"/>
            </a:pP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7314d73c8a_0_204: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7314d73c8a_0_204: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buClr>
                <a:schemeClr val="dk1"/>
              </a:buClr>
              <a:buSzPts val="1100"/>
            </a:pP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7314d73c8a_0_213: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7314d73c8a_0_213: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r>
              <a:rPr lang="fr-FR" b="1" dirty="0"/>
              <a:t>Cette image présente différents types d'acteurs dans un paysage.</a:t>
            </a:r>
            <a:endParaRPr lang="fr-FR" dirty="0"/>
          </a:p>
          <a:p>
            <a:r>
              <a:rPr lang="fr-FR" b="1" dirty="0"/>
              <a:t>Les acteurs peuvent provenir de multiples secteurs et organisations</a:t>
            </a:r>
            <a:r>
              <a:rPr lang="fr-FR" dirty="0"/>
              <a:t> : il peut s'agir </a:t>
            </a:r>
            <a:r>
              <a:rPr lang="fr-FR" b="1" dirty="0"/>
              <a:t>d'acteurs locaux </a:t>
            </a:r>
            <a:r>
              <a:rPr lang="fr-FR" dirty="0"/>
              <a:t>ou d'acteurs </a:t>
            </a:r>
            <a:r>
              <a:rPr lang="fr-FR" b="1" dirty="0"/>
              <a:t>physiquement éloignés</a:t>
            </a:r>
            <a:r>
              <a:rPr lang="fr-FR" dirty="0"/>
              <a:t> mais ayant des intérêts légitimes dans le paysage (par exemple, des investisseurs ou des multinationales qui s'approvisionnent dans le paysage, des instituts de recherche, des acheteurs internationaux, etc.</a:t>
            </a:r>
          </a:p>
          <a:p>
            <a:br>
              <a:rPr lang="fr-FR" dirty="0"/>
            </a:br>
            <a:endParaRPr lang="fr-FR" dirty="0"/>
          </a:p>
          <a:p>
            <a:r>
              <a:rPr lang="fr-FR" b="1" dirty="0"/>
              <a:t>Cela inclut les communautés, les groupes communautaires, les entreprises, le secteur privé, la société civile, les agences gouvernementales à plusieurs niveaux, etc</a:t>
            </a:r>
            <a:r>
              <a:rPr lang="fr-FR" dirty="0"/>
              <a:t>.</a:t>
            </a:r>
          </a:p>
          <a:p>
            <a:br>
              <a:rPr lang="fr-FR" dirty="0"/>
            </a:br>
            <a:endParaRPr lang="fr-FR" dirty="0"/>
          </a:p>
          <a:p>
            <a:r>
              <a:rPr lang="fr-FR" dirty="0"/>
              <a:t>Que voyez-vous sur cette image ?</a:t>
            </a:r>
          </a:p>
          <a:p>
            <a:pPr marL="0" indent="0"/>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7314d73c8a_0_399: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7314d73c8a_0_399: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br>
              <a:rPr lang="en-US" dirty="0">
                <a:solidFill>
                  <a:schemeClr val="dk1"/>
                </a:solidFill>
              </a:rPr>
            </a:b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7314d73c8a_0_1941: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37314d73c8a_0_1941: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0: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r>
              <a:rPr lang="fr-FR" b="1" dirty="0"/>
              <a:t>Quoi : </a:t>
            </a:r>
            <a:r>
              <a:rPr lang="fr-FR" dirty="0"/>
              <a:t>L'identification et la cartographie des parties prenantes consistent à identifier les personnes, les groupes de personnes et les organisations qui s'intéressent au paysage, qui sont concernés par celui-ci ou qui ont une influence sur lui.</a:t>
            </a:r>
          </a:p>
          <a:p>
            <a:r>
              <a:rPr lang="fr-FR" dirty="0"/>
              <a:t>Ce processus fournit des informations précieuses sur les relations entre les personnes et les organisations et leurs interdépendances dans le paysage.</a:t>
            </a:r>
          </a:p>
          <a:p>
            <a:r>
              <a:rPr lang="fr-FR" dirty="0"/>
              <a:t>Une phrase que j'aime particulièrement dans ce contexte est tirée d'un document de World Resources International (WRI) (Mapping Social Landscapes) : « </a:t>
            </a:r>
            <a:r>
              <a:rPr lang="fr-FR" b="1" dirty="0"/>
              <a:t>Les personnes sont au cœur des paysages</a:t>
            </a:r>
            <a:r>
              <a:rPr lang="fr-FR" dirty="0"/>
              <a:t> » (WRI, 2018).</a:t>
            </a:r>
          </a:p>
          <a:p>
            <a:r>
              <a:rPr lang="fr-FR" dirty="0"/>
              <a:t>Le processus d'identification des parties prenantes comprend généralement trois étapes principales :</a:t>
            </a:r>
          </a:p>
          <a:p>
            <a:r>
              <a:rPr lang="fr-FR" dirty="0"/>
              <a:t>- Brainstorming ;</a:t>
            </a:r>
          </a:p>
          <a:p>
            <a:r>
              <a:rPr lang="fr-FR" dirty="0"/>
              <a:t>- Cartographie des parties prenantes ;</a:t>
            </a:r>
          </a:p>
          <a:p>
            <a:r>
              <a:rPr lang="fr-FR" dirty="0"/>
              <a:t>- Analyse des parties prenantes.</a:t>
            </a:r>
            <a:br>
              <a:rPr lang="fr-FR" dirty="0"/>
            </a:br>
            <a:endParaRPr lang="fr-FR" dirty="0"/>
          </a:p>
          <a:p>
            <a:r>
              <a:rPr lang="fr-FR" dirty="0"/>
              <a:t>1.</a:t>
            </a:r>
            <a:r>
              <a:rPr lang="fr-FR" b="1" dirty="0"/>
              <a:t>Brainstorming</a:t>
            </a:r>
            <a:endParaRPr lang="fr-FR" dirty="0"/>
          </a:p>
          <a:p>
            <a:br>
              <a:rPr lang="fr-FR" dirty="0"/>
            </a:br>
            <a:endParaRPr lang="fr-FR" dirty="0"/>
          </a:p>
          <a:p>
            <a:r>
              <a:rPr lang="fr-FR" dirty="0"/>
              <a:t>Le brainstorming est une technique couramment utilisée pour identifier et dresser une liste des parties prenantes. Nous essayons de répondre à la question suivante : qui sont les parties prenantes pertinentes de votre paysage ?</a:t>
            </a:r>
          </a:p>
          <a:p>
            <a:r>
              <a:rPr lang="fr-FR" dirty="0"/>
              <a:t>Des entretiens avec les principaux acteurs peuvent également être utilisés pour identifier et dresser une première liste des parties prenantes. Une recherche rapide peut également fournir de bonnes informations pour commencer !</a:t>
            </a:r>
          </a:p>
          <a:p>
            <a:r>
              <a:rPr lang="fr-FR" dirty="0"/>
              <a:t>(Il suffit d'organiser un entretien ou une réunion avec un groupe de personnes qui peuvent vous aider à identifier toutes les parties prenantes à rencontrer. Vous pouvez également effectuer une recherche simple sur les projets antérieurs dans le paysage ou contacter les responsables concernés pour obtenir de l'aide).</a:t>
            </a:r>
            <a:br>
              <a:rPr lang="fr-FR" dirty="0"/>
            </a:br>
            <a:endParaRPr lang="fr-FR" dirty="0"/>
          </a:p>
          <a:p>
            <a:r>
              <a:rPr lang="fr-FR" dirty="0"/>
              <a:t>Une séance de brainstorming est un bon point de départ.</a:t>
            </a:r>
          </a:p>
          <a:p>
            <a:r>
              <a:rPr lang="fr-FR" dirty="0"/>
              <a:t>Ces questions peuvent vous aider à lancer le processus d'identification des parties prenantes :</a:t>
            </a:r>
            <a:br>
              <a:rPr lang="fr-FR" dirty="0"/>
            </a:br>
            <a:endParaRPr lang="fr-FR" dirty="0"/>
          </a:p>
          <a:p>
            <a:r>
              <a:rPr lang="fr-FR" dirty="0"/>
              <a:t>- Qui est concerné par les activités du paysage ?</a:t>
            </a:r>
          </a:p>
          <a:p>
            <a:r>
              <a:rPr lang="fr-FR" dirty="0"/>
              <a:t>- Qui sera en mesure d'influencer les résultats du LP ?</a:t>
            </a:r>
          </a:p>
          <a:p>
            <a:r>
              <a:rPr lang="fr-FR" dirty="0"/>
              <a:t>- Quelles sont les voix ou les intérêts sur le sujet qui pourraient ne pas être entendus ?</a:t>
            </a:r>
          </a:p>
          <a:p>
            <a:r>
              <a:rPr lang="fr-FR" dirty="0"/>
              <a:t>1.</a:t>
            </a:r>
            <a:r>
              <a:rPr lang="fr-FR" b="1" dirty="0"/>
              <a:t>Cartographie des parties prenantes</a:t>
            </a:r>
            <a:endParaRPr lang="fr-FR" dirty="0"/>
          </a:p>
          <a:p>
            <a:r>
              <a:rPr lang="fr-FR" dirty="0"/>
              <a:t>Le processus de cartographie des parties prenantes consiste à </a:t>
            </a:r>
            <a:r>
              <a:rPr lang="fr-FR" b="1" dirty="0"/>
              <a:t>organiser une liste des parties prenantes</a:t>
            </a:r>
            <a:r>
              <a:rPr lang="fr-FR" dirty="0"/>
              <a:t> et à les regrouper (les regroupements courants peuvent inclure : le gouvernement, les donateurs, les ONG internationales, les ONG locales, le secteur privé, la communauté locale, etc. Il est également possible de développer un </a:t>
            </a:r>
            <a:r>
              <a:rPr lang="fr-FR" b="1" dirty="0"/>
              <a:t>modèle de carte mentale</a:t>
            </a:r>
            <a:r>
              <a:rPr lang="fr-FR" dirty="0"/>
              <a:t>, qui peut aider à organiser les pensées ou les informations de manière logique et visuellement attrayante. Les modèles de cartes mentales comprennent souvent des éléments tels que des cases ou des cercles pour représenter des idées ou des concepts, des lignes de connexion pour montrer les relations, et parfois même des couleurs et des icônes pour plus de clarté.</a:t>
            </a:r>
          </a:p>
          <a:p>
            <a:br>
              <a:rPr lang="fr-FR" dirty="0"/>
            </a:br>
            <a:endParaRPr lang="fr-FR" dirty="0"/>
          </a:p>
          <a:p>
            <a:r>
              <a:rPr lang="fr-FR" dirty="0"/>
              <a:t>La cartographie des parties prenantes offre une méthode pour identifier toutes les parties prenantes qui font partie du paysage et également pour reconnaître les disparités en matière d'équité, de diversité et d'inclusion dans le cadre du LP. Elle permet également de</a:t>
            </a:r>
            <a:r>
              <a:rPr lang="fr-FR" b="1" dirty="0"/>
              <a:t> comprendre « qui nous sommes »</a:t>
            </a:r>
            <a:r>
              <a:rPr lang="fr-FR" dirty="0"/>
              <a:t> et le rôle spécifique que chaque partenaire joue au sein du système paysager.</a:t>
            </a:r>
          </a:p>
          <a:p>
            <a:r>
              <a:rPr lang="fr-FR" dirty="0"/>
              <a:t>Lors de la cartographie, il est courant de commencer à voir apparaître des </a:t>
            </a:r>
            <a:r>
              <a:rPr lang="fr-FR" b="1" dirty="0"/>
              <a:t>groupes</a:t>
            </a:r>
            <a:r>
              <a:rPr lang="fr-FR" dirty="0"/>
              <a:t> (un ensemble d'organisations ou d'individus similaires qui sont proches les uns des autres autour d'une question ou d'un objectif), ainsi que des entités ou des individus ayant des liens limités ou inexistants avec d'autres parties du réseau.</a:t>
            </a:r>
          </a:p>
          <a:p>
            <a:br>
              <a:rPr lang="fr-FR" dirty="0"/>
            </a:br>
            <a:endParaRPr lang="fr-FR" dirty="0"/>
          </a:p>
          <a:p>
            <a:r>
              <a:rPr lang="fr-FR" dirty="0"/>
              <a:t>La cartographie des parties prenantes fournit des enseignements très importants pour le partenariat paysager !</a:t>
            </a:r>
          </a:p>
          <a:p>
            <a:r>
              <a:rPr lang="fr-FR" dirty="0"/>
              <a:t>1.</a:t>
            </a:r>
            <a:r>
              <a:rPr lang="fr-FR" b="1" dirty="0"/>
              <a:t>Analyse des parties prenantes</a:t>
            </a:r>
            <a:endParaRPr lang="fr-FR" dirty="0"/>
          </a:p>
          <a:p>
            <a:r>
              <a:rPr lang="fr-FR" dirty="0"/>
              <a:t>Nous aborderons ce sujet prochainement !</a:t>
            </a:r>
          </a:p>
          <a:p>
            <a:pPr marL="0" indent="0">
              <a:buClr>
                <a:schemeClr val="dk1"/>
              </a:buClr>
              <a:buSzPts val="1100"/>
            </a:pPr>
            <a:endParaRPr dirty="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11: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r>
              <a:rPr lang="fr-FR" dirty="0"/>
              <a:t>Pour commencer ensemble depuis le début : </a:t>
            </a:r>
            <a:r>
              <a:rPr lang="fr-FR" b="1" dirty="0"/>
              <a:t>Qu'est-ce qu'une partie prenante</a:t>
            </a:r>
            <a:r>
              <a:rPr lang="fr-FR" dirty="0"/>
              <a:t> ?</a:t>
            </a:r>
          </a:p>
          <a:p>
            <a:br>
              <a:rPr lang="fr-FR" dirty="0"/>
            </a:br>
            <a:endParaRPr lang="fr-FR" dirty="0"/>
          </a:p>
          <a:p>
            <a:r>
              <a:rPr lang="fr-FR" dirty="0"/>
              <a:t>Nous écoutons l'auditoire, identifions les concepts significatifs (en les répétant) et partageons la diapositive suivante.</a:t>
            </a:r>
          </a:p>
          <a:p>
            <a:pPr marL="0" indent="0"/>
            <a:endParaRPr dirty="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7314d73c8a_0_203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7314d73c8a_0_2030: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r>
              <a:rPr lang="fr-FR" dirty="0"/>
              <a:t>L'</a:t>
            </a:r>
            <a:r>
              <a:rPr lang="fr-FR" b="1" dirty="0"/>
              <a:t>identification et la cartographie des parties prenantes</a:t>
            </a:r>
            <a:r>
              <a:rPr lang="fr-FR" dirty="0"/>
              <a:t> consistent à </a:t>
            </a:r>
            <a:r>
              <a:rPr lang="fr-FR" b="1" dirty="0"/>
              <a:t>identifier les personnes, les groupes de personnes et les organisations</a:t>
            </a:r>
            <a:r>
              <a:rPr lang="fr-FR" dirty="0"/>
              <a:t> qui sont</a:t>
            </a:r>
            <a:r>
              <a:rPr lang="fr-FR" b="1" dirty="0"/>
              <a:t> intéressés, concernés ou qui ont une influence sur le paysage.</a:t>
            </a:r>
            <a:endParaRPr lang="fr-FR" dirty="0"/>
          </a:p>
          <a:p>
            <a:r>
              <a:rPr lang="fr-FR" dirty="0"/>
              <a:t>Ce processus fournit des informations précieuses sur les relations entre les personnes et les organisations et leurs interdépendances dans le paysage.</a:t>
            </a:r>
          </a:p>
          <a:p>
            <a:r>
              <a:rPr lang="fr-FR" dirty="0"/>
              <a:t>Une phrase que j'aime particulièrement dans ce contexte est tirée d'un document de World Resources International (WRI) (Mapping Social Landscapes) : « </a:t>
            </a:r>
            <a:r>
              <a:rPr lang="fr-FR" b="1" dirty="0"/>
              <a:t>Les personnes sont au cœur des paysages</a:t>
            </a:r>
            <a:r>
              <a:rPr lang="fr-FR" dirty="0"/>
              <a:t> » (WRI, 2018).</a:t>
            </a:r>
          </a:p>
          <a:p>
            <a:r>
              <a:rPr lang="fr-FR" b="1" dirty="0"/>
              <a:t>Le processus d'identification des parties prenantes comprend généralement trois étapes principales :</a:t>
            </a:r>
            <a:endParaRPr lang="fr-FR" dirty="0"/>
          </a:p>
          <a:p>
            <a:r>
              <a:rPr lang="fr-FR" dirty="0"/>
              <a:t>- Brainstorming ;</a:t>
            </a:r>
          </a:p>
          <a:p>
            <a:r>
              <a:rPr lang="fr-FR" dirty="0"/>
              <a:t>- Cartographie des parties prenantes ;</a:t>
            </a:r>
          </a:p>
          <a:p>
            <a:r>
              <a:rPr lang="fr-FR" dirty="0"/>
              <a:t>- Analyse des parties prenantes.</a:t>
            </a:r>
            <a:br>
              <a:rPr lang="fr-FR" dirty="0"/>
            </a:br>
            <a:endParaRPr lang="fr-FR" dirty="0"/>
          </a:p>
          <a:p>
            <a:r>
              <a:rPr lang="fr-FR" dirty="0"/>
              <a:t>1.</a:t>
            </a:r>
            <a:r>
              <a:rPr lang="fr-FR" b="1" dirty="0"/>
              <a:t>Brainstorming</a:t>
            </a:r>
            <a:endParaRPr lang="fr-FR" dirty="0"/>
          </a:p>
          <a:p>
            <a:br>
              <a:rPr lang="fr-FR" dirty="0"/>
            </a:br>
            <a:endParaRPr lang="fr-FR" dirty="0"/>
          </a:p>
          <a:p>
            <a:r>
              <a:rPr lang="fr-FR" b="1" dirty="0"/>
              <a:t>Le brainstorming est une technique couramment utilisée pour identifier et dresser une liste des parties prenantes. Nous essayons de répondre à la question suivante : qui sont les parties prenantes pertinentes de votre paysage ?</a:t>
            </a:r>
            <a:endParaRPr lang="fr-FR" dirty="0"/>
          </a:p>
          <a:p>
            <a:r>
              <a:rPr lang="fr-FR" b="1" dirty="0"/>
              <a:t>Des entretiens avec les principaux acteurs</a:t>
            </a:r>
            <a:r>
              <a:rPr lang="fr-FR" dirty="0"/>
              <a:t> peuvent également être utilisés pour identifier et dresser une première liste des parties prenantes. Une </a:t>
            </a:r>
            <a:r>
              <a:rPr lang="fr-FR" b="1" dirty="0"/>
              <a:t>recherche</a:t>
            </a:r>
            <a:r>
              <a:rPr lang="fr-FR" dirty="0"/>
              <a:t> rapide peut également fournir de bonnes informations pour commencer !</a:t>
            </a:r>
          </a:p>
          <a:p>
            <a:r>
              <a:rPr lang="fr-FR" dirty="0"/>
              <a:t>(Il suffit d'organiser un entretien ou une réunion avec un groupe de personnes qui peuvent vous aider à identifier toutes les parties prenantes à rencontrer. Vous pouvez également effectuer une recherche simple sur les projets antérieurs dans le paysage ou contacter les responsables concernés pour obtenir de l'aide).</a:t>
            </a:r>
            <a:br>
              <a:rPr lang="fr-FR" dirty="0"/>
            </a:br>
            <a:endParaRPr lang="fr-FR" dirty="0"/>
          </a:p>
          <a:p>
            <a:r>
              <a:rPr lang="fr-FR" dirty="0"/>
              <a:t>Une séance de brainstorming est un bon point de départ.</a:t>
            </a:r>
          </a:p>
          <a:p>
            <a:r>
              <a:rPr lang="fr-FR" dirty="0"/>
              <a:t>Ces questions peuvent vous aider à lancer le processus de brainstorming :</a:t>
            </a:r>
            <a:br>
              <a:rPr lang="fr-FR" dirty="0"/>
            </a:br>
            <a:endParaRPr lang="fr-FR" dirty="0"/>
          </a:p>
          <a:p>
            <a:r>
              <a:rPr lang="fr-FR" dirty="0"/>
              <a:t>-</a:t>
            </a:r>
            <a:r>
              <a:rPr lang="fr-FR" b="1" dirty="0"/>
              <a:t>Qui est concerné par les activités du paysage ?</a:t>
            </a:r>
            <a:endParaRPr lang="fr-FR" dirty="0"/>
          </a:p>
          <a:p>
            <a:r>
              <a:rPr lang="fr-FR" dirty="0"/>
              <a:t>-</a:t>
            </a:r>
            <a:r>
              <a:rPr lang="fr-FR" b="1" dirty="0"/>
              <a:t>Qui sera en mesure d'influencer les résultats du LP ?</a:t>
            </a:r>
            <a:endParaRPr lang="fr-FR" dirty="0"/>
          </a:p>
          <a:p>
            <a:r>
              <a:rPr lang="fr-FR" dirty="0"/>
              <a:t>-</a:t>
            </a:r>
            <a:r>
              <a:rPr lang="fr-FR" b="1" dirty="0"/>
              <a:t>Quelles sont les voix ou les intérêts sur le sujet qui pourraient ne pas être entendus ?</a:t>
            </a:r>
            <a:endParaRPr lang="fr-FR" dirty="0"/>
          </a:p>
          <a:p>
            <a:r>
              <a:rPr lang="fr-FR" dirty="0"/>
              <a:t>1.</a:t>
            </a:r>
            <a:r>
              <a:rPr lang="fr-FR" b="1" dirty="0"/>
              <a:t>Cartographie des parties prenantes</a:t>
            </a:r>
            <a:endParaRPr lang="fr-FR" dirty="0"/>
          </a:p>
          <a:p>
            <a:r>
              <a:rPr lang="fr-FR" dirty="0"/>
              <a:t>Le processus de cartographie des parties prenantes est un outil qui consiste à </a:t>
            </a:r>
            <a:r>
              <a:rPr lang="fr-FR" b="1" dirty="0"/>
              <a:t>organiser une liste des parties prenantes</a:t>
            </a:r>
            <a:r>
              <a:rPr lang="fr-FR" dirty="0"/>
              <a:t> et à les regrouper (les regroupements courants peuvent inclure : le gouvernement, les bailleurs de fonds, les ONG internationales, les ONG locales, le secteur privé, la communauté locale, etc. Il est également possible de développer un </a:t>
            </a:r>
            <a:r>
              <a:rPr lang="fr-FR" b="1" dirty="0"/>
              <a:t>modèle de carte mentale</a:t>
            </a:r>
            <a:r>
              <a:rPr lang="fr-FR" dirty="0"/>
              <a:t>, qui peut aider à organiser les pensées ou les informations de manière logique et visuellement attrayante. Les modèles de cartes mentales comprennent souvent des éléments tels que des cases ou des cercles pour représenter des idées ou des concepts, des lignes de connexion pour montrer les relations, et parfois même des couleurs et des icônes pour plus de clarté.</a:t>
            </a:r>
          </a:p>
          <a:p>
            <a:br>
              <a:rPr lang="fr-FR" dirty="0"/>
            </a:br>
            <a:endParaRPr lang="fr-FR" dirty="0"/>
          </a:p>
          <a:p>
            <a:r>
              <a:rPr lang="fr-FR" dirty="0"/>
              <a:t>La cartographie des parties prenantes offre une </a:t>
            </a:r>
            <a:r>
              <a:rPr lang="fr-FR" b="1" dirty="0"/>
              <a:t>méthode pour identifier toutes les parties prenantes qui font partie du paysage et également pour reconnaître les disparités en matière d'équité, de diversité et d'inclusion</a:t>
            </a:r>
            <a:r>
              <a:rPr lang="fr-FR" dirty="0"/>
              <a:t> dans le cadre du LP. Elle permet également de </a:t>
            </a:r>
            <a:r>
              <a:rPr lang="fr-FR" b="1" dirty="0"/>
              <a:t>comprendre « qui nous sommes »</a:t>
            </a:r>
            <a:r>
              <a:rPr lang="fr-FR" dirty="0"/>
              <a:t> et le rôle spécifique que chaque partenaire joue au sein du système paysager.</a:t>
            </a:r>
          </a:p>
          <a:p>
            <a:r>
              <a:rPr lang="fr-FR" dirty="0"/>
              <a:t>Lors de la cartographie, il est courant de commencer à voir apparaître des </a:t>
            </a:r>
            <a:r>
              <a:rPr lang="fr-FR" b="1" dirty="0"/>
              <a:t>groupes</a:t>
            </a:r>
            <a:r>
              <a:rPr lang="fr-FR" dirty="0"/>
              <a:t> (un ensemble d'organisations ou d'individus similaires qui sont proches les uns des autres autour d'une question ou d'un objectif), ainsi que des entités ou des individus ayant des liens limités ou</a:t>
            </a:r>
            <a:r>
              <a:rPr lang="fr-FR" b="1" dirty="0"/>
              <a:t> inexistants</a:t>
            </a:r>
            <a:r>
              <a:rPr lang="fr-FR" dirty="0"/>
              <a:t> avec d'autres parties du réseau.</a:t>
            </a:r>
          </a:p>
          <a:p>
            <a:br>
              <a:rPr lang="fr-FR" dirty="0"/>
            </a:br>
            <a:endParaRPr lang="fr-FR" dirty="0"/>
          </a:p>
          <a:p>
            <a:r>
              <a:rPr lang="fr-FR" dirty="0"/>
              <a:t>La cartographie des parties prenantes fournit des enseignements très importants pour le partenariat paysager !</a:t>
            </a:r>
          </a:p>
          <a:p>
            <a:r>
              <a:rPr lang="fr-FR" dirty="0"/>
              <a:t>1.</a:t>
            </a:r>
            <a:r>
              <a:rPr lang="fr-FR" b="1" dirty="0"/>
              <a:t>Analyse des parties prenantes</a:t>
            </a:r>
            <a:endParaRPr lang="fr-FR" dirty="0"/>
          </a:p>
          <a:p>
            <a:r>
              <a:rPr lang="fr-FR" dirty="0"/>
              <a:t>Nous aborderons ce sujet prochainement !</a:t>
            </a:r>
          </a:p>
          <a:p>
            <a:pPr marL="0" indent="0">
              <a:buClr>
                <a:schemeClr val="dk1"/>
              </a:buClr>
              <a:buSzPts val="1100"/>
            </a:pPr>
            <a:endParaRPr dirty="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2: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2: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7314d73c8a_0_209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37314d73c8a_0_2090: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7314d73c8a_0_0: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r>
              <a:rPr lang="fr-FR" dirty="0"/>
              <a:t>Après les mots de bienvenue et la présentation de CI :</a:t>
            </a:r>
          </a:p>
          <a:p>
            <a:r>
              <a:rPr lang="fr-FR" dirty="0"/>
              <a:t>Mot de bienvenue d'EcoAgriculture Partners, présentation de chaque membre de l'équipe d'EcoAg.</a:t>
            </a:r>
          </a:p>
          <a:p>
            <a:r>
              <a:rPr lang="fr-FR" dirty="0"/>
              <a:t>Envoyer le lien vers les biographies des membres de l'équipe dans la boîte de discussion :</a:t>
            </a:r>
          </a:p>
          <a:p>
            <a:pPr marL="0" indent="0">
              <a:buSzPts val="1100"/>
            </a:pPr>
            <a:endParaRPr dirty="0"/>
          </a:p>
          <a:p>
            <a:pPr marL="0" indent="0">
              <a:buSzPts val="1100"/>
            </a:pPr>
            <a:endParaRPr dirty="0"/>
          </a:p>
          <a:p>
            <a:pPr marL="0" indent="0">
              <a:buSzPts val="1100"/>
            </a:pPr>
            <a:r>
              <a:rPr lang="en-US" dirty="0"/>
              <a:t>After welcoming and introduction words from CI:</a:t>
            </a:r>
            <a:endParaRPr dirty="0"/>
          </a:p>
          <a:p>
            <a:pPr marL="0" indent="0">
              <a:buSzPts val="1100"/>
            </a:pPr>
            <a:endParaRPr dirty="0"/>
          </a:p>
          <a:p>
            <a:pPr marL="0" indent="0">
              <a:buSzPts val="1100"/>
            </a:pPr>
            <a:r>
              <a:rPr lang="en-US" dirty="0">
                <a:solidFill>
                  <a:schemeClr val="dk1"/>
                </a:solidFill>
                <a:latin typeface="Calibri"/>
                <a:ea typeface="Calibri"/>
                <a:cs typeface="Calibri"/>
                <a:sym typeface="Calibri"/>
              </a:rPr>
              <a:t>Welcoming remarks from </a:t>
            </a:r>
            <a:r>
              <a:rPr lang="en-US" dirty="0"/>
              <a:t>E</a:t>
            </a:r>
            <a:r>
              <a:rPr lang="en-US" dirty="0">
                <a:solidFill>
                  <a:schemeClr val="dk1"/>
                </a:solidFill>
                <a:latin typeface="Calibri"/>
                <a:ea typeface="Calibri"/>
                <a:cs typeface="Calibri"/>
                <a:sym typeface="Calibri"/>
              </a:rPr>
              <a:t>coAgriculture Partners, introduc</a:t>
            </a:r>
            <a:r>
              <a:rPr lang="en-US" dirty="0"/>
              <a:t>tion </a:t>
            </a:r>
            <a:r>
              <a:rPr lang="en-US" dirty="0">
                <a:solidFill>
                  <a:schemeClr val="dk1"/>
                </a:solidFill>
                <a:latin typeface="Calibri"/>
                <a:ea typeface="Calibri"/>
                <a:cs typeface="Calibri"/>
                <a:sym typeface="Calibri"/>
              </a:rPr>
              <a:t>of each member</a:t>
            </a:r>
            <a:r>
              <a:rPr lang="en-US" dirty="0"/>
              <a:t> of</a:t>
            </a:r>
            <a:r>
              <a:rPr lang="en-US" dirty="0">
                <a:solidFill>
                  <a:schemeClr val="dk1"/>
                </a:solidFill>
                <a:latin typeface="Calibri"/>
                <a:ea typeface="Calibri"/>
                <a:cs typeface="Calibri"/>
                <a:sym typeface="Calibri"/>
              </a:rPr>
              <a:t> the team from EcoAg.</a:t>
            </a:r>
            <a:endParaRPr dirty="0">
              <a:solidFill>
                <a:schemeClr val="dk1"/>
              </a:solidFill>
              <a:latin typeface="Calibri"/>
              <a:ea typeface="Calibri"/>
              <a:cs typeface="Calibri"/>
              <a:sym typeface="Calibri"/>
            </a:endParaRPr>
          </a:p>
          <a:p>
            <a:pPr marL="0" indent="0">
              <a:buSzPts val="1100"/>
            </a:pPr>
            <a:endParaRPr dirty="0">
              <a:solidFill>
                <a:schemeClr val="dk1"/>
              </a:solidFill>
              <a:latin typeface="Calibri"/>
              <a:ea typeface="Calibri"/>
              <a:cs typeface="Calibri"/>
              <a:sym typeface="Calibri"/>
            </a:endParaRPr>
          </a:p>
          <a:p>
            <a:pPr marL="0" indent="0">
              <a:buSzPts val="1100"/>
            </a:pPr>
            <a:r>
              <a:rPr lang="en-US" dirty="0"/>
              <a:t>S</a:t>
            </a:r>
            <a:r>
              <a:rPr lang="en-US" dirty="0">
                <a:latin typeface="Calibri"/>
                <a:ea typeface="Calibri"/>
                <a:cs typeface="Calibri"/>
                <a:sym typeface="Calibri"/>
              </a:rPr>
              <a:t>end link to the team bios in the chat box</a:t>
            </a:r>
            <a:r>
              <a:rPr lang="en-US" dirty="0"/>
              <a:t>:</a:t>
            </a:r>
            <a:endParaRPr dirty="0">
              <a:latin typeface="Calibri"/>
              <a:ea typeface="Calibri"/>
              <a:cs typeface="Calibri"/>
              <a:sym typeface="Calibri"/>
            </a:endParaRPr>
          </a:p>
          <a:p>
            <a:pPr marL="0" indent="0">
              <a:buSzPts val="1100"/>
            </a:pPr>
            <a:endParaRPr dirty="0">
              <a:solidFill>
                <a:srgbClr val="FF0000"/>
              </a:solidFill>
              <a:latin typeface="Calibri"/>
              <a:ea typeface="Calibri"/>
              <a:cs typeface="Calibri"/>
              <a:sym typeface="Calibri"/>
            </a:endParaRPr>
          </a:p>
          <a:p>
            <a:pPr marL="0" indent="0">
              <a:lnSpc>
                <a:spcPct val="115000"/>
              </a:lnSpc>
              <a:buSzPts val="1100"/>
            </a:pPr>
            <a:endParaRPr dirty="0">
              <a:solidFill>
                <a:schemeClr val="dk1"/>
              </a:solidFill>
            </a:endParaRPr>
          </a:p>
          <a:p>
            <a:pPr marL="0" indent="0">
              <a:lnSpc>
                <a:spcPct val="115000"/>
              </a:lnSpc>
              <a:buSzPts val="1100"/>
            </a:pPr>
            <a:endParaRPr dirty="0">
              <a:solidFill>
                <a:schemeClr val="dk1"/>
              </a:solidFill>
            </a:endParaRPr>
          </a:p>
        </p:txBody>
      </p:sp>
      <p:sp>
        <p:nvSpPr>
          <p:cNvPr id="228" name="Google Shape;228;g37314d73c8a_0_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7314d73c8a_0_325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7314d73c8a_0_3250: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7314d73c8a_0_220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7314d73c8a_0_2206:notes"/>
          <p:cNvSpPr txBox="1">
            <a:spLocks noGrp="1"/>
          </p:cNvSpPr>
          <p:nvPr>
            <p:ph type="body" idx="1"/>
          </p:nvPr>
        </p:nvSpPr>
        <p:spPr>
          <a:xfrm>
            <a:off x="710248" y="4518204"/>
            <a:ext cx="5681980" cy="3696866"/>
          </a:xfrm>
          <a:prstGeom prst="rect">
            <a:avLst/>
          </a:prstGeom>
        </p:spPr>
        <p:txBody>
          <a:bodyPr spcFirstLastPara="1" wrap="square" lIns="94213" tIns="47094" rIns="94213" bIns="47094" anchor="t" anchorCtr="0">
            <a:noAutofit/>
          </a:bodyPr>
          <a:lstStyle/>
          <a:p>
            <a:pPr marL="0" indent="0"/>
            <a:endParaRPr dirty="0"/>
          </a:p>
        </p:txBody>
      </p:sp>
      <p:sp>
        <p:nvSpPr>
          <p:cNvPr id="587" name="Google Shape;587;g37314d73c8a_0_2206:notes"/>
          <p:cNvSpPr txBox="1">
            <a:spLocks noGrp="1"/>
          </p:cNvSpPr>
          <p:nvPr>
            <p:ph type="sldNum" idx="12"/>
          </p:nvPr>
        </p:nvSpPr>
        <p:spPr>
          <a:xfrm>
            <a:off x="4023092" y="8917422"/>
            <a:ext cx="3077739" cy="470964"/>
          </a:xfrm>
          <a:prstGeom prst="rect">
            <a:avLst/>
          </a:prstGeom>
        </p:spPr>
        <p:txBody>
          <a:bodyPr spcFirstLastPara="1" wrap="square" lIns="94213" tIns="47094" rIns="94213" bIns="47094" anchor="b" anchorCtr="0">
            <a:noAutofit/>
          </a:bodyPr>
          <a:lstStyle/>
          <a:p>
            <a:pPr algn="r">
              <a:buSzPts val="1200"/>
            </a:pPr>
            <a:fld id="{00000000-1234-1234-1234-123412341234}" type="slidenum">
              <a:rPr lang="en-US"/>
              <a:pPr algn="r">
                <a:buSzPts val="1200"/>
              </a:pPr>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7314d73c8a_0_241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37314d73c8a_0_2410:notes"/>
          <p:cNvSpPr txBox="1">
            <a:spLocks noGrp="1"/>
          </p:cNvSpPr>
          <p:nvPr>
            <p:ph type="body" idx="1"/>
          </p:nvPr>
        </p:nvSpPr>
        <p:spPr>
          <a:xfrm>
            <a:off x="710248" y="4518204"/>
            <a:ext cx="5681980" cy="3696866"/>
          </a:xfrm>
          <a:prstGeom prst="rect">
            <a:avLst/>
          </a:prstGeom>
        </p:spPr>
        <p:txBody>
          <a:bodyPr spcFirstLastPara="1" wrap="square" lIns="94213" tIns="47094" rIns="94213" bIns="47094" anchor="t" anchorCtr="0">
            <a:noAutofit/>
          </a:bodyPr>
          <a:lstStyle/>
          <a:p>
            <a:pPr marL="0" indent="0"/>
            <a:endParaRPr dirty="0"/>
          </a:p>
        </p:txBody>
      </p:sp>
      <p:sp>
        <p:nvSpPr>
          <p:cNvPr id="597" name="Google Shape;597;g37314d73c8a_0_2410:notes"/>
          <p:cNvSpPr txBox="1">
            <a:spLocks noGrp="1"/>
          </p:cNvSpPr>
          <p:nvPr>
            <p:ph type="sldNum" idx="12"/>
          </p:nvPr>
        </p:nvSpPr>
        <p:spPr>
          <a:xfrm>
            <a:off x="4023092" y="8917422"/>
            <a:ext cx="3077739" cy="470964"/>
          </a:xfrm>
          <a:prstGeom prst="rect">
            <a:avLst/>
          </a:prstGeom>
        </p:spPr>
        <p:txBody>
          <a:bodyPr spcFirstLastPara="1" wrap="square" lIns="94213" tIns="47094" rIns="94213" bIns="47094" anchor="b" anchorCtr="0">
            <a:noAutofit/>
          </a:bodyPr>
          <a:lstStyle/>
          <a:p>
            <a:pPr algn="r">
              <a:buSzPts val="1200"/>
            </a:pPr>
            <a:fld id="{00000000-1234-1234-1234-123412341234}" type="slidenum">
              <a:rPr lang="en-US"/>
              <a:pPr algn="r">
                <a:buSzPts val="1200"/>
              </a:pPr>
              <a:t>32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7314d73c8a_0_3260: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endParaRPr dirty="0"/>
          </a:p>
        </p:txBody>
      </p:sp>
      <p:sp>
        <p:nvSpPr>
          <p:cNvPr id="603" name="Google Shape;603;g37314d73c8a_0_326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7314d73c8a_0_242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37314d73c8a_0_2420: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endParaRPr dirty="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7314d73c8a_0_249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37314d73c8a_0_2497: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r>
              <a:rPr lang="fr-FR" dirty="0"/>
              <a:t>L'analyse des parties prenantes est le processus qui suit l'identification et la cartographie des parties prenantes. L'objectif est d'approfondir notre compréhension des caractéristiques de chaque partie prenante et de la manière dont elles sont « connectées » au sein du paysage et aux autres acteurs.</a:t>
            </a:r>
            <a:br>
              <a:rPr lang="fr-FR" dirty="0"/>
            </a:br>
            <a:endParaRPr lang="fr-FR" dirty="0"/>
          </a:p>
          <a:p>
            <a:r>
              <a:rPr lang="fr-FR" b="1" dirty="0"/>
              <a:t>Vous pouvez ainsi élaborer une stratégie d'engagement et donner la priorité à certaines parties prenantes pour qu'elles s'impliquent dans le partenariat.</a:t>
            </a:r>
            <a:endParaRPr lang="fr-FR" dirty="0"/>
          </a:p>
          <a:p>
            <a:br>
              <a:rPr lang="fr-FR" dirty="0"/>
            </a:br>
            <a:endParaRPr lang="fr-FR" dirty="0"/>
          </a:p>
          <a:p>
            <a:r>
              <a:rPr lang="fr-FR" dirty="0"/>
              <a:t>L'analyse des parties prenantes est le processus qui suit l'identification et la cartographie des parties prenantes. L'objectif est d'approfondir notre compréhension des caractéristiques de chaque partie prenante et de la manière dont elles sont « connectées » au sein du paysage et aux autres acteurs.</a:t>
            </a:r>
            <a:br>
              <a:rPr lang="fr-FR" dirty="0"/>
            </a:br>
            <a:endParaRPr lang="fr-FR" dirty="0"/>
          </a:p>
          <a:p>
            <a:r>
              <a:rPr lang="fr-FR" b="1" dirty="0"/>
              <a:t>Vous pouvez ainsi élaborer une stratégie d'engagement et donner la priorité à certaines parties prenantes pour qu'elles s'impliquent dans le partenariat.</a:t>
            </a:r>
            <a:endParaRPr lang="fr-FR" dirty="0"/>
          </a:p>
          <a:p>
            <a:br>
              <a:rPr lang="fr-FR" dirty="0"/>
            </a:br>
            <a:endParaRPr lang="fr-FR" dirty="0"/>
          </a:p>
          <a:p>
            <a:r>
              <a:rPr lang="fr-FR" dirty="0"/>
              <a:t>L'analyse des parties prenantes est le processus qui suit l'identification et la cartographie des parties prenantes. L'objectif est d'approfondir notre compréhension des caractéristiques de chaque partie prenante et de la manière dont elles sont « connectées » au sein du paysage et aux autres acteurs.</a:t>
            </a:r>
            <a:br>
              <a:rPr lang="fr-FR" dirty="0"/>
            </a:br>
            <a:endParaRPr lang="fr-FR" dirty="0"/>
          </a:p>
          <a:p>
            <a:r>
              <a:rPr lang="fr-FR" b="1" dirty="0"/>
              <a:t>Vous pouvez ainsi élaborer une stratégie d'engagement et donner la priorité à certaines parties prenantes pour qu'elles s'impliquent dans le partenariat.</a:t>
            </a:r>
            <a:endParaRPr lang="fr-FR" dirty="0"/>
          </a:p>
          <a:p>
            <a:br>
              <a:rPr lang="fr-FR" dirty="0"/>
            </a:br>
            <a:endParaRPr lang="fr-FR" dirty="0"/>
          </a:p>
          <a:p>
            <a:pPr marL="0" indent="0"/>
            <a:endParaRPr b="1" dirty="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7314d73c8a_0_2426: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37314d73c8a_0_2426: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r>
              <a:rPr lang="fr-FR" dirty="0"/>
              <a:t>L'</a:t>
            </a:r>
            <a:r>
              <a:rPr lang="fr-FR" b="1" dirty="0"/>
              <a:t>identification et la cartographie des parties prenantes</a:t>
            </a:r>
            <a:r>
              <a:rPr lang="fr-FR" dirty="0"/>
              <a:t> consistent à </a:t>
            </a:r>
            <a:r>
              <a:rPr lang="fr-FR" b="1" dirty="0"/>
              <a:t>identifier les personnes, les groupes de personnes et les organisations</a:t>
            </a:r>
            <a:r>
              <a:rPr lang="fr-FR" dirty="0"/>
              <a:t> qui sont</a:t>
            </a:r>
            <a:r>
              <a:rPr lang="fr-FR" b="1" dirty="0"/>
              <a:t> intéressés, concernés ou qui ont une influence sur le paysage.</a:t>
            </a:r>
            <a:endParaRPr lang="fr-FR" dirty="0"/>
          </a:p>
          <a:p>
            <a:r>
              <a:rPr lang="fr-FR" dirty="0"/>
              <a:t>Ce processus fournit des informations précieuses sur les relations entre les personnes et les organisations et leurs interdépendances dans le paysage.</a:t>
            </a:r>
          </a:p>
          <a:p>
            <a:r>
              <a:rPr lang="fr-FR" dirty="0"/>
              <a:t>Une phrase que j'aime particulièrement dans ce contexte est tirée d'un document de World Resources International (WRI) (Mapping Social Landscapes) : « </a:t>
            </a:r>
            <a:r>
              <a:rPr lang="fr-FR" b="1" dirty="0"/>
              <a:t>Les personnes sont au cœur des paysages</a:t>
            </a:r>
            <a:r>
              <a:rPr lang="fr-FR" dirty="0"/>
              <a:t> » (WRI, 2018).</a:t>
            </a:r>
          </a:p>
          <a:p>
            <a:r>
              <a:rPr lang="fr-FR" b="1" dirty="0"/>
              <a:t>Le processus d'identification des parties prenantes comprend généralement trois étapes principales :</a:t>
            </a:r>
            <a:endParaRPr lang="fr-FR" dirty="0"/>
          </a:p>
          <a:p>
            <a:r>
              <a:rPr lang="fr-FR" dirty="0"/>
              <a:t>- Brainstorming ;</a:t>
            </a:r>
          </a:p>
          <a:p>
            <a:r>
              <a:rPr lang="fr-FR" dirty="0"/>
              <a:t>- Cartographie des parties prenantes ;</a:t>
            </a:r>
          </a:p>
          <a:p>
            <a:r>
              <a:rPr lang="fr-FR" dirty="0"/>
              <a:t>- Analyse des parties prenantes.</a:t>
            </a:r>
            <a:br>
              <a:rPr lang="fr-FR" dirty="0"/>
            </a:br>
            <a:endParaRPr lang="fr-FR" dirty="0"/>
          </a:p>
          <a:p>
            <a:r>
              <a:rPr lang="fr-FR" dirty="0"/>
              <a:t>1.</a:t>
            </a:r>
            <a:r>
              <a:rPr lang="fr-FR" b="1" dirty="0"/>
              <a:t>Brainstorming</a:t>
            </a:r>
            <a:endParaRPr lang="fr-FR" dirty="0"/>
          </a:p>
          <a:p>
            <a:br>
              <a:rPr lang="fr-FR" dirty="0"/>
            </a:br>
            <a:endParaRPr lang="fr-FR" dirty="0"/>
          </a:p>
          <a:p>
            <a:r>
              <a:rPr lang="fr-FR" b="1" dirty="0"/>
              <a:t>Le brainstorming est une technique couramment utilisée pour identifier et dresser une liste des parties prenantes. Nous essayons de répondre à la question suivante : qui sont les parties prenantes pertinentes de votre paysage ?</a:t>
            </a:r>
            <a:endParaRPr lang="fr-FR" dirty="0"/>
          </a:p>
          <a:p>
            <a:r>
              <a:rPr lang="fr-FR" b="1" dirty="0"/>
              <a:t>Des entretiens avec les principaux acteurs</a:t>
            </a:r>
            <a:r>
              <a:rPr lang="fr-FR" dirty="0"/>
              <a:t> peuvent également être utilisés pour identifier et dresser une première liste des parties prenantes. Une </a:t>
            </a:r>
            <a:r>
              <a:rPr lang="fr-FR" b="1" dirty="0"/>
              <a:t>recherche</a:t>
            </a:r>
            <a:r>
              <a:rPr lang="fr-FR" dirty="0"/>
              <a:t> rapide peut également fournir de bonnes informations pour commencer !</a:t>
            </a:r>
          </a:p>
          <a:p>
            <a:r>
              <a:rPr lang="fr-FR" dirty="0"/>
              <a:t>(Il suffit d'organiser un entretien ou une réunion avec un groupe de personnes qui peuvent vous aider à identifier toutes les parties prenantes à rencontrer. Vous pouvez également effectuer une recherche simple sur les projets antérieurs dans le paysage ou contacter les responsables concernés pour obtenir de l'aide).</a:t>
            </a:r>
            <a:br>
              <a:rPr lang="fr-FR" dirty="0"/>
            </a:br>
            <a:endParaRPr lang="fr-FR" dirty="0"/>
          </a:p>
          <a:p>
            <a:r>
              <a:rPr lang="fr-FR" dirty="0"/>
              <a:t>Une session de brainstorming est un bon point de départ.</a:t>
            </a:r>
          </a:p>
          <a:p>
            <a:r>
              <a:rPr lang="fr-FR" dirty="0"/>
              <a:t>Ces questions peuvent vous aider à lancer le processus de brainstorming :</a:t>
            </a:r>
            <a:br>
              <a:rPr lang="fr-FR" dirty="0"/>
            </a:br>
            <a:endParaRPr lang="fr-FR" dirty="0"/>
          </a:p>
          <a:p>
            <a:r>
              <a:rPr lang="fr-FR" dirty="0"/>
              <a:t>-</a:t>
            </a:r>
            <a:r>
              <a:rPr lang="fr-FR" b="1" dirty="0"/>
              <a:t>Qui est concerné par les activités du paysage ?</a:t>
            </a:r>
            <a:endParaRPr lang="fr-FR" dirty="0"/>
          </a:p>
          <a:p>
            <a:r>
              <a:rPr lang="fr-FR" dirty="0"/>
              <a:t>-</a:t>
            </a:r>
            <a:r>
              <a:rPr lang="fr-FR" b="1" dirty="0"/>
              <a:t>Qui sera en mesure d'influencer les résultats du LP ?</a:t>
            </a:r>
            <a:endParaRPr lang="fr-FR" dirty="0"/>
          </a:p>
          <a:p>
            <a:r>
              <a:rPr lang="fr-FR" dirty="0"/>
              <a:t>-</a:t>
            </a:r>
            <a:r>
              <a:rPr lang="fr-FR" b="1" dirty="0"/>
              <a:t>Quelles sont les voix ou les intérêts sur le sujet qui pourraient ne pas être entendus ?</a:t>
            </a:r>
            <a:endParaRPr lang="fr-FR" dirty="0"/>
          </a:p>
          <a:p>
            <a:r>
              <a:rPr lang="fr-FR" dirty="0"/>
              <a:t>1.</a:t>
            </a:r>
            <a:r>
              <a:rPr lang="fr-FR" b="1" dirty="0"/>
              <a:t>Cartographie des parties prenantes</a:t>
            </a:r>
            <a:endParaRPr lang="fr-FR" dirty="0"/>
          </a:p>
          <a:p>
            <a:r>
              <a:rPr lang="fr-FR" dirty="0"/>
              <a:t>Le processus de cartographie des parties prenantes est un outil qui consiste à </a:t>
            </a:r>
            <a:r>
              <a:rPr lang="fr-FR" b="1" dirty="0"/>
              <a:t>organiser une liste des parties prenantes</a:t>
            </a:r>
            <a:r>
              <a:rPr lang="fr-FR" dirty="0"/>
              <a:t> et à les regrouper (les regroupements courants peuvent inclure : le gouvernement, les bailleurs de fonds, les ONG internationales, les ONG locales, le secteur privé, la communauté locale, etc. Il est également possible de développer un </a:t>
            </a:r>
            <a:r>
              <a:rPr lang="fr-FR" b="1" dirty="0"/>
              <a:t>modèle de carte mentale</a:t>
            </a:r>
            <a:r>
              <a:rPr lang="fr-FR" dirty="0"/>
              <a:t>, qui peut aider à organiser les pensées ou les informations de manière logique et visuellement attrayante. Les modèles de cartes mentales comprennent souvent des éléments tels que des cases ou des cercles pour représenter des idées ou des concepts, des lignes de connexion pour montrer les relations, et parfois même des couleurs et des icônes pour plus de clarté.</a:t>
            </a:r>
          </a:p>
          <a:p>
            <a:br>
              <a:rPr lang="fr-FR" dirty="0"/>
            </a:br>
            <a:endParaRPr lang="fr-FR" dirty="0"/>
          </a:p>
          <a:p>
            <a:r>
              <a:rPr lang="fr-FR" dirty="0"/>
              <a:t>La cartographie des parties prenantes offre une </a:t>
            </a:r>
            <a:r>
              <a:rPr lang="fr-FR" b="1" dirty="0"/>
              <a:t>méthode pour identifier toutes les parties prenantes qui font partie du paysage et également pour reconnaître les disparités en matière d'équité, de diversité et d'inclusion</a:t>
            </a:r>
            <a:r>
              <a:rPr lang="fr-FR" dirty="0"/>
              <a:t> dans le cadre du LP. Elle permet également de </a:t>
            </a:r>
            <a:r>
              <a:rPr lang="fr-FR" b="1" dirty="0"/>
              <a:t>comprendre « qui nous sommes »</a:t>
            </a:r>
            <a:r>
              <a:rPr lang="fr-FR" dirty="0"/>
              <a:t> et le rôle spécifique que chaque partenaire joue au sein du système paysager.</a:t>
            </a:r>
          </a:p>
          <a:p>
            <a:r>
              <a:rPr lang="fr-FR" dirty="0"/>
              <a:t>Lors de la cartographie, il est courant de commencer à voir apparaître des </a:t>
            </a:r>
            <a:r>
              <a:rPr lang="fr-FR" b="1" dirty="0"/>
              <a:t>groupes</a:t>
            </a:r>
            <a:r>
              <a:rPr lang="fr-FR" dirty="0"/>
              <a:t> (un ensemble d'organisations ou d'individus similaires qui sont proches les uns des autres autour d'une question ou d'un objectif), ainsi que des entités ou des individus ayant des liens limités ou</a:t>
            </a:r>
            <a:r>
              <a:rPr lang="fr-FR" b="1" dirty="0"/>
              <a:t> inexistants</a:t>
            </a:r>
            <a:r>
              <a:rPr lang="fr-FR" dirty="0"/>
              <a:t> avec d'autres parties du réseau.</a:t>
            </a:r>
          </a:p>
          <a:p>
            <a:br>
              <a:rPr lang="fr-FR" dirty="0"/>
            </a:br>
            <a:endParaRPr lang="fr-FR" dirty="0"/>
          </a:p>
          <a:p>
            <a:r>
              <a:rPr lang="fr-FR" dirty="0"/>
              <a:t>La cartographie des parties prenantes fournit des enseignements très importants pour le partenariat paysager !</a:t>
            </a:r>
          </a:p>
          <a:p>
            <a:r>
              <a:rPr lang="fr-FR" dirty="0"/>
              <a:t>1.</a:t>
            </a:r>
            <a:r>
              <a:rPr lang="fr-FR" b="1" dirty="0"/>
              <a:t>Analyse des parties prenantes</a:t>
            </a:r>
            <a:endParaRPr lang="fr-FR" dirty="0"/>
          </a:p>
          <a:p>
            <a:r>
              <a:rPr lang="fr-FR" dirty="0"/>
              <a:t>Nous aborderons ce sujet prochainement !</a:t>
            </a:r>
          </a:p>
          <a:p>
            <a:pPr marL="0" indent="0">
              <a:buClr>
                <a:schemeClr val="dk1"/>
              </a:buClr>
              <a:buSzPts val="1100"/>
            </a:pPr>
            <a:endParaRPr dirty="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13: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r>
              <a:rPr lang="fr-FR" dirty="0"/>
              <a:t>L'image présente l'</a:t>
            </a:r>
            <a:r>
              <a:rPr lang="fr-FR" b="1" dirty="0"/>
              <a:t>outil de cartographie des parties prenantes, tiré du guide MSP de Rikolto.</a:t>
            </a:r>
            <a:endParaRPr lang="fr-FR" dirty="0"/>
          </a:p>
          <a:p>
            <a:r>
              <a:rPr lang="fr-FR" dirty="0"/>
              <a:t>Pour élaborer cette carte mentale, nous pouvons utiliser des outils de cartographie mentale en ligne, tels que : Miro, Coggle, Mural, etc.</a:t>
            </a:r>
          </a:p>
          <a:p>
            <a:r>
              <a:rPr lang="fr-FR" dirty="0"/>
              <a:t>En cartographiant ensemble, le LP recueillera de nouvelles informations. Elle restera bien sûr incomplète, car </a:t>
            </a:r>
            <a:r>
              <a:rPr lang="fr-FR" b="1" dirty="0"/>
              <a:t>il est impossible de cartographier complètement des systèmes complexes</a:t>
            </a:r>
            <a:r>
              <a:rPr lang="fr-FR" dirty="0"/>
              <a:t> de cette manière, ceux-ci étant </a:t>
            </a:r>
            <a:r>
              <a:rPr lang="fr-FR" b="1" dirty="0"/>
              <a:t>dynamiques et en constante évolution</a:t>
            </a:r>
            <a:r>
              <a:rPr lang="fr-FR" dirty="0"/>
              <a:t>, mais elle constituera une meilleure ressource et une meilleure base de travail que si l'on part d'un point où chacun ne voit que sa partie du système.</a:t>
            </a:r>
          </a:p>
          <a:p>
            <a:r>
              <a:rPr lang="fr-FR" dirty="0"/>
              <a:t>Au fur et à mesure que vous construisez la carte physique, celle-ci vous apportera de nouvelles perspectives que vous n'aviez peut-être pas envisagées auparavant. C'est l'occasion d'</a:t>
            </a:r>
            <a:r>
              <a:rPr lang="fr-FR" b="1" dirty="0"/>
              <a:t>étudier l'interconnexion de votre paysage</a:t>
            </a:r>
            <a:r>
              <a:rPr lang="fr-FR" dirty="0"/>
              <a:t>, par exemple les </a:t>
            </a:r>
            <a:r>
              <a:rPr lang="fr-FR" b="1" dirty="0"/>
              <a:t>relations entre les personnes et les organisations.</a:t>
            </a:r>
            <a:endParaRPr lang="fr-FR" dirty="0"/>
          </a:p>
          <a:p>
            <a:br>
              <a:rPr lang="fr-FR" dirty="0"/>
            </a:br>
            <a:endParaRPr lang="fr-FR" dirty="0"/>
          </a:p>
          <a:p>
            <a:r>
              <a:rPr lang="fr-FR" dirty="0"/>
              <a:t>L'</a:t>
            </a:r>
            <a:r>
              <a:rPr lang="fr-FR" b="1" dirty="0"/>
              <a:t>exercice de cartographie des parties prenantes</a:t>
            </a:r>
            <a:r>
              <a:rPr lang="fr-FR" dirty="0"/>
              <a:t> fournit une approche systématique pour identifier toutes les parties intéressées/intéressantes et également identifier les lacunes en matière d'équité, de diversité et d'inclusion dans les LP.</a:t>
            </a:r>
          </a:p>
          <a:p>
            <a:r>
              <a:rPr lang="fr-FR" dirty="0"/>
              <a:t>Il met également en évidence qui fait déjà partie du LP et </a:t>
            </a:r>
            <a:r>
              <a:rPr lang="fr-FR" b="1" dirty="0"/>
              <a:t>qui n'en fait pas partie, mais devrait en faire partie.</a:t>
            </a:r>
            <a:r>
              <a:rPr lang="fr-FR" dirty="0"/>
              <a:t> Il nous permet d'</a:t>
            </a:r>
            <a:r>
              <a:rPr lang="fr-FR" b="1" dirty="0"/>
              <a:t>identifier les lacunes</a:t>
            </a:r>
            <a:r>
              <a:rPr lang="fr-FR" dirty="0"/>
              <a:t> dans la représentation du paysage et d'être plus </a:t>
            </a:r>
            <a:r>
              <a:rPr lang="fr-FR" b="1" dirty="0"/>
              <a:t>stratégiques dans notre approche d'engagement.</a:t>
            </a:r>
            <a:endParaRPr lang="fr-FR" dirty="0"/>
          </a:p>
          <a:p>
            <a:br>
              <a:rPr lang="fr-FR" dirty="0"/>
            </a:br>
            <a:endParaRPr lang="fr-FR" dirty="0"/>
          </a:p>
          <a:p>
            <a:pPr marL="0" indent="0">
              <a:buClr>
                <a:schemeClr val="dk1"/>
              </a:buClr>
            </a:pPr>
            <a:endParaRPr dirty="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15: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15: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endParaRPr b="1" dirty="0">
              <a:solidFill>
                <a:schemeClr val="dk1"/>
              </a:solidFill>
            </a:endParaRPr>
          </a:p>
          <a:p>
            <a:r>
              <a:rPr lang="fr-FR" dirty="0"/>
              <a:t>L'</a:t>
            </a:r>
            <a:r>
              <a:rPr lang="fr-FR" b="1" dirty="0"/>
              <a:t>identification et la cartographie des parties prenantes</a:t>
            </a:r>
            <a:r>
              <a:rPr lang="fr-FR" dirty="0"/>
              <a:t> consistent à </a:t>
            </a:r>
            <a:r>
              <a:rPr lang="fr-FR" b="1" dirty="0"/>
              <a:t>identifier les personnes, les groupes de personnes et les organisations</a:t>
            </a:r>
            <a:r>
              <a:rPr lang="fr-FR" dirty="0"/>
              <a:t> qui sont</a:t>
            </a:r>
            <a:r>
              <a:rPr lang="fr-FR" b="1" dirty="0"/>
              <a:t> intéressés, concernés ou qui ont une influence sur le paysage.</a:t>
            </a:r>
            <a:endParaRPr lang="fr-FR" dirty="0"/>
          </a:p>
          <a:p>
            <a:r>
              <a:rPr lang="fr-FR" dirty="0"/>
              <a:t>Ce processus fournit des informations précieuses sur les relations entre les personnes et les organisations et leurs interdépendances dans le paysage.</a:t>
            </a:r>
          </a:p>
          <a:p>
            <a:r>
              <a:rPr lang="fr-FR" dirty="0"/>
              <a:t>Une phrase que j'aime particulièrement dans ce contexte est tirée d'un document de World Resources International (WRI) (Mapping Social Landscapes) : « </a:t>
            </a:r>
            <a:r>
              <a:rPr lang="fr-FR" b="1" dirty="0"/>
              <a:t>Les personnes sont au cœur des paysages</a:t>
            </a:r>
            <a:r>
              <a:rPr lang="fr-FR" dirty="0"/>
              <a:t> » (WRI, 2018).</a:t>
            </a:r>
          </a:p>
          <a:p>
            <a:r>
              <a:rPr lang="fr-FR" b="1" dirty="0"/>
              <a:t>Le processus d'identification des parties prenantes comprend généralement trois étapes principales :</a:t>
            </a:r>
            <a:endParaRPr lang="fr-FR" dirty="0"/>
          </a:p>
          <a:p>
            <a:r>
              <a:rPr lang="fr-FR" dirty="0"/>
              <a:t>- Brainstorming ;</a:t>
            </a:r>
          </a:p>
          <a:p>
            <a:r>
              <a:rPr lang="fr-FR" dirty="0"/>
              <a:t>- Cartographie des parties prenantes ;</a:t>
            </a:r>
          </a:p>
          <a:p>
            <a:r>
              <a:rPr lang="fr-FR" dirty="0"/>
              <a:t>- Analyse des parties prenantes.</a:t>
            </a:r>
            <a:br>
              <a:rPr lang="fr-FR" dirty="0"/>
            </a:br>
            <a:endParaRPr lang="fr-FR" dirty="0"/>
          </a:p>
          <a:p>
            <a:r>
              <a:rPr lang="fr-FR" dirty="0"/>
              <a:t>1.</a:t>
            </a:r>
            <a:r>
              <a:rPr lang="fr-FR" b="1" dirty="0"/>
              <a:t>Brainstorming</a:t>
            </a:r>
            <a:endParaRPr lang="fr-FR" dirty="0"/>
          </a:p>
          <a:p>
            <a:br>
              <a:rPr lang="fr-FR" dirty="0"/>
            </a:br>
            <a:endParaRPr lang="fr-FR" dirty="0"/>
          </a:p>
          <a:p>
            <a:r>
              <a:rPr lang="fr-FR" b="1" dirty="0"/>
              <a:t>Le brainstorming est une technique couramment utilisée pour identifier et dresser une liste des parties prenantes. Nous essayons de répondre à la question suivante : qui sont les parties prenantes pertinentes de votre paysage ?</a:t>
            </a:r>
            <a:endParaRPr lang="fr-FR" dirty="0"/>
          </a:p>
          <a:p>
            <a:r>
              <a:rPr lang="fr-FR" b="1" dirty="0"/>
              <a:t>Des entretiens avec les principaux acteurs</a:t>
            </a:r>
            <a:r>
              <a:rPr lang="fr-FR" dirty="0"/>
              <a:t> peuvent également être utilisés pour identifier et dresser une première liste des parties prenantes. Une </a:t>
            </a:r>
            <a:r>
              <a:rPr lang="fr-FR" b="1" dirty="0"/>
              <a:t>recherche</a:t>
            </a:r>
            <a:r>
              <a:rPr lang="fr-FR" dirty="0"/>
              <a:t> rapide peut également fournir de bonnes informations pour commencer !</a:t>
            </a:r>
          </a:p>
          <a:p>
            <a:r>
              <a:rPr lang="fr-FR" dirty="0"/>
              <a:t>(Il suffit d'organiser un entretien ou une réunion avec un groupe de personnes qui peuvent vous aider à identifier toutes les parties prenantes à rencontrer. Vous pouvez également effectuer une recherche simple sur les projets antérieurs dans le paysage ou contacter les responsables concernés pour obtenir de l'aide).</a:t>
            </a:r>
            <a:br>
              <a:rPr lang="fr-FR" dirty="0"/>
            </a:br>
            <a:endParaRPr lang="fr-FR" dirty="0"/>
          </a:p>
          <a:p>
            <a:r>
              <a:rPr lang="fr-FR" dirty="0"/>
              <a:t>Une séance de brainstorming est un bon point de départ.</a:t>
            </a:r>
          </a:p>
          <a:p>
            <a:r>
              <a:rPr lang="fr-FR" dirty="0"/>
              <a:t>Ces questions peuvent vous aider à lancer le processus de brainstorming :</a:t>
            </a:r>
            <a:br>
              <a:rPr lang="fr-FR" dirty="0"/>
            </a:br>
            <a:endParaRPr lang="fr-FR" dirty="0"/>
          </a:p>
          <a:p>
            <a:r>
              <a:rPr lang="fr-FR" dirty="0"/>
              <a:t>-</a:t>
            </a:r>
            <a:r>
              <a:rPr lang="fr-FR" b="1" dirty="0"/>
              <a:t>Qui est concerné par les activités du paysage ?</a:t>
            </a:r>
            <a:endParaRPr lang="fr-FR" dirty="0"/>
          </a:p>
          <a:p>
            <a:r>
              <a:rPr lang="fr-FR" dirty="0"/>
              <a:t>-</a:t>
            </a:r>
            <a:r>
              <a:rPr lang="fr-FR" b="1" dirty="0"/>
              <a:t>Qui sera en mesure d'influencer les résultats du LP ?</a:t>
            </a:r>
            <a:endParaRPr lang="fr-FR" dirty="0"/>
          </a:p>
          <a:p>
            <a:r>
              <a:rPr lang="fr-FR" dirty="0"/>
              <a:t>-</a:t>
            </a:r>
            <a:r>
              <a:rPr lang="fr-FR" b="1" dirty="0"/>
              <a:t>Quelles sont les voix ou les intérêts sur le sujet qui pourraient ne pas être entendus ?</a:t>
            </a:r>
            <a:endParaRPr lang="fr-FR" dirty="0"/>
          </a:p>
          <a:p>
            <a:r>
              <a:rPr lang="fr-FR" dirty="0"/>
              <a:t>1.</a:t>
            </a:r>
            <a:r>
              <a:rPr lang="fr-FR" b="1" dirty="0"/>
              <a:t>Cartographie des parties prenantes</a:t>
            </a:r>
            <a:endParaRPr lang="fr-FR" dirty="0"/>
          </a:p>
          <a:p>
            <a:r>
              <a:rPr lang="fr-FR" dirty="0"/>
              <a:t>Le processus de cartographie des parties prenantes est un outil qui consiste à </a:t>
            </a:r>
            <a:r>
              <a:rPr lang="fr-FR" b="1" dirty="0"/>
              <a:t>organiser une liste des parties prenantes</a:t>
            </a:r>
            <a:r>
              <a:rPr lang="fr-FR" dirty="0"/>
              <a:t> et à les regrouper (les regroupements courants peuvent inclure : le gouvernement, les bailleurs de fonds, les ONG internationales, les ONG locales, le secteur privé, la communauté locale, etc. Il est également possible de développer un </a:t>
            </a:r>
            <a:r>
              <a:rPr lang="fr-FR" b="1" dirty="0"/>
              <a:t>modèle de carte mentale</a:t>
            </a:r>
            <a:r>
              <a:rPr lang="fr-FR" dirty="0"/>
              <a:t>, qui peut aider à organiser les pensées ou les informations de manière logique et visuellement attrayante. Les modèles de cartes mentales comprennent souvent des éléments tels que des cases ou des cercles pour représenter des idées ou des concepts, des lignes de connexion pour montrer les relations, et parfois même des couleurs et des icônes pour plus de clarté.</a:t>
            </a:r>
          </a:p>
          <a:p>
            <a:br>
              <a:rPr lang="fr-FR" dirty="0"/>
            </a:br>
            <a:endParaRPr lang="fr-FR" dirty="0"/>
          </a:p>
          <a:p>
            <a:r>
              <a:rPr lang="fr-FR" dirty="0"/>
              <a:t>La cartographie des parties prenantes offre une </a:t>
            </a:r>
            <a:r>
              <a:rPr lang="fr-FR" b="1" dirty="0"/>
              <a:t>méthode pour identifier toutes les parties prenantes qui font partie du paysage et également pour reconnaître les disparités en matière d'équité, de diversité et d'inclusion</a:t>
            </a:r>
            <a:r>
              <a:rPr lang="fr-FR" dirty="0"/>
              <a:t> dans le cadre du LP. Elle permet également de </a:t>
            </a:r>
            <a:r>
              <a:rPr lang="fr-FR" b="1" dirty="0"/>
              <a:t>comprendre « qui nous sommes »</a:t>
            </a:r>
            <a:r>
              <a:rPr lang="fr-FR" dirty="0"/>
              <a:t> et le rôle spécifique que chaque partenaire joue dans le système du paysage.</a:t>
            </a:r>
          </a:p>
          <a:p>
            <a:r>
              <a:rPr lang="fr-FR" dirty="0"/>
              <a:t>Lors de la cartographie, il est courant de commencer à voir apparaître des </a:t>
            </a:r>
            <a:r>
              <a:rPr lang="fr-FR" b="1" dirty="0"/>
              <a:t>groupes</a:t>
            </a:r>
            <a:r>
              <a:rPr lang="fr-FR" dirty="0"/>
              <a:t> (un ensemble d'organisations ou d'individus similaires qui sont proches les uns des autres autour d'une question ou d'un objectif), ainsi que des entités ou des individus ayant des liens limités ou</a:t>
            </a:r>
            <a:r>
              <a:rPr lang="fr-FR" b="1" dirty="0"/>
              <a:t> inexistants</a:t>
            </a:r>
            <a:r>
              <a:rPr lang="fr-FR" dirty="0"/>
              <a:t> avec d'autres parties du réseau.</a:t>
            </a:r>
          </a:p>
          <a:p>
            <a:br>
              <a:rPr lang="fr-FR" dirty="0"/>
            </a:br>
            <a:endParaRPr lang="fr-FR" dirty="0"/>
          </a:p>
          <a:p>
            <a:r>
              <a:rPr lang="fr-FR" dirty="0"/>
              <a:t>La cartographie des parties prenantes fournit des enseignements très importants pour le partenariat paysager !</a:t>
            </a:r>
          </a:p>
          <a:p>
            <a:r>
              <a:rPr lang="fr-FR" dirty="0"/>
              <a:t>1.</a:t>
            </a:r>
            <a:r>
              <a:rPr lang="fr-FR" b="1" dirty="0"/>
              <a:t>Analyse des parties prenantes</a:t>
            </a:r>
            <a:endParaRPr lang="fr-FR" dirty="0"/>
          </a:p>
          <a:p>
            <a:r>
              <a:rPr lang="fr-FR" dirty="0"/>
              <a:t>Nous aborderons ce sujet prochainement !</a:t>
            </a:r>
          </a:p>
          <a:p>
            <a:pPr marL="0" indent="0">
              <a:buClr>
                <a:schemeClr val="dk1"/>
              </a:buClr>
              <a:buSzPts val="1100"/>
            </a:pPr>
            <a:endParaRPr dirty="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7314d73c8a_0_2476: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37314d73c8a_0_2476: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r>
              <a:rPr lang="en-US" b="1" dirty="0">
                <a:solidFill>
                  <a:schemeClr val="dk1"/>
                </a:solidFill>
                <a:highlight>
                  <a:srgbClr val="FFD966"/>
                </a:highlight>
              </a:rPr>
              <a:t>Stakeholder identification and mapping</a:t>
            </a:r>
            <a:r>
              <a:rPr lang="en-US" dirty="0">
                <a:solidFill>
                  <a:schemeClr val="dk1"/>
                </a:solidFill>
              </a:rPr>
              <a:t> is about</a:t>
            </a:r>
            <a:r>
              <a:rPr lang="en-US" b="1" dirty="0">
                <a:solidFill>
                  <a:schemeClr val="dk1"/>
                </a:solidFill>
              </a:rPr>
              <a:t> </a:t>
            </a:r>
            <a:r>
              <a:rPr lang="en-US" b="1" dirty="0">
                <a:solidFill>
                  <a:schemeClr val="dk1"/>
                </a:solidFill>
                <a:highlight>
                  <a:srgbClr val="FFD966"/>
                </a:highlight>
              </a:rPr>
              <a:t>identifying people, groups of people and organisations</a:t>
            </a:r>
            <a:r>
              <a:rPr lang="en-US" dirty="0">
                <a:solidFill>
                  <a:schemeClr val="dk1"/>
                </a:solidFill>
              </a:rPr>
              <a:t> who are</a:t>
            </a:r>
            <a:r>
              <a:rPr lang="en-US" b="1" dirty="0">
                <a:solidFill>
                  <a:schemeClr val="dk1"/>
                </a:solidFill>
                <a:highlight>
                  <a:srgbClr val="FFD966"/>
                </a:highlight>
              </a:rPr>
              <a:t> interested, are affected or affect the landscape.</a:t>
            </a:r>
            <a:endParaRPr b="1" dirty="0">
              <a:solidFill>
                <a:schemeClr val="dk1"/>
              </a:solidFill>
              <a:highlight>
                <a:srgbClr val="FFD966"/>
              </a:highlight>
            </a:endParaRPr>
          </a:p>
          <a:p>
            <a:pPr marL="0" indent="0"/>
            <a:r>
              <a:rPr lang="en-US" dirty="0">
                <a:solidFill>
                  <a:schemeClr val="dk1"/>
                </a:solidFill>
              </a:rPr>
              <a:t>The process provides valuable insights about the relationship between people and organizations and their interdependencies in the landscape. </a:t>
            </a:r>
            <a:endParaRPr dirty="0">
              <a:solidFill>
                <a:schemeClr val="dk1"/>
              </a:solidFill>
            </a:endParaRPr>
          </a:p>
          <a:p>
            <a:pPr marL="0" indent="0"/>
            <a:endParaRPr dirty="0">
              <a:solidFill>
                <a:schemeClr val="dk1"/>
              </a:solidFill>
            </a:endParaRPr>
          </a:p>
          <a:p>
            <a:pPr marL="0" indent="0"/>
            <a:r>
              <a:rPr lang="en-US" dirty="0">
                <a:solidFill>
                  <a:schemeClr val="dk1"/>
                </a:solidFill>
              </a:rPr>
              <a:t>One sentence that I personally love in this context is from a World Resources International (WRI) paper (Mapping Social Landscapes): </a:t>
            </a:r>
            <a:r>
              <a:rPr lang="en-US" dirty="0">
                <a:solidFill>
                  <a:schemeClr val="dk1"/>
                </a:solidFill>
                <a:highlight>
                  <a:srgbClr val="FFD966"/>
                </a:highlight>
              </a:rPr>
              <a:t>“</a:t>
            </a:r>
            <a:r>
              <a:rPr lang="en-US" b="1" dirty="0">
                <a:solidFill>
                  <a:schemeClr val="dk1"/>
                </a:solidFill>
                <a:highlight>
                  <a:srgbClr val="FFD966"/>
                </a:highlight>
              </a:rPr>
              <a:t>People are the heart of landscapes</a:t>
            </a:r>
            <a:r>
              <a:rPr lang="en-US" dirty="0">
                <a:solidFill>
                  <a:schemeClr val="dk1"/>
                </a:solidFill>
                <a:highlight>
                  <a:srgbClr val="FFD966"/>
                </a:highlight>
              </a:rPr>
              <a:t>”</a:t>
            </a:r>
            <a:r>
              <a:rPr lang="en-US" dirty="0">
                <a:solidFill>
                  <a:schemeClr val="dk1"/>
                </a:solidFill>
              </a:rPr>
              <a:t> (WRI, 2018).</a:t>
            </a:r>
            <a:endParaRPr dirty="0">
              <a:solidFill>
                <a:schemeClr val="dk1"/>
              </a:solidFill>
            </a:endParaRPr>
          </a:p>
          <a:p>
            <a:pPr marL="0" indent="0"/>
            <a:endParaRPr dirty="0">
              <a:solidFill>
                <a:schemeClr val="dk1"/>
              </a:solidFill>
            </a:endParaRPr>
          </a:p>
          <a:p>
            <a:pPr marL="0" indent="0"/>
            <a:r>
              <a:rPr lang="en-US" b="1" dirty="0">
                <a:solidFill>
                  <a:schemeClr val="dk1"/>
                </a:solidFill>
                <a:highlight>
                  <a:srgbClr val="FFD966"/>
                </a:highlight>
              </a:rPr>
              <a:t>The process of Stakeholder identification normally consists of three mains steps:</a:t>
            </a:r>
            <a:br>
              <a:rPr lang="en-US" b="1" dirty="0">
                <a:solidFill>
                  <a:schemeClr val="dk1"/>
                </a:solidFill>
                <a:highlight>
                  <a:srgbClr val="FFD966"/>
                </a:highlight>
              </a:rPr>
            </a:br>
            <a:r>
              <a:rPr lang="en-US" b="1" dirty="0">
                <a:solidFill>
                  <a:schemeClr val="dk1"/>
                </a:solidFill>
                <a:highlight>
                  <a:srgbClr val="FFD966"/>
                </a:highlight>
              </a:rPr>
              <a:t>- Brainstorming;</a:t>
            </a:r>
            <a:br>
              <a:rPr lang="en-US" b="1" dirty="0">
                <a:solidFill>
                  <a:schemeClr val="dk1"/>
                </a:solidFill>
                <a:highlight>
                  <a:srgbClr val="FFD966"/>
                </a:highlight>
              </a:rPr>
            </a:br>
            <a:r>
              <a:rPr lang="en-US" b="1" dirty="0">
                <a:solidFill>
                  <a:schemeClr val="dk1"/>
                </a:solidFill>
                <a:highlight>
                  <a:srgbClr val="FFD966"/>
                </a:highlight>
              </a:rPr>
              <a:t>- Stakeholder Mapping;</a:t>
            </a:r>
            <a:br>
              <a:rPr lang="en-US" b="1" dirty="0">
                <a:solidFill>
                  <a:schemeClr val="dk1"/>
                </a:solidFill>
                <a:highlight>
                  <a:srgbClr val="FFD966"/>
                </a:highlight>
              </a:rPr>
            </a:br>
            <a:r>
              <a:rPr lang="en-US" b="1" dirty="0">
                <a:solidFill>
                  <a:schemeClr val="dk1"/>
                </a:solidFill>
                <a:highlight>
                  <a:srgbClr val="FFD966"/>
                </a:highlight>
              </a:rPr>
              <a:t>- Stakeholder Analysis.</a:t>
            </a:r>
            <a:br>
              <a:rPr lang="en-US" b="1" dirty="0">
                <a:solidFill>
                  <a:schemeClr val="dk1"/>
                </a:solidFill>
                <a:highlight>
                  <a:srgbClr val="FFD966"/>
                </a:highlight>
              </a:rPr>
            </a:br>
            <a:endParaRPr b="1" dirty="0">
              <a:solidFill>
                <a:schemeClr val="dk1"/>
              </a:solidFill>
              <a:highlight>
                <a:srgbClr val="FFD966"/>
              </a:highlight>
            </a:endParaRPr>
          </a:p>
          <a:p>
            <a:pPr marL="471145" indent="-327184">
              <a:buClr>
                <a:schemeClr val="dk1"/>
              </a:buClr>
              <a:buAutoNum type="arabicPeriod"/>
            </a:pPr>
            <a:r>
              <a:rPr lang="en-US" b="1" dirty="0">
                <a:solidFill>
                  <a:schemeClr val="dk1"/>
                </a:solidFill>
              </a:rPr>
              <a:t>Brainstorming</a:t>
            </a:r>
            <a:endParaRPr b="1" dirty="0">
              <a:solidFill>
                <a:schemeClr val="dk1"/>
              </a:solidFill>
            </a:endParaRPr>
          </a:p>
          <a:p>
            <a:pPr marL="471145" indent="0"/>
            <a:br>
              <a:rPr lang="en-US" dirty="0">
                <a:solidFill>
                  <a:schemeClr val="dk1"/>
                </a:solidFill>
              </a:rPr>
            </a:br>
            <a:r>
              <a:rPr lang="en-US" b="1" dirty="0">
                <a:solidFill>
                  <a:schemeClr val="dk1"/>
                </a:solidFill>
                <a:highlight>
                  <a:srgbClr val="FFD966"/>
                </a:highlight>
              </a:rPr>
              <a:t>Brainstorming is a common technique that can be used to identify and create a list of stakeholders. We try to answer the question: Who are the relevant stakeholders of your landscape?</a:t>
            </a:r>
            <a:endParaRPr b="1" dirty="0">
              <a:solidFill>
                <a:schemeClr val="dk1"/>
              </a:solidFill>
              <a:highlight>
                <a:srgbClr val="FFD966"/>
              </a:highlight>
            </a:endParaRPr>
          </a:p>
          <a:p>
            <a:pPr marL="0" indent="0"/>
            <a:endParaRPr dirty="0">
              <a:solidFill>
                <a:schemeClr val="dk1"/>
              </a:solidFill>
            </a:endParaRPr>
          </a:p>
          <a:p>
            <a:pPr marL="0" indent="0"/>
            <a:r>
              <a:rPr lang="en-US" b="1" dirty="0">
                <a:solidFill>
                  <a:schemeClr val="dk1"/>
                </a:solidFill>
              </a:rPr>
              <a:t>Having interviews with key players</a:t>
            </a:r>
            <a:r>
              <a:rPr lang="en-US" dirty="0">
                <a:solidFill>
                  <a:schemeClr val="dk1"/>
                </a:solidFill>
              </a:rPr>
              <a:t> can also be used to identify and create a first list of stakeholders. Also a quick </a:t>
            </a:r>
            <a:r>
              <a:rPr lang="en-US" b="1" dirty="0">
                <a:solidFill>
                  <a:schemeClr val="dk1"/>
                </a:solidFill>
              </a:rPr>
              <a:t>research</a:t>
            </a:r>
            <a:r>
              <a:rPr lang="en-US" dirty="0">
                <a:solidFill>
                  <a:schemeClr val="dk1"/>
                </a:solidFill>
              </a:rPr>
              <a:t> can bring good information to start!</a:t>
            </a:r>
            <a:br>
              <a:rPr lang="en-US" dirty="0">
                <a:solidFill>
                  <a:schemeClr val="dk1"/>
                </a:solidFill>
              </a:rPr>
            </a:br>
            <a:r>
              <a:rPr lang="en-US" dirty="0">
                <a:solidFill>
                  <a:schemeClr val="dk1"/>
                </a:solidFill>
              </a:rPr>
              <a:t>(Simply schedule an interview or meeting with a group of people that can help you identify all stakeholders that should be met with. You can also do simple research in previous projects in the landscape, or contact relevant landscape leaders to help out.)</a:t>
            </a:r>
            <a:br>
              <a:rPr lang="en-US" dirty="0">
                <a:solidFill>
                  <a:schemeClr val="dk1"/>
                </a:solidFill>
              </a:rPr>
            </a:br>
            <a:endParaRPr dirty="0">
              <a:solidFill>
                <a:schemeClr val="dk1"/>
              </a:solidFill>
            </a:endParaRPr>
          </a:p>
          <a:p>
            <a:pPr marL="0" indent="0"/>
            <a:r>
              <a:rPr lang="en-US" dirty="0">
                <a:solidFill>
                  <a:schemeClr val="dk1"/>
                </a:solidFill>
              </a:rPr>
              <a:t>A good place to start is a brainstorming session.</a:t>
            </a:r>
            <a:br>
              <a:rPr lang="en-US" dirty="0">
                <a:solidFill>
                  <a:schemeClr val="dk1"/>
                </a:solidFill>
              </a:rPr>
            </a:br>
            <a:r>
              <a:rPr lang="en-US" dirty="0">
                <a:solidFill>
                  <a:schemeClr val="dk1"/>
                </a:solidFill>
              </a:rPr>
              <a:t>This questions may help you to start the process of Brainstorming:</a:t>
            </a:r>
            <a:br>
              <a:rPr lang="en-US" dirty="0">
                <a:solidFill>
                  <a:schemeClr val="dk1"/>
                </a:solidFill>
              </a:rPr>
            </a:br>
            <a:endParaRPr dirty="0">
              <a:solidFill>
                <a:schemeClr val="dk1"/>
              </a:solidFill>
            </a:endParaRPr>
          </a:p>
          <a:p>
            <a:pPr marL="471145" indent="-327184" algn="just">
              <a:lnSpc>
                <a:spcPct val="115000"/>
              </a:lnSpc>
              <a:buClr>
                <a:schemeClr val="dk1"/>
              </a:buClr>
              <a:buChar char="-"/>
            </a:pPr>
            <a:r>
              <a:rPr lang="en-US" b="1" dirty="0">
                <a:solidFill>
                  <a:schemeClr val="dk1"/>
                </a:solidFill>
                <a:highlight>
                  <a:srgbClr val="FFD966"/>
                </a:highlight>
              </a:rPr>
              <a:t>Who is affected by the landscape activities?</a:t>
            </a:r>
            <a:endParaRPr b="1" dirty="0">
              <a:solidFill>
                <a:schemeClr val="dk1"/>
              </a:solidFill>
              <a:highlight>
                <a:srgbClr val="FFD966"/>
              </a:highlight>
            </a:endParaRPr>
          </a:p>
          <a:p>
            <a:pPr marL="471145" indent="-327184" algn="just">
              <a:lnSpc>
                <a:spcPct val="115000"/>
              </a:lnSpc>
              <a:buClr>
                <a:schemeClr val="dk1"/>
              </a:buClr>
              <a:buChar char="-"/>
            </a:pPr>
            <a:r>
              <a:rPr lang="en-US" b="1" dirty="0">
                <a:solidFill>
                  <a:schemeClr val="dk1"/>
                </a:solidFill>
                <a:highlight>
                  <a:srgbClr val="FFD966"/>
                </a:highlight>
              </a:rPr>
              <a:t>Who will be able to influence the outcomes of the LP?</a:t>
            </a:r>
            <a:endParaRPr b="1" dirty="0">
              <a:solidFill>
                <a:schemeClr val="dk1"/>
              </a:solidFill>
              <a:highlight>
                <a:srgbClr val="FFD966"/>
              </a:highlight>
            </a:endParaRPr>
          </a:p>
          <a:p>
            <a:pPr marL="471145" indent="-327184" algn="just">
              <a:lnSpc>
                <a:spcPct val="115000"/>
              </a:lnSpc>
              <a:buClr>
                <a:schemeClr val="dk1"/>
              </a:buClr>
              <a:buChar char="-"/>
            </a:pPr>
            <a:r>
              <a:rPr lang="en-US" b="1" dirty="0">
                <a:solidFill>
                  <a:schemeClr val="dk1"/>
                </a:solidFill>
                <a:highlight>
                  <a:srgbClr val="FFD966"/>
                </a:highlight>
              </a:rPr>
              <a:t>Whose voices or interest on the subject might not be heard?</a:t>
            </a:r>
            <a:endParaRPr b="1" dirty="0">
              <a:solidFill>
                <a:schemeClr val="dk1"/>
              </a:solidFill>
              <a:highlight>
                <a:srgbClr val="FFD966"/>
              </a:highlight>
            </a:endParaRPr>
          </a:p>
          <a:p>
            <a:pPr marL="0" indent="0">
              <a:buClr>
                <a:schemeClr val="dk1"/>
              </a:buClr>
              <a:buSzPts val="1100"/>
            </a:pPr>
            <a:endParaRPr dirty="0">
              <a:solidFill>
                <a:schemeClr val="dk1"/>
              </a:solidFill>
            </a:endParaRPr>
          </a:p>
          <a:p>
            <a:pPr marL="471145" indent="-327184">
              <a:buClr>
                <a:schemeClr val="dk1"/>
              </a:buClr>
              <a:buAutoNum type="arabicPeriod"/>
            </a:pPr>
            <a:r>
              <a:rPr lang="en-US" b="1" dirty="0">
                <a:solidFill>
                  <a:schemeClr val="dk1"/>
                </a:solidFill>
              </a:rPr>
              <a:t>Stakeholder Mapping</a:t>
            </a:r>
            <a:endParaRPr b="1" dirty="0">
              <a:solidFill>
                <a:schemeClr val="dk1"/>
              </a:solidFill>
            </a:endParaRPr>
          </a:p>
          <a:p>
            <a:pPr marL="0" indent="0"/>
            <a:r>
              <a:rPr lang="en-US" dirty="0">
                <a:solidFill>
                  <a:schemeClr val="dk1"/>
                </a:solidFill>
              </a:rPr>
              <a:t>The process of stakeholder mapping is a tool that consists on </a:t>
            </a:r>
            <a:r>
              <a:rPr lang="en-US" b="1" dirty="0">
                <a:solidFill>
                  <a:schemeClr val="dk1"/>
                </a:solidFill>
                <a:highlight>
                  <a:srgbClr val="FFD966"/>
                </a:highlight>
              </a:rPr>
              <a:t>organizing a list of the stakeholders</a:t>
            </a:r>
            <a:r>
              <a:rPr lang="en-US" dirty="0">
                <a:solidFill>
                  <a:schemeClr val="dk1"/>
                </a:solidFill>
              </a:rPr>
              <a:t> and clustering them into groups (common groupings may include: government, donors, international NGOs, local NGOs, private sector, local community etc.). It is also possible to develop a </a:t>
            </a:r>
            <a:r>
              <a:rPr lang="en-US" b="1" dirty="0">
                <a:solidFill>
                  <a:schemeClr val="dk1"/>
                </a:solidFill>
                <a:highlight>
                  <a:srgbClr val="FFD966"/>
                </a:highlight>
              </a:rPr>
              <a:t>mind map template</a:t>
            </a:r>
            <a:r>
              <a:rPr lang="en-US" dirty="0">
                <a:solidFill>
                  <a:schemeClr val="dk1"/>
                </a:solidFill>
              </a:rPr>
              <a:t>, which can help to organize thoughts or information in a logical and visually appealing manner. Mind map templates often include elements like boxes or circles to represent ideas or concepts, connecting lines to show relationships, and sometimes even color and icons for more clarity.</a:t>
            </a:r>
            <a:br>
              <a:rPr lang="en-US" dirty="0">
                <a:solidFill>
                  <a:schemeClr val="dk1"/>
                </a:solidFill>
              </a:rPr>
            </a:br>
            <a:br>
              <a:rPr lang="en-US" dirty="0">
                <a:solidFill>
                  <a:schemeClr val="dk1"/>
                </a:solidFill>
              </a:rPr>
            </a:br>
            <a:r>
              <a:rPr lang="en-US" dirty="0">
                <a:solidFill>
                  <a:schemeClr val="dk1"/>
                </a:solidFill>
              </a:rPr>
              <a:t>The stakeholder mapping offers a </a:t>
            </a:r>
            <a:r>
              <a:rPr lang="en-US" b="1" dirty="0">
                <a:solidFill>
                  <a:schemeClr val="dk1"/>
                </a:solidFill>
                <a:highlight>
                  <a:srgbClr val="FFD966"/>
                </a:highlight>
              </a:rPr>
              <a:t>method to identify all stakeholders that are part of the landscape and also to recognize disparities in equity, diversity and inclusion</a:t>
            </a:r>
            <a:r>
              <a:rPr lang="en-US" dirty="0">
                <a:solidFill>
                  <a:schemeClr val="dk1"/>
                </a:solidFill>
              </a:rPr>
              <a:t> within the LP’s framework. It also provides</a:t>
            </a:r>
            <a:r>
              <a:rPr lang="en-US" b="1" dirty="0">
                <a:solidFill>
                  <a:schemeClr val="dk1"/>
                </a:solidFill>
              </a:rPr>
              <a:t> </a:t>
            </a:r>
            <a:r>
              <a:rPr lang="en-US" b="1" dirty="0">
                <a:solidFill>
                  <a:schemeClr val="dk1"/>
                </a:solidFill>
                <a:highlight>
                  <a:srgbClr val="FFD966"/>
                </a:highlight>
              </a:rPr>
              <a:t>an understanding of "who we are"</a:t>
            </a:r>
            <a:r>
              <a:rPr lang="en-US" dirty="0">
                <a:solidFill>
                  <a:schemeClr val="dk1"/>
                </a:solidFill>
                <a:highlight>
                  <a:srgbClr val="FFD966"/>
                </a:highlight>
              </a:rPr>
              <a:t> </a:t>
            </a:r>
            <a:r>
              <a:rPr lang="en-US" dirty="0">
                <a:solidFill>
                  <a:schemeClr val="dk1"/>
                </a:solidFill>
              </a:rPr>
              <a:t>and the specific role each partner plays within the landscape system.</a:t>
            </a:r>
            <a:endParaRPr dirty="0">
              <a:solidFill>
                <a:schemeClr val="dk1"/>
              </a:solidFill>
            </a:endParaRPr>
          </a:p>
          <a:p>
            <a:pPr marL="0" indent="0"/>
            <a:endParaRPr dirty="0">
              <a:solidFill>
                <a:schemeClr val="dk1"/>
              </a:solidFill>
            </a:endParaRPr>
          </a:p>
          <a:p>
            <a:pPr marL="0" indent="0"/>
            <a:r>
              <a:rPr lang="en-US" dirty="0">
                <a:solidFill>
                  <a:schemeClr val="dk1"/>
                </a:solidFill>
              </a:rPr>
              <a:t>While mapping it is common that you begin to see</a:t>
            </a:r>
            <a:r>
              <a:rPr lang="en-US" dirty="0">
                <a:solidFill>
                  <a:schemeClr val="dk1"/>
                </a:solidFill>
                <a:highlight>
                  <a:srgbClr val="FFD966"/>
                </a:highlight>
              </a:rPr>
              <a:t> </a:t>
            </a:r>
            <a:r>
              <a:rPr lang="en-US" b="1" dirty="0">
                <a:solidFill>
                  <a:schemeClr val="dk1"/>
                </a:solidFill>
                <a:highlight>
                  <a:srgbClr val="FFD966"/>
                </a:highlight>
              </a:rPr>
              <a:t>clusters</a:t>
            </a:r>
            <a:r>
              <a:rPr lang="en-US" dirty="0">
                <a:solidFill>
                  <a:schemeClr val="dk1"/>
                </a:solidFill>
              </a:rPr>
              <a:t> (a group of similar organizations or individuals that are close together around an issue or objective), as well as entities or individuals with limited or</a:t>
            </a:r>
            <a:r>
              <a:rPr lang="en-US" b="1" dirty="0">
                <a:solidFill>
                  <a:schemeClr val="dk1"/>
                </a:solidFill>
                <a:highlight>
                  <a:srgbClr val="FFD966"/>
                </a:highlight>
              </a:rPr>
              <a:t> no connections</a:t>
            </a:r>
            <a:r>
              <a:rPr lang="en-US" dirty="0">
                <a:solidFill>
                  <a:schemeClr val="dk1"/>
                </a:solidFill>
              </a:rPr>
              <a:t> to other parts of the network.</a:t>
            </a:r>
            <a:br>
              <a:rPr lang="en-US" dirty="0">
                <a:solidFill>
                  <a:schemeClr val="dk1"/>
                </a:solidFill>
              </a:rPr>
            </a:br>
            <a:br>
              <a:rPr lang="en-US" dirty="0">
                <a:solidFill>
                  <a:schemeClr val="dk1"/>
                </a:solidFill>
              </a:rPr>
            </a:br>
            <a:r>
              <a:rPr lang="en-US" dirty="0">
                <a:solidFill>
                  <a:schemeClr val="dk1"/>
                </a:solidFill>
              </a:rPr>
              <a:t>Stakeholder mapping provides very important learning for the landscape partnership!</a:t>
            </a:r>
            <a:endParaRPr dirty="0">
              <a:solidFill>
                <a:schemeClr val="dk1"/>
              </a:solidFill>
            </a:endParaRPr>
          </a:p>
          <a:p>
            <a:pPr marL="0" indent="0"/>
            <a:endParaRPr dirty="0">
              <a:solidFill>
                <a:schemeClr val="dk1"/>
              </a:solidFill>
            </a:endParaRPr>
          </a:p>
          <a:p>
            <a:pPr marL="471145" indent="-327184">
              <a:buClr>
                <a:schemeClr val="dk1"/>
              </a:buClr>
              <a:buAutoNum type="arabicPeriod"/>
            </a:pPr>
            <a:r>
              <a:rPr lang="en-US" b="1" dirty="0">
                <a:solidFill>
                  <a:schemeClr val="dk1"/>
                </a:solidFill>
              </a:rPr>
              <a:t>Stakeholder analysis</a:t>
            </a:r>
            <a:endParaRPr b="1" dirty="0">
              <a:solidFill>
                <a:schemeClr val="dk1"/>
              </a:solidFill>
            </a:endParaRPr>
          </a:p>
          <a:p>
            <a:pPr marL="0" indent="0"/>
            <a:r>
              <a:rPr lang="en-US" dirty="0">
                <a:solidFill>
                  <a:schemeClr val="dk1"/>
                </a:solidFill>
              </a:rPr>
              <a:t>We will come to this topic soon!</a:t>
            </a:r>
            <a:endParaRPr dirty="0">
              <a:solidFill>
                <a:schemeClr val="dk1"/>
              </a:solidFill>
            </a:endParaRPr>
          </a:p>
          <a:p>
            <a:pPr marL="0" indent="0">
              <a:buClr>
                <a:schemeClr val="dk1"/>
              </a:buClr>
              <a:buSzPts val="1100"/>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7314d73c8a_0_1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r>
              <a:rPr lang="fr-FR" dirty="0"/>
              <a:t>Présentez les règles et les rôles, puis demandez aux participants de suggérer des règles supplémentaires (l'un anime la discussion et l'autre peut taper au fur et à mesure qu'ils parlent).</a:t>
            </a:r>
          </a:p>
          <a:p>
            <a:r>
              <a:rPr lang="fr-FR" dirty="0"/>
              <a:t>Demandez aux participants s'ils sont à l'aise avec Zoom et ses outils, - indiquez-leur où se trouvent ces fonctions à l'écran :</a:t>
            </a:r>
          </a:p>
          <a:p>
            <a:r>
              <a:rPr lang="fr-FR" dirty="0"/>
              <a:t>●Activer/désactiver le son</a:t>
            </a:r>
          </a:p>
          <a:p>
            <a:r>
              <a:rPr lang="fr-FR" dirty="0"/>
              <a:t>●Montrez comment activer l'interprétation dans différentes langues</a:t>
            </a:r>
          </a:p>
          <a:p>
            <a:r>
              <a:rPr lang="fr-FR" dirty="0"/>
              <a:t>●Fonction de chat - encouragez les participants à utiliser la boîte de chat pour poser des questions, mais aussi à discuter entre eux et à poster des commentaires, etc.</a:t>
            </a:r>
          </a:p>
          <a:p>
            <a:r>
              <a:rPr lang="fr-FR" dirty="0"/>
              <a:t>●Réactions</a:t>
            </a:r>
          </a:p>
          <a:p>
            <a:r>
              <a:rPr lang="fr-FR" dirty="0"/>
              <a:t>●Lever la main pour parler, etc.</a:t>
            </a:r>
          </a:p>
          <a:p>
            <a:r>
              <a:rPr lang="fr-FR" dirty="0"/>
              <a:t>Invitez les participants à poster leurs questions dans la boîte de chat.</a:t>
            </a:r>
          </a:p>
          <a:p>
            <a:pPr marL="0" indent="0">
              <a:lnSpc>
                <a:spcPct val="115000"/>
              </a:lnSpc>
              <a:buSzPts val="1100"/>
            </a:pPr>
            <a:endParaRPr dirty="0">
              <a:solidFill>
                <a:schemeClr val="dk1"/>
              </a:solidFill>
            </a:endParaRPr>
          </a:p>
        </p:txBody>
      </p:sp>
      <p:sp>
        <p:nvSpPr>
          <p:cNvPr id="246" name="Google Shape;246;g37314d73c8a_0_17: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18: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18: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2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20: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r>
              <a:rPr lang="en-US" dirty="0">
                <a:solidFill>
                  <a:schemeClr val="dk1"/>
                </a:solidFill>
              </a:rPr>
              <a:t>Gustavo (3 min)</a:t>
            </a:r>
            <a:endParaRPr b="1" dirty="0">
              <a:solidFill>
                <a:schemeClr val="dk1"/>
              </a:solidFill>
            </a:endParaRPr>
          </a:p>
          <a:p>
            <a:pPr marL="0" indent="0"/>
            <a:br>
              <a:rPr lang="en-US" dirty="0">
                <a:solidFill>
                  <a:schemeClr val="dk1"/>
                </a:solidFill>
              </a:rPr>
            </a:br>
            <a:r>
              <a:rPr lang="en-US" b="1" dirty="0">
                <a:solidFill>
                  <a:schemeClr val="dk1"/>
                </a:solidFill>
                <a:highlight>
                  <a:srgbClr val="FFD966"/>
                </a:highlight>
              </a:rPr>
              <a:t>Stakeholder identification and mapping</a:t>
            </a:r>
            <a:r>
              <a:rPr lang="en-US" dirty="0">
                <a:solidFill>
                  <a:schemeClr val="dk1"/>
                </a:solidFill>
              </a:rPr>
              <a:t> is about</a:t>
            </a:r>
            <a:r>
              <a:rPr lang="en-US" b="1" dirty="0">
                <a:solidFill>
                  <a:schemeClr val="dk1"/>
                </a:solidFill>
              </a:rPr>
              <a:t> </a:t>
            </a:r>
            <a:r>
              <a:rPr lang="en-US" b="1" dirty="0">
                <a:solidFill>
                  <a:schemeClr val="dk1"/>
                </a:solidFill>
                <a:highlight>
                  <a:srgbClr val="FFD966"/>
                </a:highlight>
              </a:rPr>
              <a:t>identifying people, groups of people and organisations</a:t>
            </a:r>
            <a:r>
              <a:rPr lang="en-US" dirty="0">
                <a:solidFill>
                  <a:schemeClr val="dk1"/>
                </a:solidFill>
              </a:rPr>
              <a:t> who are</a:t>
            </a:r>
            <a:r>
              <a:rPr lang="en-US" b="1" dirty="0">
                <a:solidFill>
                  <a:schemeClr val="dk1"/>
                </a:solidFill>
                <a:highlight>
                  <a:srgbClr val="FFD966"/>
                </a:highlight>
              </a:rPr>
              <a:t> interested, are affected or affect the landscape.</a:t>
            </a:r>
            <a:endParaRPr b="1" dirty="0">
              <a:solidFill>
                <a:schemeClr val="dk1"/>
              </a:solidFill>
              <a:highlight>
                <a:srgbClr val="FFD966"/>
              </a:highlight>
            </a:endParaRPr>
          </a:p>
          <a:p>
            <a:pPr marL="0" indent="0"/>
            <a:r>
              <a:rPr lang="en-US" dirty="0">
                <a:solidFill>
                  <a:schemeClr val="dk1"/>
                </a:solidFill>
              </a:rPr>
              <a:t>The process provides valuable insights about the relationship between people and organizations and their interdependencies in the landscape. </a:t>
            </a:r>
            <a:endParaRPr dirty="0">
              <a:solidFill>
                <a:schemeClr val="dk1"/>
              </a:solidFill>
            </a:endParaRPr>
          </a:p>
          <a:p>
            <a:pPr marL="0" indent="0"/>
            <a:endParaRPr dirty="0">
              <a:solidFill>
                <a:schemeClr val="dk1"/>
              </a:solidFill>
            </a:endParaRPr>
          </a:p>
          <a:p>
            <a:pPr marL="0" indent="0"/>
            <a:r>
              <a:rPr lang="en-US" dirty="0">
                <a:solidFill>
                  <a:schemeClr val="dk1"/>
                </a:solidFill>
              </a:rPr>
              <a:t>One sentence that I personally love in this context is from a World Resources International (WRI) paper (Mapping Social Landscapes): </a:t>
            </a:r>
            <a:r>
              <a:rPr lang="en-US" dirty="0">
                <a:solidFill>
                  <a:schemeClr val="dk1"/>
                </a:solidFill>
                <a:highlight>
                  <a:srgbClr val="FFD966"/>
                </a:highlight>
              </a:rPr>
              <a:t>“</a:t>
            </a:r>
            <a:r>
              <a:rPr lang="en-US" b="1" dirty="0">
                <a:solidFill>
                  <a:schemeClr val="dk1"/>
                </a:solidFill>
                <a:highlight>
                  <a:srgbClr val="FFD966"/>
                </a:highlight>
              </a:rPr>
              <a:t>People are the heart of landscapes</a:t>
            </a:r>
            <a:r>
              <a:rPr lang="en-US" dirty="0">
                <a:solidFill>
                  <a:schemeClr val="dk1"/>
                </a:solidFill>
                <a:highlight>
                  <a:srgbClr val="FFD966"/>
                </a:highlight>
              </a:rPr>
              <a:t>”</a:t>
            </a:r>
            <a:r>
              <a:rPr lang="en-US" dirty="0">
                <a:solidFill>
                  <a:schemeClr val="dk1"/>
                </a:solidFill>
              </a:rPr>
              <a:t> (WRI, 2018).</a:t>
            </a:r>
            <a:endParaRPr dirty="0">
              <a:solidFill>
                <a:schemeClr val="dk1"/>
              </a:solidFill>
            </a:endParaRPr>
          </a:p>
          <a:p>
            <a:pPr marL="0" indent="0"/>
            <a:endParaRPr dirty="0">
              <a:solidFill>
                <a:schemeClr val="dk1"/>
              </a:solidFill>
            </a:endParaRPr>
          </a:p>
          <a:p>
            <a:pPr marL="0" indent="0"/>
            <a:r>
              <a:rPr lang="en-US" b="1" dirty="0">
                <a:solidFill>
                  <a:schemeClr val="dk1"/>
                </a:solidFill>
                <a:highlight>
                  <a:srgbClr val="FFD966"/>
                </a:highlight>
              </a:rPr>
              <a:t>The process of Stakeholder identification normally consists of three mains steps:</a:t>
            </a:r>
            <a:br>
              <a:rPr lang="en-US" b="1" dirty="0">
                <a:solidFill>
                  <a:schemeClr val="dk1"/>
                </a:solidFill>
                <a:highlight>
                  <a:srgbClr val="FFD966"/>
                </a:highlight>
              </a:rPr>
            </a:br>
            <a:r>
              <a:rPr lang="en-US" b="1" dirty="0">
                <a:solidFill>
                  <a:schemeClr val="dk1"/>
                </a:solidFill>
                <a:highlight>
                  <a:srgbClr val="FFD966"/>
                </a:highlight>
              </a:rPr>
              <a:t>- Brainstorming;</a:t>
            </a:r>
            <a:br>
              <a:rPr lang="en-US" b="1" dirty="0">
                <a:solidFill>
                  <a:schemeClr val="dk1"/>
                </a:solidFill>
                <a:highlight>
                  <a:srgbClr val="FFD966"/>
                </a:highlight>
              </a:rPr>
            </a:br>
            <a:r>
              <a:rPr lang="en-US" b="1" dirty="0">
                <a:solidFill>
                  <a:schemeClr val="dk1"/>
                </a:solidFill>
                <a:highlight>
                  <a:srgbClr val="FFD966"/>
                </a:highlight>
              </a:rPr>
              <a:t>- Stakeholder Mapping;</a:t>
            </a:r>
            <a:br>
              <a:rPr lang="en-US" b="1" dirty="0">
                <a:solidFill>
                  <a:schemeClr val="dk1"/>
                </a:solidFill>
                <a:highlight>
                  <a:srgbClr val="FFD966"/>
                </a:highlight>
              </a:rPr>
            </a:br>
            <a:r>
              <a:rPr lang="en-US" b="1" dirty="0">
                <a:solidFill>
                  <a:schemeClr val="dk1"/>
                </a:solidFill>
                <a:highlight>
                  <a:srgbClr val="FFD966"/>
                </a:highlight>
              </a:rPr>
              <a:t>- Stakeholder Analysis.</a:t>
            </a:r>
            <a:br>
              <a:rPr lang="en-US" b="1" dirty="0">
                <a:solidFill>
                  <a:schemeClr val="dk1"/>
                </a:solidFill>
                <a:highlight>
                  <a:srgbClr val="FFD966"/>
                </a:highlight>
              </a:rPr>
            </a:br>
            <a:endParaRPr b="1" dirty="0">
              <a:solidFill>
                <a:schemeClr val="dk1"/>
              </a:solidFill>
              <a:highlight>
                <a:srgbClr val="FFD966"/>
              </a:highlight>
            </a:endParaRPr>
          </a:p>
          <a:p>
            <a:pPr marL="471145" indent="-327184">
              <a:buClr>
                <a:schemeClr val="dk1"/>
              </a:buClr>
              <a:buAutoNum type="arabicPeriod"/>
            </a:pPr>
            <a:r>
              <a:rPr lang="en-US" b="1" dirty="0">
                <a:solidFill>
                  <a:schemeClr val="dk1"/>
                </a:solidFill>
              </a:rPr>
              <a:t>Brainstorming</a:t>
            </a:r>
            <a:endParaRPr b="1" dirty="0">
              <a:solidFill>
                <a:schemeClr val="dk1"/>
              </a:solidFill>
            </a:endParaRPr>
          </a:p>
          <a:p>
            <a:pPr marL="471145" indent="0"/>
            <a:br>
              <a:rPr lang="en-US" dirty="0">
                <a:solidFill>
                  <a:schemeClr val="dk1"/>
                </a:solidFill>
              </a:rPr>
            </a:br>
            <a:r>
              <a:rPr lang="en-US" b="1" dirty="0">
                <a:solidFill>
                  <a:schemeClr val="dk1"/>
                </a:solidFill>
                <a:highlight>
                  <a:srgbClr val="FFD966"/>
                </a:highlight>
              </a:rPr>
              <a:t>Brainstorming is a common technique that can be used to identify and create a list of stakeholders. We try to answer the question: Who are the relevant stakeholders of your landscape?</a:t>
            </a:r>
            <a:endParaRPr b="1" dirty="0">
              <a:solidFill>
                <a:schemeClr val="dk1"/>
              </a:solidFill>
              <a:highlight>
                <a:srgbClr val="FFD966"/>
              </a:highlight>
            </a:endParaRPr>
          </a:p>
          <a:p>
            <a:pPr marL="0" indent="0"/>
            <a:endParaRPr dirty="0">
              <a:solidFill>
                <a:schemeClr val="dk1"/>
              </a:solidFill>
            </a:endParaRPr>
          </a:p>
          <a:p>
            <a:pPr marL="0" indent="0"/>
            <a:r>
              <a:rPr lang="en-US" b="1" dirty="0">
                <a:solidFill>
                  <a:schemeClr val="dk1"/>
                </a:solidFill>
              </a:rPr>
              <a:t>Having interviews with key players</a:t>
            </a:r>
            <a:r>
              <a:rPr lang="en-US" dirty="0">
                <a:solidFill>
                  <a:schemeClr val="dk1"/>
                </a:solidFill>
              </a:rPr>
              <a:t> can also be used to identify and create a first list of stakeholders. Also a quick </a:t>
            </a:r>
            <a:r>
              <a:rPr lang="en-US" b="1" dirty="0">
                <a:solidFill>
                  <a:schemeClr val="dk1"/>
                </a:solidFill>
              </a:rPr>
              <a:t>research</a:t>
            </a:r>
            <a:r>
              <a:rPr lang="en-US" dirty="0">
                <a:solidFill>
                  <a:schemeClr val="dk1"/>
                </a:solidFill>
              </a:rPr>
              <a:t> can bring good information to start!</a:t>
            </a:r>
            <a:br>
              <a:rPr lang="en-US" dirty="0">
                <a:solidFill>
                  <a:schemeClr val="dk1"/>
                </a:solidFill>
              </a:rPr>
            </a:br>
            <a:r>
              <a:rPr lang="en-US" dirty="0">
                <a:solidFill>
                  <a:schemeClr val="dk1"/>
                </a:solidFill>
              </a:rPr>
              <a:t>(Simply schedule an interview or meeting with a group of people that can help you identify all stakeholders that should be met with. You can also do simple research in previous projects in the landscape, or contact relevant landscape leaders to help out.)</a:t>
            </a:r>
            <a:br>
              <a:rPr lang="en-US" dirty="0">
                <a:solidFill>
                  <a:schemeClr val="dk1"/>
                </a:solidFill>
              </a:rPr>
            </a:br>
            <a:endParaRPr dirty="0">
              <a:solidFill>
                <a:schemeClr val="dk1"/>
              </a:solidFill>
            </a:endParaRPr>
          </a:p>
          <a:p>
            <a:pPr marL="0" indent="0"/>
            <a:r>
              <a:rPr lang="en-US" dirty="0">
                <a:solidFill>
                  <a:schemeClr val="dk1"/>
                </a:solidFill>
              </a:rPr>
              <a:t>A good place to start is a brainstorming session.</a:t>
            </a:r>
            <a:br>
              <a:rPr lang="en-US" dirty="0">
                <a:solidFill>
                  <a:schemeClr val="dk1"/>
                </a:solidFill>
              </a:rPr>
            </a:br>
            <a:r>
              <a:rPr lang="en-US" dirty="0">
                <a:solidFill>
                  <a:schemeClr val="dk1"/>
                </a:solidFill>
              </a:rPr>
              <a:t>This questions may help you to start the process of Brainstorming:</a:t>
            </a:r>
            <a:br>
              <a:rPr lang="en-US" dirty="0">
                <a:solidFill>
                  <a:schemeClr val="dk1"/>
                </a:solidFill>
              </a:rPr>
            </a:br>
            <a:endParaRPr dirty="0">
              <a:solidFill>
                <a:schemeClr val="dk1"/>
              </a:solidFill>
            </a:endParaRPr>
          </a:p>
          <a:p>
            <a:pPr marL="471145" indent="-327184" algn="just">
              <a:lnSpc>
                <a:spcPct val="115000"/>
              </a:lnSpc>
              <a:buClr>
                <a:schemeClr val="dk1"/>
              </a:buClr>
              <a:buChar char="-"/>
            </a:pPr>
            <a:r>
              <a:rPr lang="en-US" b="1" dirty="0">
                <a:solidFill>
                  <a:schemeClr val="dk1"/>
                </a:solidFill>
                <a:highlight>
                  <a:srgbClr val="FFD966"/>
                </a:highlight>
              </a:rPr>
              <a:t>Who is affected by the landscape activities?</a:t>
            </a:r>
            <a:endParaRPr b="1" dirty="0">
              <a:solidFill>
                <a:schemeClr val="dk1"/>
              </a:solidFill>
              <a:highlight>
                <a:srgbClr val="FFD966"/>
              </a:highlight>
            </a:endParaRPr>
          </a:p>
          <a:p>
            <a:pPr marL="471145" indent="-327184" algn="just">
              <a:lnSpc>
                <a:spcPct val="115000"/>
              </a:lnSpc>
              <a:buClr>
                <a:schemeClr val="dk1"/>
              </a:buClr>
              <a:buChar char="-"/>
            </a:pPr>
            <a:r>
              <a:rPr lang="en-US" b="1" dirty="0">
                <a:solidFill>
                  <a:schemeClr val="dk1"/>
                </a:solidFill>
                <a:highlight>
                  <a:srgbClr val="FFD966"/>
                </a:highlight>
              </a:rPr>
              <a:t>Who will be able to influence the outcomes of the LP?</a:t>
            </a:r>
            <a:endParaRPr b="1" dirty="0">
              <a:solidFill>
                <a:schemeClr val="dk1"/>
              </a:solidFill>
              <a:highlight>
                <a:srgbClr val="FFD966"/>
              </a:highlight>
            </a:endParaRPr>
          </a:p>
          <a:p>
            <a:pPr marL="471145" indent="-327184" algn="just">
              <a:lnSpc>
                <a:spcPct val="115000"/>
              </a:lnSpc>
              <a:buClr>
                <a:schemeClr val="dk1"/>
              </a:buClr>
              <a:buChar char="-"/>
            </a:pPr>
            <a:r>
              <a:rPr lang="en-US" b="1" dirty="0">
                <a:solidFill>
                  <a:schemeClr val="dk1"/>
                </a:solidFill>
                <a:highlight>
                  <a:srgbClr val="FFD966"/>
                </a:highlight>
              </a:rPr>
              <a:t>Whose voices or interest on the subject might not be heard?</a:t>
            </a:r>
            <a:endParaRPr b="1" dirty="0">
              <a:solidFill>
                <a:schemeClr val="dk1"/>
              </a:solidFill>
              <a:highlight>
                <a:srgbClr val="FFD966"/>
              </a:highlight>
            </a:endParaRPr>
          </a:p>
          <a:p>
            <a:pPr marL="0" indent="0">
              <a:buClr>
                <a:schemeClr val="dk1"/>
              </a:buClr>
              <a:buSzPts val="1100"/>
            </a:pPr>
            <a:endParaRPr dirty="0">
              <a:solidFill>
                <a:schemeClr val="dk1"/>
              </a:solidFill>
            </a:endParaRPr>
          </a:p>
          <a:p>
            <a:pPr marL="471145" indent="-327184">
              <a:buClr>
                <a:schemeClr val="dk1"/>
              </a:buClr>
              <a:buAutoNum type="arabicPeriod"/>
            </a:pPr>
            <a:r>
              <a:rPr lang="en-US" b="1" dirty="0">
                <a:solidFill>
                  <a:schemeClr val="dk1"/>
                </a:solidFill>
              </a:rPr>
              <a:t>Stakeholder Mapping</a:t>
            </a:r>
            <a:endParaRPr b="1" dirty="0">
              <a:solidFill>
                <a:schemeClr val="dk1"/>
              </a:solidFill>
            </a:endParaRPr>
          </a:p>
          <a:p>
            <a:pPr marL="0" indent="0"/>
            <a:r>
              <a:rPr lang="en-US" dirty="0">
                <a:solidFill>
                  <a:schemeClr val="dk1"/>
                </a:solidFill>
              </a:rPr>
              <a:t>The process of stakeholder mapping is a tool that consists on </a:t>
            </a:r>
            <a:r>
              <a:rPr lang="en-US" b="1" dirty="0">
                <a:solidFill>
                  <a:schemeClr val="dk1"/>
                </a:solidFill>
                <a:highlight>
                  <a:srgbClr val="FFD966"/>
                </a:highlight>
              </a:rPr>
              <a:t>organizing a list of the stakeholders</a:t>
            </a:r>
            <a:r>
              <a:rPr lang="en-US" dirty="0">
                <a:solidFill>
                  <a:schemeClr val="dk1"/>
                </a:solidFill>
              </a:rPr>
              <a:t> and clustering them into groups (common groupings may include: government, donors, international NGOs, local NGOs, private sector, local community etc.). It is also possible to develop a </a:t>
            </a:r>
            <a:r>
              <a:rPr lang="en-US" b="1" dirty="0">
                <a:solidFill>
                  <a:schemeClr val="dk1"/>
                </a:solidFill>
                <a:highlight>
                  <a:srgbClr val="FFD966"/>
                </a:highlight>
              </a:rPr>
              <a:t>mind map template</a:t>
            </a:r>
            <a:r>
              <a:rPr lang="en-US" dirty="0">
                <a:solidFill>
                  <a:schemeClr val="dk1"/>
                </a:solidFill>
              </a:rPr>
              <a:t>, which can help to organize thoughts or information in a logical and visually appealing manner. Mind map templates often include elements like boxes or circles to represent ideas or concepts, connecting lines to show relationships, and sometimes even color and icons for more clarity.</a:t>
            </a:r>
            <a:br>
              <a:rPr lang="en-US" dirty="0">
                <a:solidFill>
                  <a:schemeClr val="dk1"/>
                </a:solidFill>
              </a:rPr>
            </a:br>
            <a:br>
              <a:rPr lang="en-US" dirty="0">
                <a:solidFill>
                  <a:schemeClr val="dk1"/>
                </a:solidFill>
              </a:rPr>
            </a:br>
            <a:r>
              <a:rPr lang="en-US" dirty="0">
                <a:solidFill>
                  <a:schemeClr val="dk1"/>
                </a:solidFill>
              </a:rPr>
              <a:t>The stakeholder mapping offers a </a:t>
            </a:r>
            <a:r>
              <a:rPr lang="en-US" b="1" dirty="0">
                <a:solidFill>
                  <a:schemeClr val="dk1"/>
                </a:solidFill>
                <a:highlight>
                  <a:srgbClr val="FFD966"/>
                </a:highlight>
              </a:rPr>
              <a:t>method to identify all stakeholders that are part of the landscape and also to recognize disparities in equity, diversity and inclusion</a:t>
            </a:r>
            <a:r>
              <a:rPr lang="en-US" dirty="0">
                <a:solidFill>
                  <a:schemeClr val="dk1"/>
                </a:solidFill>
              </a:rPr>
              <a:t> within the LP’s framework. It also provides</a:t>
            </a:r>
            <a:r>
              <a:rPr lang="en-US" b="1" dirty="0">
                <a:solidFill>
                  <a:schemeClr val="dk1"/>
                </a:solidFill>
              </a:rPr>
              <a:t> </a:t>
            </a:r>
            <a:r>
              <a:rPr lang="en-US" b="1" dirty="0">
                <a:solidFill>
                  <a:schemeClr val="dk1"/>
                </a:solidFill>
                <a:highlight>
                  <a:srgbClr val="FFD966"/>
                </a:highlight>
              </a:rPr>
              <a:t>an understanding of "who we are"</a:t>
            </a:r>
            <a:r>
              <a:rPr lang="en-US" dirty="0">
                <a:solidFill>
                  <a:schemeClr val="dk1"/>
                </a:solidFill>
                <a:highlight>
                  <a:srgbClr val="FFD966"/>
                </a:highlight>
              </a:rPr>
              <a:t> </a:t>
            </a:r>
            <a:r>
              <a:rPr lang="en-US" dirty="0">
                <a:solidFill>
                  <a:schemeClr val="dk1"/>
                </a:solidFill>
              </a:rPr>
              <a:t>and the specific role each partner plays within the landscape system.</a:t>
            </a:r>
            <a:endParaRPr dirty="0">
              <a:solidFill>
                <a:schemeClr val="dk1"/>
              </a:solidFill>
            </a:endParaRPr>
          </a:p>
          <a:p>
            <a:pPr marL="0" indent="0"/>
            <a:endParaRPr dirty="0">
              <a:solidFill>
                <a:schemeClr val="dk1"/>
              </a:solidFill>
            </a:endParaRPr>
          </a:p>
          <a:p>
            <a:pPr marL="0" indent="0"/>
            <a:r>
              <a:rPr lang="en-US" dirty="0">
                <a:solidFill>
                  <a:schemeClr val="dk1"/>
                </a:solidFill>
              </a:rPr>
              <a:t>While mapping it is common that you begin to see</a:t>
            </a:r>
            <a:r>
              <a:rPr lang="en-US" dirty="0">
                <a:solidFill>
                  <a:schemeClr val="dk1"/>
                </a:solidFill>
                <a:highlight>
                  <a:srgbClr val="FFD966"/>
                </a:highlight>
              </a:rPr>
              <a:t> </a:t>
            </a:r>
            <a:r>
              <a:rPr lang="en-US" b="1" dirty="0">
                <a:solidFill>
                  <a:schemeClr val="dk1"/>
                </a:solidFill>
                <a:highlight>
                  <a:srgbClr val="FFD966"/>
                </a:highlight>
              </a:rPr>
              <a:t>clusters</a:t>
            </a:r>
            <a:r>
              <a:rPr lang="en-US" dirty="0">
                <a:solidFill>
                  <a:schemeClr val="dk1"/>
                </a:solidFill>
              </a:rPr>
              <a:t> (a group of similar organizations or individuals that are close together around an issue or objective), as well as entities or individuals with limited or</a:t>
            </a:r>
            <a:r>
              <a:rPr lang="en-US" b="1" dirty="0">
                <a:solidFill>
                  <a:schemeClr val="dk1"/>
                </a:solidFill>
                <a:highlight>
                  <a:srgbClr val="FFD966"/>
                </a:highlight>
              </a:rPr>
              <a:t> no connections</a:t>
            </a:r>
            <a:r>
              <a:rPr lang="en-US" dirty="0">
                <a:solidFill>
                  <a:schemeClr val="dk1"/>
                </a:solidFill>
              </a:rPr>
              <a:t> to other parts of the network.</a:t>
            </a:r>
            <a:br>
              <a:rPr lang="en-US" dirty="0">
                <a:solidFill>
                  <a:schemeClr val="dk1"/>
                </a:solidFill>
              </a:rPr>
            </a:br>
            <a:br>
              <a:rPr lang="en-US" dirty="0">
                <a:solidFill>
                  <a:schemeClr val="dk1"/>
                </a:solidFill>
              </a:rPr>
            </a:br>
            <a:r>
              <a:rPr lang="en-US" dirty="0">
                <a:solidFill>
                  <a:schemeClr val="dk1"/>
                </a:solidFill>
              </a:rPr>
              <a:t>Stakeholder mapping provides very important learning for the landscape partnership!</a:t>
            </a:r>
            <a:endParaRPr dirty="0">
              <a:solidFill>
                <a:schemeClr val="dk1"/>
              </a:solidFill>
            </a:endParaRPr>
          </a:p>
          <a:p>
            <a:pPr marL="0" indent="0"/>
            <a:endParaRPr dirty="0">
              <a:solidFill>
                <a:schemeClr val="dk1"/>
              </a:solidFill>
            </a:endParaRPr>
          </a:p>
          <a:p>
            <a:pPr marL="471145" indent="-327184">
              <a:buClr>
                <a:schemeClr val="dk1"/>
              </a:buClr>
              <a:buAutoNum type="arabicPeriod"/>
            </a:pPr>
            <a:r>
              <a:rPr lang="en-US" b="1" dirty="0">
                <a:solidFill>
                  <a:schemeClr val="dk1"/>
                </a:solidFill>
              </a:rPr>
              <a:t>Stakeholder analysis</a:t>
            </a:r>
            <a:endParaRPr b="1" dirty="0">
              <a:solidFill>
                <a:schemeClr val="dk1"/>
              </a:solidFill>
            </a:endParaRPr>
          </a:p>
          <a:p>
            <a:pPr marL="0" indent="0"/>
            <a:r>
              <a:rPr lang="en-US" dirty="0">
                <a:solidFill>
                  <a:schemeClr val="dk1"/>
                </a:solidFill>
              </a:rPr>
              <a:t>We will come to this topic soon!</a:t>
            </a:r>
            <a:endParaRPr dirty="0">
              <a:solidFill>
                <a:schemeClr val="dk1"/>
              </a:solidFill>
            </a:endParaRPr>
          </a:p>
          <a:p>
            <a:pPr marL="0" indent="0">
              <a:buClr>
                <a:schemeClr val="dk1"/>
              </a:buClr>
              <a:buSzPts val="1100"/>
            </a:pPr>
            <a:endParaRPr dirty="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1: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21: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2: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22: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r>
              <a:rPr lang="en-US" dirty="0">
                <a:solidFill>
                  <a:schemeClr val="dk1"/>
                </a:solidFill>
              </a:rPr>
              <a:t>Gustavo (3 min)</a:t>
            </a:r>
            <a:endParaRPr b="1" dirty="0">
              <a:solidFill>
                <a:schemeClr val="dk1"/>
              </a:solidFill>
            </a:endParaRPr>
          </a:p>
          <a:p>
            <a:pPr marL="0" indent="0"/>
            <a:br>
              <a:rPr lang="en-US" dirty="0">
                <a:solidFill>
                  <a:schemeClr val="dk1"/>
                </a:solidFill>
              </a:rPr>
            </a:br>
            <a:r>
              <a:rPr lang="en-US" b="1" dirty="0">
                <a:solidFill>
                  <a:schemeClr val="dk1"/>
                </a:solidFill>
                <a:highlight>
                  <a:srgbClr val="FFD966"/>
                </a:highlight>
              </a:rPr>
              <a:t>Stakeholder identification and mapping</a:t>
            </a:r>
            <a:r>
              <a:rPr lang="en-US" dirty="0">
                <a:solidFill>
                  <a:schemeClr val="dk1"/>
                </a:solidFill>
              </a:rPr>
              <a:t> is about</a:t>
            </a:r>
            <a:r>
              <a:rPr lang="en-US" b="1" dirty="0">
                <a:solidFill>
                  <a:schemeClr val="dk1"/>
                </a:solidFill>
              </a:rPr>
              <a:t> </a:t>
            </a:r>
            <a:r>
              <a:rPr lang="en-US" b="1" dirty="0">
                <a:solidFill>
                  <a:schemeClr val="dk1"/>
                </a:solidFill>
                <a:highlight>
                  <a:srgbClr val="FFD966"/>
                </a:highlight>
              </a:rPr>
              <a:t>identifying people, groups of people and organisations</a:t>
            </a:r>
            <a:r>
              <a:rPr lang="en-US" dirty="0">
                <a:solidFill>
                  <a:schemeClr val="dk1"/>
                </a:solidFill>
              </a:rPr>
              <a:t> who are</a:t>
            </a:r>
            <a:r>
              <a:rPr lang="en-US" b="1" dirty="0">
                <a:solidFill>
                  <a:schemeClr val="dk1"/>
                </a:solidFill>
                <a:highlight>
                  <a:srgbClr val="FFD966"/>
                </a:highlight>
              </a:rPr>
              <a:t> interested, are affected or affect the landscape.</a:t>
            </a:r>
            <a:endParaRPr b="1" dirty="0">
              <a:solidFill>
                <a:schemeClr val="dk1"/>
              </a:solidFill>
              <a:highlight>
                <a:srgbClr val="FFD966"/>
              </a:highlight>
            </a:endParaRPr>
          </a:p>
          <a:p>
            <a:pPr marL="0" indent="0"/>
            <a:r>
              <a:rPr lang="en-US" dirty="0">
                <a:solidFill>
                  <a:schemeClr val="dk1"/>
                </a:solidFill>
              </a:rPr>
              <a:t>The process provides valuable insights about the relationship between people and organizations and their interdependencies in the landscape. </a:t>
            </a:r>
            <a:endParaRPr dirty="0">
              <a:solidFill>
                <a:schemeClr val="dk1"/>
              </a:solidFill>
            </a:endParaRPr>
          </a:p>
          <a:p>
            <a:pPr marL="0" indent="0"/>
            <a:endParaRPr dirty="0">
              <a:solidFill>
                <a:schemeClr val="dk1"/>
              </a:solidFill>
            </a:endParaRPr>
          </a:p>
          <a:p>
            <a:pPr marL="0" indent="0"/>
            <a:r>
              <a:rPr lang="en-US" dirty="0">
                <a:solidFill>
                  <a:schemeClr val="dk1"/>
                </a:solidFill>
              </a:rPr>
              <a:t>One sentence that I personally love in this context is from a World Resources International (WRI) paper (Mapping Social Landscapes): </a:t>
            </a:r>
            <a:r>
              <a:rPr lang="en-US" dirty="0">
                <a:solidFill>
                  <a:schemeClr val="dk1"/>
                </a:solidFill>
                <a:highlight>
                  <a:srgbClr val="FFD966"/>
                </a:highlight>
              </a:rPr>
              <a:t>“</a:t>
            </a:r>
            <a:r>
              <a:rPr lang="en-US" b="1" dirty="0">
                <a:solidFill>
                  <a:schemeClr val="dk1"/>
                </a:solidFill>
                <a:highlight>
                  <a:srgbClr val="FFD966"/>
                </a:highlight>
              </a:rPr>
              <a:t>People are the heart of landscapes</a:t>
            </a:r>
            <a:r>
              <a:rPr lang="en-US" dirty="0">
                <a:solidFill>
                  <a:schemeClr val="dk1"/>
                </a:solidFill>
                <a:highlight>
                  <a:srgbClr val="FFD966"/>
                </a:highlight>
              </a:rPr>
              <a:t>”</a:t>
            </a:r>
            <a:r>
              <a:rPr lang="en-US" dirty="0">
                <a:solidFill>
                  <a:schemeClr val="dk1"/>
                </a:solidFill>
              </a:rPr>
              <a:t> (WRI, 2018).</a:t>
            </a:r>
            <a:endParaRPr dirty="0">
              <a:solidFill>
                <a:schemeClr val="dk1"/>
              </a:solidFill>
            </a:endParaRPr>
          </a:p>
          <a:p>
            <a:pPr marL="0" indent="0"/>
            <a:endParaRPr dirty="0">
              <a:solidFill>
                <a:schemeClr val="dk1"/>
              </a:solidFill>
            </a:endParaRPr>
          </a:p>
          <a:p>
            <a:pPr marL="0" indent="0"/>
            <a:r>
              <a:rPr lang="en-US" b="1" dirty="0">
                <a:solidFill>
                  <a:schemeClr val="dk1"/>
                </a:solidFill>
                <a:highlight>
                  <a:srgbClr val="FFD966"/>
                </a:highlight>
              </a:rPr>
              <a:t>The process of Stakeholder identification normally consists of three mains steps:</a:t>
            </a:r>
            <a:br>
              <a:rPr lang="en-US" b="1" dirty="0">
                <a:solidFill>
                  <a:schemeClr val="dk1"/>
                </a:solidFill>
                <a:highlight>
                  <a:srgbClr val="FFD966"/>
                </a:highlight>
              </a:rPr>
            </a:br>
            <a:r>
              <a:rPr lang="en-US" b="1" dirty="0">
                <a:solidFill>
                  <a:schemeClr val="dk1"/>
                </a:solidFill>
                <a:highlight>
                  <a:srgbClr val="FFD966"/>
                </a:highlight>
              </a:rPr>
              <a:t>- Brainstorming;</a:t>
            </a:r>
            <a:br>
              <a:rPr lang="en-US" b="1" dirty="0">
                <a:solidFill>
                  <a:schemeClr val="dk1"/>
                </a:solidFill>
                <a:highlight>
                  <a:srgbClr val="FFD966"/>
                </a:highlight>
              </a:rPr>
            </a:br>
            <a:r>
              <a:rPr lang="en-US" b="1" dirty="0">
                <a:solidFill>
                  <a:schemeClr val="dk1"/>
                </a:solidFill>
                <a:highlight>
                  <a:srgbClr val="FFD966"/>
                </a:highlight>
              </a:rPr>
              <a:t>- Stakeholder Mapping;</a:t>
            </a:r>
            <a:br>
              <a:rPr lang="en-US" b="1" dirty="0">
                <a:solidFill>
                  <a:schemeClr val="dk1"/>
                </a:solidFill>
                <a:highlight>
                  <a:srgbClr val="FFD966"/>
                </a:highlight>
              </a:rPr>
            </a:br>
            <a:r>
              <a:rPr lang="en-US" b="1" dirty="0">
                <a:solidFill>
                  <a:schemeClr val="dk1"/>
                </a:solidFill>
                <a:highlight>
                  <a:srgbClr val="FFD966"/>
                </a:highlight>
              </a:rPr>
              <a:t>- Stakeholder Analysis.</a:t>
            </a:r>
            <a:br>
              <a:rPr lang="en-US" b="1" dirty="0">
                <a:solidFill>
                  <a:schemeClr val="dk1"/>
                </a:solidFill>
                <a:highlight>
                  <a:srgbClr val="FFD966"/>
                </a:highlight>
              </a:rPr>
            </a:br>
            <a:endParaRPr b="1" dirty="0">
              <a:solidFill>
                <a:schemeClr val="dk1"/>
              </a:solidFill>
              <a:highlight>
                <a:srgbClr val="FFD966"/>
              </a:highlight>
            </a:endParaRPr>
          </a:p>
          <a:p>
            <a:pPr marL="471145" indent="-327184">
              <a:buClr>
                <a:schemeClr val="dk1"/>
              </a:buClr>
              <a:buAutoNum type="arabicPeriod"/>
            </a:pPr>
            <a:r>
              <a:rPr lang="en-US" b="1" dirty="0">
                <a:solidFill>
                  <a:schemeClr val="dk1"/>
                </a:solidFill>
              </a:rPr>
              <a:t>Brainstorming</a:t>
            </a:r>
            <a:endParaRPr b="1" dirty="0">
              <a:solidFill>
                <a:schemeClr val="dk1"/>
              </a:solidFill>
            </a:endParaRPr>
          </a:p>
          <a:p>
            <a:pPr marL="471145" indent="0"/>
            <a:br>
              <a:rPr lang="en-US" dirty="0">
                <a:solidFill>
                  <a:schemeClr val="dk1"/>
                </a:solidFill>
              </a:rPr>
            </a:br>
            <a:r>
              <a:rPr lang="en-US" b="1" dirty="0">
                <a:solidFill>
                  <a:schemeClr val="dk1"/>
                </a:solidFill>
                <a:highlight>
                  <a:srgbClr val="FFD966"/>
                </a:highlight>
              </a:rPr>
              <a:t>Brainstorming is a common technique that can be used to identify and create a list of stakeholders. We try to answer the question: Who are the relevant stakeholders of your landscape?</a:t>
            </a:r>
            <a:endParaRPr b="1" dirty="0">
              <a:solidFill>
                <a:schemeClr val="dk1"/>
              </a:solidFill>
              <a:highlight>
                <a:srgbClr val="FFD966"/>
              </a:highlight>
            </a:endParaRPr>
          </a:p>
          <a:p>
            <a:pPr marL="0" indent="0"/>
            <a:endParaRPr dirty="0">
              <a:solidFill>
                <a:schemeClr val="dk1"/>
              </a:solidFill>
            </a:endParaRPr>
          </a:p>
          <a:p>
            <a:pPr marL="0" indent="0"/>
            <a:r>
              <a:rPr lang="en-US" b="1" dirty="0">
                <a:solidFill>
                  <a:schemeClr val="dk1"/>
                </a:solidFill>
              </a:rPr>
              <a:t>Having interviews with key players</a:t>
            </a:r>
            <a:r>
              <a:rPr lang="en-US" dirty="0">
                <a:solidFill>
                  <a:schemeClr val="dk1"/>
                </a:solidFill>
              </a:rPr>
              <a:t> can also be used to identify and create a first list of stakeholders. Also a quick </a:t>
            </a:r>
            <a:r>
              <a:rPr lang="en-US" b="1" dirty="0">
                <a:solidFill>
                  <a:schemeClr val="dk1"/>
                </a:solidFill>
              </a:rPr>
              <a:t>research</a:t>
            </a:r>
            <a:r>
              <a:rPr lang="en-US" dirty="0">
                <a:solidFill>
                  <a:schemeClr val="dk1"/>
                </a:solidFill>
              </a:rPr>
              <a:t> can bring good information to start!</a:t>
            </a:r>
            <a:br>
              <a:rPr lang="en-US" dirty="0">
                <a:solidFill>
                  <a:schemeClr val="dk1"/>
                </a:solidFill>
              </a:rPr>
            </a:br>
            <a:r>
              <a:rPr lang="en-US" dirty="0">
                <a:solidFill>
                  <a:schemeClr val="dk1"/>
                </a:solidFill>
              </a:rPr>
              <a:t>(Simply schedule an interview or meeting with a group of people that can help you identify all stakeholders that should be met with. You can also do simple research in previous projects in the landscape, or contact relevant landscape leaders to help out.)</a:t>
            </a:r>
            <a:br>
              <a:rPr lang="en-US" dirty="0">
                <a:solidFill>
                  <a:schemeClr val="dk1"/>
                </a:solidFill>
              </a:rPr>
            </a:br>
            <a:endParaRPr dirty="0">
              <a:solidFill>
                <a:schemeClr val="dk1"/>
              </a:solidFill>
            </a:endParaRPr>
          </a:p>
          <a:p>
            <a:pPr marL="0" indent="0"/>
            <a:r>
              <a:rPr lang="en-US" dirty="0">
                <a:solidFill>
                  <a:schemeClr val="dk1"/>
                </a:solidFill>
              </a:rPr>
              <a:t>A good place to start is a brainstorming session.</a:t>
            </a:r>
            <a:br>
              <a:rPr lang="en-US" dirty="0">
                <a:solidFill>
                  <a:schemeClr val="dk1"/>
                </a:solidFill>
              </a:rPr>
            </a:br>
            <a:r>
              <a:rPr lang="en-US" dirty="0">
                <a:solidFill>
                  <a:schemeClr val="dk1"/>
                </a:solidFill>
              </a:rPr>
              <a:t>This questions may help you to start the process of Brainstorming:</a:t>
            </a:r>
            <a:br>
              <a:rPr lang="en-US" dirty="0">
                <a:solidFill>
                  <a:schemeClr val="dk1"/>
                </a:solidFill>
              </a:rPr>
            </a:br>
            <a:endParaRPr dirty="0">
              <a:solidFill>
                <a:schemeClr val="dk1"/>
              </a:solidFill>
            </a:endParaRPr>
          </a:p>
          <a:p>
            <a:pPr marL="471145" indent="-327184" algn="just">
              <a:lnSpc>
                <a:spcPct val="115000"/>
              </a:lnSpc>
              <a:buClr>
                <a:schemeClr val="dk1"/>
              </a:buClr>
              <a:buChar char="-"/>
            </a:pPr>
            <a:r>
              <a:rPr lang="en-US" b="1" dirty="0">
                <a:solidFill>
                  <a:schemeClr val="dk1"/>
                </a:solidFill>
                <a:highlight>
                  <a:srgbClr val="FFD966"/>
                </a:highlight>
              </a:rPr>
              <a:t>Who is affected by the landscape activities?</a:t>
            </a:r>
            <a:endParaRPr b="1" dirty="0">
              <a:solidFill>
                <a:schemeClr val="dk1"/>
              </a:solidFill>
              <a:highlight>
                <a:srgbClr val="FFD966"/>
              </a:highlight>
            </a:endParaRPr>
          </a:p>
          <a:p>
            <a:pPr marL="471145" indent="-327184" algn="just">
              <a:lnSpc>
                <a:spcPct val="115000"/>
              </a:lnSpc>
              <a:buClr>
                <a:schemeClr val="dk1"/>
              </a:buClr>
              <a:buChar char="-"/>
            </a:pPr>
            <a:r>
              <a:rPr lang="en-US" b="1" dirty="0">
                <a:solidFill>
                  <a:schemeClr val="dk1"/>
                </a:solidFill>
                <a:highlight>
                  <a:srgbClr val="FFD966"/>
                </a:highlight>
              </a:rPr>
              <a:t>Who will be able to influence the outcomes of the LP?</a:t>
            </a:r>
            <a:endParaRPr b="1" dirty="0">
              <a:solidFill>
                <a:schemeClr val="dk1"/>
              </a:solidFill>
              <a:highlight>
                <a:srgbClr val="FFD966"/>
              </a:highlight>
            </a:endParaRPr>
          </a:p>
          <a:p>
            <a:pPr marL="471145" indent="-327184" algn="just">
              <a:lnSpc>
                <a:spcPct val="115000"/>
              </a:lnSpc>
              <a:buClr>
                <a:schemeClr val="dk1"/>
              </a:buClr>
              <a:buChar char="-"/>
            </a:pPr>
            <a:r>
              <a:rPr lang="en-US" b="1" dirty="0">
                <a:solidFill>
                  <a:schemeClr val="dk1"/>
                </a:solidFill>
                <a:highlight>
                  <a:srgbClr val="FFD966"/>
                </a:highlight>
              </a:rPr>
              <a:t>Whose voices or interest on the subject might not be heard?</a:t>
            </a:r>
            <a:endParaRPr b="1" dirty="0">
              <a:solidFill>
                <a:schemeClr val="dk1"/>
              </a:solidFill>
              <a:highlight>
                <a:srgbClr val="FFD966"/>
              </a:highlight>
            </a:endParaRPr>
          </a:p>
          <a:p>
            <a:pPr marL="0" indent="0">
              <a:buClr>
                <a:schemeClr val="dk1"/>
              </a:buClr>
              <a:buSzPts val="1100"/>
            </a:pPr>
            <a:endParaRPr dirty="0">
              <a:solidFill>
                <a:schemeClr val="dk1"/>
              </a:solidFill>
            </a:endParaRPr>
          </a:p>
          <a:p>
            <a:pPr marL="471145" indent="-327184">
              <a:buClr>
                <a:schemeClr val="dk1"/>
              </a:buClr>
              <a:buAutoNum type="arabicPeriod"/>
            </a:pPr>
            <a:r>
              <a:rPr lang="en-US" b="1" dirty="0">
                <a:solidFill>
                  <a:schemeClr val="dk1"/>
                </a:solidFill>
              </a:rPr>
              <a:t>Stakeholder Mapping</a:t>
            </a:r>
            <a:endParaRPr b="1" dirty="0">
              <a:solidFill>
                <a:schemeClr val="dk1"/>
              </a:solidFill>
            </a:endParaRPr>
          </a:p>
          <a:p>
            <a:pPr marL="0" indent="0"/>
            <a:r>
              <a:rPr lang="en-US" dirty="0">
                <a:solidFill>
                  <a:schemeClr val="dk1"/>
                </a:solidFill>
              </a:rPr>
              <a:t>The process of stakeholder mapping is a tool that consists on </a:t>
            </a:r>
            <a:r>
              <a:rPr lang="en-US" b="1" dirty="0">
                <a:solidFill>
                  <a:schemeClr val="dk1"/>
                </a:solidFill>
                <a:highlight>
                  <a:srgbClr val="FFD966"/>
                </a:highlight>
              </a:rPr>
              <a:t>organizing a list of the stakeholders</a:t>
            </a:r>
            <a:r>
              <a:rPr lang="en-US" dirty="0">
                <a:solidFill>
                  <a:schemeClr val="dk1"/>
                </a:solidFill>
              </a:rPr>
              <a:t> and clustering them into groups (common groupings may include: government, donors, international NGOs, local NGOs, private sector, local community etc.). It is also possible to develop a </a:t>
            </a:r>
            <a:r>
              <a:rPr lang="en-US" b="1" dirty="0">
                <a:solidFill>
                  <a:schemeClr val="dk1"/>
                </a:solidFill>
                <a:highlight>
                  <a:srgbClr val="FFD966"/>
                </a:highlight>
              </a:rPr>
              <a:t>mind map template</a:t>
            </a:r>
            <a:r>
              <a:rPr lang="en-US" dirty="0">
                <a:solidFill>
                  <a:schemeClr val="dk1"/>
                </a:solidFill>
              </a:rPr>
              <a:t>, which can help to organize thoughts or information in a logical and visually appealing manner. Mind map templates often include elements like boxes or circles to represent ideas or concepts, connecting lines to show relationships, and sometimes even color and icons for more clarity.</a:t>
            </a:r>
            <a:br>
              <a:rPr lang="en-US" dirty="0">
                <a:solidFill>
                  <a:schemeClr val="dk1"/>
                </a:solidFill>
              </a:rPr>
            </a:br>
            <a:br>
              <a:rPr lang="en-US" dirty="0">
                <a:solidFill>
                  <a:schemeClr val="dk1"/>
                </a:solidFill>
              </a:rPr>
            </a:br>
            <a:r>
              <a:rPr lang="en-US" dirty="0">
                <a:solidFill>
                  <a:schemeClr val="dk1"/>
                </a:solidFill>
              </a:rPr>
              <a:t>The stakeholder mapping offers a </a:t>
            </a:r>
            <a:r>
              <a:rPr lang="en-US" b="1" dirty="0">
                <a:solidFill>
                  <a:schemeClr val="dk1"/>
                </a:solidFill>
                <a:highlight>
                  <a:srgbClr val="FFD966"/>
                </a:highlight>
              </a:rPr>
              <a:t>method to identify all stakeholders that are part of the landscape and also to recognize disparities in equity, diversity and inclusion</a:t>
            </a:r>
            <a:r>
              <a:rPr lang="en-US" dirty="0">
                <a:solidFill>
                  <a:schemeClr val="dk1"/>
                </a:solidFill>
              </a:rPr>
              <a:t> within the LP’s framework. It also provides</a:t>
            </a:r>
            <a:r>
              <a:rPr lang="en-US" b="1" dirty="0">
                <a:solidFill>
                  <a:schemeClr val="dk1"/>
                </a:solidFill>
              </a:rPr>
              <a:t> </a:t>
            </a:r>
            <a:r>
              <a:rPr lang="en-US" b="1" dirty="0">
                <a:solidFill>
                  <a:schemeClr val="dk1"/>
                </a:solidFill>
                <a:highlight>
                  <a:srgbClr val="FFD966"/>
                </a:highlight>
              </a:rPr>
              <a:t>an understanding of "who we are"</a:t>
            </a:r>
            <a:r>
              <a:rPr lang="en-US" dirty="0">
                <a:solidFill>
                  <a:schemeClr val="dk1"/>
                </a:solidFill>
                <a:highlight>
                  <a:srgbClr val="FFD966"/>
                </a:highlight>
              </a:rPr>
              <a:t> </a:t>
            </a:r>
            <a:r>
              <a:rPr lang="en-US" dirty="0">
                <a:solidFill>
                  <a:schemeClr val="dk1"/>
                </a:solidFill>
              </a:rPr>
              <a:t>and the specific role each partner plays within the landscape system.</a:t>
            </a:r>
            <a:endParaRPr dirty="0">
              <a:solidFill>
                <a:schemeClr val="dk1"/>
              </a:solidFill>
            </a:endParaRPr>
          </a:p>
          <a:p>
            <a:pPr marL="0" indent="0"/>
            <a:endParaRPr dirty="0">
              <a:solidFill>
                <a:schemeClr val="dk1"/>
              </a:solidFill>
            </a:endParaRPr>
          </a:p>
          <a:p>
            <a:pPr marL="0" indent="0"/>
            <a:r>
              <a:rPr lang="en-US" dirty="0">
                <a:solidFill>
                  <a:schemeClr val="dk1"/>
                </a:solidFill>
              </a:rPr>
              <a:t>While mapping it is common that you begin to see</a:t>
            </a:r>
            <a:r>
              <a:rPr lang="en-US" dirty="0">
                <a:solidFill>
                  <a:schemeClr val="dk1"/>
                </a:solidFill>
                <a:highlight>
                  <a:srgbClr val="FFD966"/>
                </a:highlight>
              </a:rPr>
              <a:t> </a:t>
            </a:r>
            <a:r>
              <a:rPr lang="en-US" b="1" dirty="0">
                <a:solidFill>
                  <a:schemeClr val="dk1"/>
                </a:solidFill>
                <a:highlight>
                  <a:srgbClr val="FFD966"/>
                </a:highlight>
              </a:rPr>
              <a:t>clusters</a:t>
            </a:r>
            <a:r>
              <a:rPr lang="en-US" dirty="0">
                <a:solidFill>
                  <a:schemeClr val="dk1"/>
                </a:solidFill>
              </a:rPr>
              <a:t> (a group of similar organizations or individuals that are close together around an issue or objective), as well as entities or individuals with limited or</a:t>
            </a:r>
            <a:r>
              <a:rPr lang="en-US" b="1" dirty="0">
                <a:solidFill>
                  <a:schemeClr val="dk1"/>
                </a:solidFill>
                <a:highlight>
                  <a:srgbClr val="FFD966"/>
                </a:highlight>
              </a:rPr>
              <a:t> no connections</a:t>
            </a:r>
            <a:r>
              <a:rPr lang="en-US" dirty="0">
                <a:solidFill>
                  <a:schemeClr val="dk1"/>
                </a:solidFill>
              </a:rPr>
              <a:t> to other parts of the network.</a:t>
            </a:r>
            <a:br>
              <a:rPr lang="en-US" dirty="0">
                <a:solidFill>
                  <a:schemeClr val="dk1"/>
                </a:solidFill>
              </a:rPr>
            </a:br>
            <a:br>
              <a:rPr lang="en-US" dirty="0">
                <a:solidFill>
                  <a:schemeClr val="dk1"/>
                </a:solidFill>
              </a:rPr>
            </a:br>
            <a:r>
              <a:rPr lang="en-US" dirty="0">
                <a:solidFill>
                  <a:schemeClr val="dk1"/>
                </a:solidFill>
              </a:rPr>
              <a:t>Stakeholder mapping provides very important learning for the landscape partnership!</a:t>
            </a:r>
            <a:endParaRPr dirty="0">
              <a:solidFill>
                <a:schemeClr val="dk1"/>
              </a:solidFill>
            </a:endParaRPr>
          </a:p>
          <a:p>
            <a:pPr marL="0" indent="0"/>
            <a:endParaRPr dirty="0">
              <a:solidFill>
                <a:schemeClr val="dk1"/>
              </a:solidFill>
            </a:endParaRPr>
          </a:p>
          <a:p>
            <a:pPr marL="471145" indent="-327184">
              <a:buClr>
                <a:schemeClr val="dk1"/>
              </a:buClr>
              <a:buAutoNum type="arabicPeriod"/>
            </a:pPr>
            <a:r>
              <a:rPr lang="en-US" b="1" dirty="0">
                <a:solidFill>
                  <a:schemeClr val="dk1"/>
                </a:solidFill>
              </a:rPr>
              <a:t>Stakeholder analysis</a:t>
            </a:r>
            <a:endParaRPr b="1" dirty="0">
              <a:solidFill>
                <a:schemeClr val="dk1"/>
              </a:solidFill>
            </a:endParaRPr>
          </a:p>
          <a:p>
            <a:pPr marL="0" indent="0"/>
            <a:r>
              <a:rPr lang="en-US" dirty="0">
                <a:solidFill>
                  <a:schemeClr val="dk1"/>
                </a:solidFill>
              </a:rPr>
              <a:t>We will come to this topic soon!</a:t>
            </a:r>
            <a:endParaRPr dirty="0">
              <a:solidFill>
                <a:schemeClr val="dk1"/>
              </a:solidFill>
            </a:endParaRPr>
          </a:p>
          <a:p>
            <a:pPr marL="0" indent="0">
              <a:buClr>
                <a:schemeClr val="dk1"/>
              </a:buClr>
              <a:buSzPts val="1100"/>
            </a:pPr>
            <a:endParaRPr dirty="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23: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p23: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r>
              <a:rPr lang="en-US" dirty="0"/>
              <a:t>Trabalho CATIE. Max Levy (Conservación ACLA-P)</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25: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lnSpc>
                <a:spcPct val="115000"/>
              </a:lnSpc>
              <a:buClr>
                <a:schemeClr val="dk1"/>
              </a:buClr>
              <a:buSzPts val="1100"/>
            </a:pPr>
            <a:r>
              <a:rPr lang="en-US" sz="1100"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“Artisanal and small-scale gold mining in Ghana | Evidence to inform an ‘action dialogue’”</a:t>
            </a:r>
            <a:endParaRPr sz="1100" dirty="0">
              <a:latin typeface="Arial"/>
              <a:ea typeface="Arial"/>
              <a:cs typeface="Arial"/>
              <a:sym typeface="Arial"/>
            </a:endParaRPr>
          </a:p>
          <a:p>
            <a:pPr marL="0" indent="0">
              <a:lnSpc>
                <a:spcPct val="115000"/>
              </a:lnSpc>
            </a:pPr>
            <a:r>
              <a:rPr lang="en-US" sz="1100" dirty="0">
                <a:latin typeface="Arial"/>
                <a:ea typeface="Arial"/>
                <a:cs typeface="Arial"/>
                <a:sym typeface="Arial"/>
              </a:rPr>
              <a:t>pg 24-27 stakeholder mapping and analysis </a:t>
            </a:r>
            <a:endParaRPr sz="1100" dirty="0">
              <a:latin typeface="Arial"/>
              <a:ea typeface="Arial"/>
              <a:cs typeface="Arial"/>
              <a:sym typeface="Arial"/>
            </a:endParaRPr>
          </a:p>
          <a:p>
            <a:pPr marL="0" indent="0">
              <a:lnSpc>
                <a:spcPct val="115000"/>
              </a:lnSpc>
            </a:pPr>
            <a:endParaRPr sz="1100" dirty="0">
              <a:latin typeface="Arial"/>
              <a:ea typeface="Arial"/>
              <a:cs typeface="Arial"/>
              <a:sym typeface="Arial"/>
            </a:endParaRPr>
          </a:p>
          <a:p>
            <a:pPr marL="0" indent="0">
              <a:lnSpc>
                <a:spcPct val="115000"/>
              </a:lnSpc>
            </a:pPr>
            <a:r>
              <a:rPr lang="en-US" sz="1100" b="1" dirty="0">
                <a:latin typeface="Arial"/>
                <a:ea typeface="Arial"/>
                <a:cs typeface="Arial"/>
                <a:sym typeface="Arial"/>
              </a:rPr>
              <a:t>Stakeholder mapping and identification examples</a:t>
            </a:r>
            <a:endParaRPr sz="1100" b="1" dirty="0">
              <a:latin typeface="Arial"/>
              <a:ea typeface="Arial"/>
              <a:cs typeface="Arial"/>
              <a:sym typeface="Arial"/>
            </a:endParaRPr>
          </a:p>
          <a:p>
            <a:pPr marL="471145" indent="-307553">
              <a:lnSpc>
                <a:spcPct val="115000"/>
              </a:lnSpc>
              <a:buClr>
                <a:schemeClr val="dk1"/>
              </a:buClr>
              <a:buSzPts val="1100"/>
              <a:buChar char="●"/>
            </a:pPr>
            <a:r>
              <a:rPr lang="en-US" sz="1100" dirty="0">
                <a:latin typeface="Arial"/>
                <a:ea typeface="Arial"/>
                <a:cs typeface="Arial"/>
                <a:sym typeface="Arial"/>
              </a:rPr>
              <a:t>Stakeholder: local mining communities especially mining organizations </a:t>
            </a:r>
            <a:endParaRPr sz="1100" dirty="0">
              <a:latin typeface="Arial"/>
              <a:ea typeface="Arial"/>
              <a:cs typeface="Arial"/>
              <a:sym typeface="Arial"/>
            </a:endParaRPr>
          </a:p>
          <a:p>
            <a:pPr marL="942289" lvl="1" indent="-307553">
              <a:lnSpc>
                <a:spcPct val="115000"/>
              </a:lnSpc>
              <a:buClr>
                <a:schemeClr val="dk1"/>
              </a:buClr>
              <a:buSzPts val="1100"/>
              <a:buChar char="○"/>
            </a:pPr>
            <a:r>
              <a:rPr lang="en-US" sz="1100" dirty="0">
                <a:latin typeface="Arial"/>
                <a:ea typeface="Arial"/>
                <a:cs typeface="Arial"/>
                <a:sym typeface="Arial"/>
              </a:rPr>
              <a:t>Interests and stakes: different for each community and person so must consult, livelihood is the top priority </a:t>
            </a:r>
            <a:endParaRPr sz="1100" dirty="0">
              <a:latin typeface="Arial"/>
              <a:ea typeface="Arial"/>
              <a:cs typeface="Arial"/>
              <a:sym typeface="Arial"/>
            </a:endParaRPr>
          </a:p>
          <a:p>
            <a:pPr marL="942289" lvl="1" indent="-307553">
              <a:lnSpc>
                <a:spcPct val="115000"/>
              </a:lnSpc>
              <a:buClr>
                <a:schemeClr val="dk1"/>
              </a:buClr>
              <a:buSzPts val="1100"/>
              <a:buChar char="○"/>
            </a:pPr>
            <a:r>
              <a:rPr lang="en-US" sz="1100" dirty="0">
                <a:latin typeface="Arial"/>
                <a:ea typeface="Arial"/>
                <a:cs typeface="Arial"/>
                <a:sym typeface="Arial"/>
              </a:rPr>
              <a:t>Contributions: knowledge, policy development, implementation</a:t>
            </a:r>
            <a:endParaRPr sz="1100" dirty="0">
              <a:latin typeface="Arial"/>
              <a:ea typeface="Arial"/>
              <a:cs typeface="Arial"/>
              <a:sym typeface="Arial"/>
            </a:endParaRPr>
          </a:p>
          <a:p>
            <a:pPr marL="942289" lvl="1" indent="-307553">
              <a:lnSpc>
                <a:spcPct val="115000"/>
              </a:lnSpc>
              <a:buClr>
                <a:schemeClr val="dk1"/>
              </a:buClr>
              <a:buSzPts val="1100"/>
              <a:buChar char="○"/>
            </a:pPr>
            <a:r>
              <a:rPr lang="en-US" sz="1100" dirty="0">
                <a:latin typeface="Arial"/>
                <a:ea typeface="Arial"/>
                <a:cs typeface="Arial"/>
                <a:sym typeface="Arial"/>
              </a:rPr>
              <a:t>Not as influential in decision-making as they should be</a:t>
            </a:r>
            <a:endParaRPr sz="1100" dirty="0">
              <a:latin typeface="Arial"/>
              <a:ea typeface="Arial"/>
              <a:cs typeface="Arial"/>
              <a:sym typeface="Arial"/>
            </a:endParaRPr>
          </a:p>
          <a:p>
            <a:pPr marL="1413434" lvl="2" indent="-307553">
              <a:lnSpc>
                <a:spcPct val="115000"/>
              </a:lnSpc>
              <a:buClr>
                <a:schemeClr val="dk1"/>
              </a:buClr>
              <a:buSzPts val="1100"/>
              <a:buChar char="■"/>
            </a:pPr>
            <a:r>
              <a:rPr lang="en-US" sz="1100" dirty="0">
                <a:latin typeface="Arial"/>
                <a:ea typeface="Arial"/>
                <a:cs typeface="Arial"/>
                <a:sym typeface="Arial"/>
              </a:rPr>
              <a:t>Let communities choose their own representatives</a:t>
            </a:r>
            <a:endParaRPr sz="1100" dirty="0">
              <a:latin typeface="Arial"/>
              <a:ea typeface="Arial"/>
              <a:cs typeface="Arial"/>
              <a:sym typeface="Arial"/>
            </a:endParaRPr>
          </a:p>
          <a:p>
            <a:pPr marL="1413434" lvl="2" indent="-307553">
              <a:lnSpc>
                <a:spcPct val="115000"/>
              </a:lnSpc>
              <a:buClr>
                <a:schemeClr val="dk1"/>
              </a:buClr>
              <a:buSzPts val="1100"/>
              <a:buChar char="■"/>
            </a:pPr>
            <a:r>
              <a:rPr lang="en-US" sz="1100" dirty="0">
                <a:latin typeface="Arial"/>
                <a:ea typeface="Arial"/>
                <a:cs typeface="Arial"/>
                <a:sym typeface="Arial"/>
              </a:rPr>
              <a:t>Reduce barriers to decision making </a:t>
            </a:r>
            <a:endParaRPr sz="1100" dirty="0">
              <a:latin typeface="Arial"/>
              <a:ea typeface="Arial"/>
              <a:cs typeface="Arial"/>
              <a:sym typeface="Arial"/>
            </a:endParaRPr>
          </a:p>
          <a:p>
            <a:pPr marL="1413434" lvl="2" indent="-307553">
              <a:lnSpc>
                <a:spcPct val="115000"/>
              </a:lnSpc>
              <a:buClr>
                <a:schemeClr val="dk1"/>
              </a:buClr>
              <a:buSzPts val="1100"/>
              <a:buChar char="■"/>
            </a:pPr>
            <a:r>
              <a:rPr lang="en-US" sz="1100" dirty="0">
                <a:latin typeface="Arial"/>
                <a:ea typeface="Arial"/>
                <a:cs typeface="Arial"/>
                <a:sym typeface="Arial"/>
              </a:rPr>
              <a:t>Address power imbalances </a:t>
            </a:r>
            <a:endParaRPr sz="1100" dirty="0">
              <a:latin typeface="Arial"/>
              <a:ea typeface="Arial"/>
              <a:cs typeface="Arial"/>
              <a:sym typeface="Arial"/>
            </a:endParaRPr>
          </a:p>
          <a:p>
            <a:pPr marL="1413434" lvl="2" indent="-307553">
              <a:lnSpc>
                <a:spcPct val="115000"/>
              </a:lnSpc>
              <a:buClr>
                <a:schemeClr val="dk1"/>
              </a:buClr>
              <a:buSzPts val="1100"/>
              <a:buChar char="■"/>
            </a:pPr>
            <a:r>
              <a:rPr lang="en-US" sz="1100" dirty="0">
                <a:latin typeface="Arial"/>
                <a:ea typeface="Arial"/>
                <a:cs typeface="Arial"/>
                <a:sym typeface="Arial"/>
              </a:rPr>
              <a:t>Continuous feedback from communities </a:t>
            </a:r>
            <a:endParaRPr sz="1100" dirty="0">
              <a:latin typeface="Arial"/>
              <a:ea typeface="Arial"/>
              <a:cs typeface="Arial"/>
              <a:sym typeface="Arial"/>
            </a:endParaRPr>
          </a:p>
          <a:p>
            <a:pPr marL="942289" lvl="1" indent="-307553">
              <a:lnSpc>
                <a:spcPct val="115000"/>
              </a:lnSpc>
              <a:buClr>
                <a:schemeClr val="dk1"/>
              </a:buClr>
              <a:buSzPts val="1100"/>
              <a:buChar char="○"/>
            </a:pPr>
            <a:r>
              <a:rPr lang="en-US" sz="1100" dirty="0">
                <a:latin typeface="Arial"/>
                <a:ea typeface="Arial"/>
                <a:cs typeface="Arial"/>
                <a:sym typeface="Arial"/>
              </a:rPr>
              <a:t>Engagement: policy development and field implementation, involved in decision-making and agenda setting, allocate resources that they need, education and training  </a:t>
            </a:r>
            <a:endParaRPr sz="1100" dirty="0">
              <a:latin typeface="Arial"/>
              <a:ea typeface="Arial"/>
              <a:cs typeface="Arial"/>
              <a:sym typeface="Arial"/>
            </a:endParaRPr>
          </a:p>
          <a:p>
            <a:pPr marL="471145" indent="-307553">
              <a:lnSpc>
                <a:spcPct val="115000"/>
              </a:lnSpc>
              <a:buClr>
                <a:schemeClr val="dk1"/>
              </a:buClr>
              <a:buSzPts val="1100"/>
              <a:buChar char="●"/>
            </a:pPr>
            <a:r>
              <a:rPr lang="en-US" sz="1100" dirty="0">
                <a:latin typeface="Arial"/>
                <a:ea typeface="Arial"/>
                <a:cs typeface="Arial"/>
                <a:sym typeface="Arial"/>
              </a:rPr>
              <a:t>Stakeholder: NGOs</a:t>
            </a:r>
            <a:endParaRPr sz="1100" dirty="0">
              <a:latin typeface="Arial"/>
              <a:ea typeface="Arial"/>
              <a:cs typeface="Arial"/>
              <a:sym typeface="Arial"/>
            </a:endParaRPr>
          </a:p>
          <a:p>
            <a:pPr marL="942289" lvl="1" indent="-307553">
              <a:lnSpc>
                <a:spcPct val="115000"/>
              </a:lnSpc>
              <a:buClr>
                <a:schemeClr val="dk1"/>
              </a:buClr>
              <a:buSzPts val="1100"/>
              <a:buChar char="○"/>
            </a:pPr>
            <a:r>
              <a:rPr lang="en-US" sz="1100" dirty="0">
                <a:latin typeface="Arial"/>
                <a:ea typeface="Arial"/>
                <a:cs typeface="Arial"/>
                <a:sym typeface="Arial"/>
              </a:rPr>
              <a:t>Mapping: identify NGOs working on issues related to ASGM, such as human rights, environmental conservation, and community development</a:t>
            </a:r>
            <a:endParaRPr sz="1100" dirty="0">
              <a:latin typeface="Arial"/>
              <a:ea typeface="Arial"/>
              <a:cs typeface="Arial"/>
              <a:sym typeface="Arial"/>
            </a:endParaRPr>
          </a:p>
          <a:p>
            <a:pPr marL="942289" lvl="1" indent="-307553">
              <a:lnSpc>
                <a:spcPct val="115000"/>
              </a:lnSpc>
              <a:buClr>
                <a:schemeClr val="dk1"/>
              </a:buClr>
              <a:buSzPts val="1100"/>
              <a:buChar char="○"/>
            </a:pPr>
            <a:r>
              <a:rPr lang="en-US" sz="1100" dirty="0">
                <a:latin typeface="Arial"/>
                <a:ea typeface="Arial"/>
                <a:cs typeface="Arial"/>
                <a:sym typeface="Arial"/>
              </a:rPr>
              <a:t>Contributions/interests: advocacy and policy reform, capacity building and training, community development and empowerment, environmental issues, human rights, research and knowledge sharing </a:t>
            </a:r>
            <a:endParaRPr sz="1100" dirty="0">
              <a:latin typeface="Arial"/>
              <a:ea typeface="Arial"/>
              <a:cs typeface="Arial"/>
              <a:sym typeface="Arial"/>
            </a:endParaRPr>
          </a:p>
          <a:p>
            <a:pPr marL="942289" lvl="1" indent="-307553">
              <a:lnSpc>
                <a:spcPct val="115000"/>
              </a:lnSpc>
              <a:buClr>
                <a:schemeClr val="dk1"/>
              </a:buClr>
              <a:buSzPts val="1100"/>
              <a:buChar char="○"/>
            </a:pPr>
            <a:r>
              <a:rPr lang="en-US" sz="1100" dirty="0">
                <a:latin typeface="Arial"/>
                <a:ea typeface="Arial"/>
                <a:cs typeface="Arial"/>
                <a:sym typeface="Arial"/>
              </a:rPr>
              <a:t>Engagement: collaboration in policy development and implementation, information sharing, partnerships, continuous feedback </a:t>
            </a:r>
            <a:endParaRPr sz="1100" dirty="0">
              <a:latin typeface="Arial"/>
              <a:ea typeface="Arial"/>
              <a:cs typeface="Arial"/>
              <a:sym typeface="Arial"/>
            </a:endParaRPr>
          </a:p>
          <a:p>
            <a:pPr marL="0" indent="0">
              <a:lnSpc>
                <a:spcPct val="115000"/>
              </a:lnSpc>
              <a:buClr>
                <a:schemeClr val="dk1"/>
              </a:buClr>
              <a:buSzPts val="1100"/>
            </a:pPr>
            <a:endParaRPr sz="1100" dirty="0">
              <a:latin typeface="Arial"/>
              <a:ea typeface="Arial"/>
              <a:cs typeface="Arial"/>
              <a:sym typeface="Arial"/>
            </a:endParaRPr>
          </a:p>
        </p:txBody>
      </p:sp>
      <p:sp>
        <p:nvSpPr>
          <p:cNvPr id="735" name="Google Shape;735;p2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37314d73c8a_0_3065: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37314d73c8a_0_3065: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7314d73c8a_0_286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9" name="Google Shape;749;g37314d73c8a_0_2866: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endParaRPr sz="1100" dirty="0">
              <a:solidFill>
                <a:srgbClr val="434343"/>
              </a:solidFill>
              <a:latin typeface="Raleway"/>
              <a:ea typeface="Raleway"/>
              <a:cs typeface="Raleway"/>
              <a:sym typeface="Raleway"/>
            </a:endParaRPr>
          </a:p>
          <a:p>
            <a:pPr marL="942289" lvl="1" indent="-307553">
              <a:buClr>
                <a:srgbClr val="434343"/>
              </a:buClr>
              <a:buSzPts val="1100"/>
              <a:buFont typeface="Raleway"/>
              <a:buChar char="○"/>
            </a:pPr>
            <a:r>
              <a:rPr lang="en-US" sz="1100" dirty="0">
                <a:solidFill>
                  <a:srgbClr val="434343"/>
                </a:solidFill>
                <a:latin typeface="Raleway"/>
                <a:ea typeface="Raleway"/>
                <a:cs typeface="Raleway"/>
                <a:sym typeface="Raleway"/>
              </a:rPr>
              <a:t>Co-developing a shared Vision as a north star for multi-actor collaboration</a:t>
            </a:r>
            <a:endParaRPr sz="1100" dirty="0">
              <a:solidFill>
                <a:srgbClr val="434343"/>
              </a:solidFill>
              <a:latin typeface="Raleway"/>
              <a:ea typeface="Raleway"/>
              <a:cs typeface="Raleway"/>
              <a:sym typeface="Raleway"/>
            </a:endParaRPr>
          </a:p>
          <a:p>
            <a:pPr marL="471145" indent="-307553">
              <a:lnSpc>
                <a:spcPct val="115000"/>
              </a:lnSpc>
              <a:buClr>
                <a:srgbClr val="434343"/>
              </a:buClr>
              <a:buSzPts val="1100"/>
              <a:buFont typeface="Raleway"/>
              <a:buChar char="●"/>
            </a:pPr>
            <a:r>
              <a:rPr lang="en-US" sz="1100" b="1" dirty="0">
                <a:solidFill>
                  <a:srgbClr val="434343"/>
                </a:solidFill>
                <a:latin typeface="Raleway"/>
                <a:ea typeface="Raleway"/>
                <a:cs typeface="Raleway"/>
                <a:sym typeface="Raleway"/>
              </a:rPr>
              <a:t>Possible other application areas</a:t>
            </a:r>
            <a:endParaRPr sz="1100" dirty="0">
              <a:solidFill>
                <a:srgbClr val="434343"/>
              </a:solidFill>
              <a:highlight>
                <a:srgbClr val="FFFF00"/>
              </a:highlight>
              <a:latin typeface="Raleway"/>
              <a:ea typeface="Raleway"/>
              <a:cs typeface="Raleway"/>
              <a:sym typeface="Raleway"/>
            </a:endParaRPr>
          </a:p>
          <a:p>
            <a:pPr marL="1413434" lvl="2" indent="-307553">
              <a:lnSpc>
                <a:spcPct val="115000"/>
              </a:lnSpc>
              <a:buClr>
                <a:srgbClr val="434343"/>
              </a:buClr>
              <a:buSzPts val="1100"/>
              <a:buFont typeface="Raleway"/>
              <a:buChar char="■"/>
            </a:pPr>
            <a:r>
              <a:rPr lang="en-US" sz="1100" u="sng" dirty="0">
                <a:solidFill>
                  <a:srgbClr val="1155CC"/>
                </a:solidFill>
                <a:highlight>
                  <a:srgbClr val="FFFF00"/>
                </a:highlight>
                <a:latin typeface="Raleway"/>
                <a:ea typeface="Raleway"/>
                <a:cs typeface="Raleway"/>
                <a:sym typeface="Raleway"/>
                <a:hlinkClick r:id="rId3">
                  <a:extLst>
                    <a:ext uri="{A12FA001-AC4F-418D-AE19-62706E023703}">
                      <ahyp:hlinkClr xmlns:ahyp="http://schemas.microsoft.com/office/drawing/2018/hyperlinkcolor" val="tx"/>
                    </a:ext>
                  </a:extLst>
                </a:hlinkClick>
              </a:rPr>
              <a:t>Partnering agreement scorecard</a:t>
            </a:r>
            <a:endParaRPr sz="1100" dirty="0">
              <a:solidFill>
                <a:srgbClr val="434343"/>
              </a:solidFill>
              <a:highlight>
                <a:srgbClr val="FFFF00"/>
              </a:highlight>
              <a:latin typeface="Raleway"/>
              <a:ea typeface="Raleway"/>
              <a:cs typeface="Raleway"/>
              <a:sym typeface="Raleway"/>
            </a:endParaRPr>
          </a:p>
          <a:p>
            <a:pPr marL="1413434" lvl="2" indent="-307553">
              <a:lnSpc>
                <a:spcPct val="115000"/>
              </a:lnSpc>
              <a:buClr>
                <a:srgbClr val="434343"/>
              </a:buClr>
              <a:buSzPts val="1100"/>
              <a:buFont typeface="Raleway"/>
              <a:buChar char="■"/>
            </a:pPr>
            <a:r>
              <a:rPr lang="en-US" sz="1100" u="sng" dirty="0">
                <a:solidFill>
                  <a:srgbClr val="1155CC"/>
                </a:solidFill>
                <a:highlight>
                  <a:srgbClr val="FFFF00"/>
                </a:highlight>
                <a:latin typeface="Raleway"/>
                <a:ea typeface="Raleway"/>
                <a:cs typeface="Raleway"/>
                <a:sym typeface="Raleway"/>
                <a:hlinkClick r:id="rId4">
                  <a:extLst>
                    <a:ext uri="{A12FA001-AC4F-418D-AE19-62706E023703}">
                      <ahyp:hlinkClr xmlns:ahyp="http://schemas.microsoft.com/office/drawing/2018/hyperlinkcolor" val="tx"/>
                    </a:ext>
                  </a:extLst>
                </a:hlinkClick>
              </a:rPr>
              <a:t>Prospective partnership assessment</a:t>
            </a:r>
            <a:r>
              <a:rPr lang="en-US" sz="1100" dirty="0">
                <a:solidFill>
                  <a:srgbClr val="434343"/>
                </a:solidFill>
                <a:highlight>
                  <a:srgbClr val="FFFF00"/>
                </a:highlight>
                <a:latin typeface="Raleway"/>
                <a:ea typeface="Raleway"/>
                <a:cs typeface="Raleway"/>
                <a:sym typeface="Raleway"/>
              </a:rPr>
              <a:t> or </a:t>
            </a:r>
            <a:r>
              <a:rPr lang="en-US" sz="1100" u="sng" dirty="0">
                <a:solidFill>
                  <a:srgbClr val="1155CC"/>
                </a:solidFill>
                <a:highlight>
                  <a:srgbClr val="FFFF00"/>
                </a:highlight>
                <a:latin typeface="Raleway"/>
                <a:ea typeface="Raleway"/>
                <a:cs typeface="Raleway"/>
                <a:sym typeface="Raleway"/>
                <a:hlinkClick r:id="rId5">
                  <a:extLst>
                    <a:ext uri="{A12FA001-AC4F-418D-AE19-62706E023703}">
                      <ahyp:hlinkClr xmlns:ahyp="http://schemas.microsoft.com/office/drawing/2018/hyperlinkcolor" val="tx"/>
                    </a:ext>
                  </a:extLst>
                </a:hlinkClick>
              </a:rPr>
              <a:t>another option</a:t>
            </a:r>
            <a:endParaRPr sz="1100" dirty="0">
              <a:solidFill>
                <a:srgbClr val="434343"/>
              </a:solidFill>
              <a:highlight>
                <a:srgbClr val="FFFF00"/>
              </a:highlight>
              <a:latin typeface="Raleway"/>
              <a:ea typeface="Raleway"/>
              <a:cs typeface="Raleway"/>
              <a:sym typeface="Raleway"/>
            </a:endParaRPr>
          </a:p>
          <a:p>
            <a:pPr marL="1413434" lvl="2" indent="-307553">
              <a:lnSpc>
                <a:spcPct val="115000"/>
              </a:lnSpc>
              <a:buClr>
                <a:srgbClr val="434343"/>
              </a:buClr>
              <a:buSzPts val="1100"/>
              <a:buFont typeface="Raleway"/>
              <a:buChar char="■"/>
            </a:pPr>
            <a:r>
              <a:rPr lang="en-US" sz="1100" u="sng" dirty="0">
                <a:solidFill>
                  <a:srgbClr val="1155CC"/>
                </a:solidFill>
                <a:highlight>
                  <a:srgbClr val="FFFF00"/>
                </a:highlight>
                <a:latin typeface="Raleway"/>
                <a:ea typeface="Raleway"/>
                <a:cs typeface="Raleway"/>
                <a:sym typeface="Raleway"/>
                <a:hlinkClick r:id="rId6">
                  <a:extLst>
                    <a:ext uri="{A12FA001-AC4F-418D-AE19-62706E023703}">
                      <ahyp:hlinkClr xmlns:ahyp="http://schemas.microsoft.com/office/drawing/2018/hyperlinkcolor" val="tx"/>
                    </a:ext>
                  </a:extLst>
                </a:hlinkClick>
              </a:rPr>
              <a:t>Gender equality in multi-stakeholder partnerships</a:t>
            </a:r>
            <a:r>
              <a:rPr lang="en-US" sz="1100" dirty="0">
                <a:solidFill>
                  <a:srgbClr val="434343"/>
                </a:solidFill>
                <a:highlight>
                  <a:srgbClr val="FFFF00"/>
                </a:highlight>
                <a:latin typeface="Raleway"/>
                <a:ea typeface="Raleway"/>
                <a:cs typeface="Raleway"/>
                <a:sym typeface="Raleway"/>
              </a:rPr>
              <a:t> (exercise, p. 23)</a:t>
            </a:r>
            <a:endParaRPr sz="1100" dirty="0">
              <a:solidFill>
                <a:srgbClr val="434343"/>
              </a:solidFill>
              <a:highlight>
                <a:srgbClr val="FFFF00"/>
              </a:highlight>
              <a:latin typeface="Raleway"/>
              <a:ea typeface="Raleway"/>
              <a:cs typeface="Raleway"/>
              <a:sym typeface="Raleway"/>
            </a:endParaRPr>
          </a:p>
          <a:p>
            <a:pPr marL="1413434" lvl="2" indent="-307553">
              <a:lnSpc>
                <a:spcPct val="115000"/>
              </a:lnSpc>
              <a:buClr>
                <a:srgbClr val="434343"/>
              </a:buClr>
              <a:buSzPts val="1100"/>
              <a:buFont typeface="Raleway"/>
              <a:buChar char="■"/>
            </a:pPr>
            <a:r>
              <a:rPr lang="en-US" sz="1100" dirty="0">
                <a:solidFill>
                  <a:srgbClr val="434343"/>
                </a:solidFill>
                <a:highlight>
                  <a:srgbClr val="FFFF00"/>
                </a:highlight>
                <a:latin typeface="Raleway"/>
                <a:ea typeface="Raleway"/>
                <a:cs typeface="Raleway"/>
                <a:sym typeface="Raleway"/>
              </a:rPr>
              <a:t>And </a:t>
            </a:r>
            <a:r>
              <a:rPr lang="en-US" sz="1100" u="sng" dirty="0">
                <a:solidFill>
                  <a:srgbClr val="1155CC"/>
                </a:solidFill>
                <a:highlight>
                  <a:srgbClr val="FFFF00"/>
                </a:highlight>
                <a:latin typeface="Raleway"/>
                <a:ea typeface="Raleway"/>
                <a:cs typeface="Raleway"/>
                <a:sym typeface="Raleway"/>
                <a:hlinkClick r:id="rId7">
                  <a:extLst>
                    <a:ext uri="{A12FA001-AC4F-418D-AE19-62706E023703}">
                      <ahyp:hlinkClr xmlns:ahyp="http://schemas.microsoft.com/office/drawing/2018/hyperlinkcolor" val="tx"/>
                    </a:ext>
                  </a:extLst>
                </a:hlinkClick>
              </a:rPr>
              <a:t>much more</a:t>
            </a:r>
            <a:r>
              <a:rPr lang="en-US" sz="1100" dirty="0">
                <a:solidFill>
                  <a:srgbClr val="434343"/>
                </a:solidFill>
                <a:highlight>
                  <a:srgbClr val="FFFF00"/>
                </a:highlight>
                <a:latin typeface="Raleway"/>
                <a:ea typeface="Raleway"/>
                <a:cs typeface="Raleway"/>
                <a:sym typeface="Raleway"/>
              </a:rPr>
              <a:t>…</a:t>
            </a:r>
            <a:endParaRPr sz="1100" dirty="0">
              <a:solidFill>
                <a:srgbClr val="434343"/>
              </a:solidFill>
              <a:highlight>
                <a:srgbClr val="FFFF00"/>
              </a:highlight>
              <a:latin typeface="Raleway"/>
              <a:ea typeface="Raleway"/>
              <a:cs typeface="Raleway"/>
              <a:sym typeface="Raleway"/>
            </a:endParaRPr>
          </a:p>
          <a:p>
            <a:pPr marL="0" indent="0">
              <a:spcBef>
                <a:spcPts val="1237"/>
              </a:spcBef>
              <a:buClr>
                <a:schemeClr val="dk1"/>
              </a:buClr>
              <a:buSzPts val="1100"/>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7314d73c8a_0_281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37314d73c8a_0_2813:notes"/>
          <p:cNvSpPr txBox="1">
            <a:spLocks noGrp="1"/>
          </p:cNvSpPr>
          <p:nvPr>
            <p:ph type="body" idx="1"/>
          </p:nvPr>
        </p:nvSpPr>
        <p:spPr>
          <a:xfrm>
            <a:off x="710248" y="4518204"/>
            <a:ext cx="5681980" cy="3696866"/>
          </a:xfrm>
          <a:prstGeom prst="rect">
            <a:avLst/>
          </a:prstGeom>
        </p:spPr>
        <p:txBody>
          <a:bodyPr spcFirstLastPara="1" wrap="square" lIns="94213" tIns="47094" rIns="94213" bIns="47094" anchor="t" anchorCtr="0">
            <a:noAutofit/>
          </a:bodyPr>
          <a:lstStyle/>
          <a:p>
            <a:pPr marL="0" indent="0"/>
            <a:endParaRPr dirty="0"/>
          </a:p>
        </p:txBody>
      </p:sp>
      <p:sp>
        <p:nvSpPr>
          <p:cNvPr id="764" name="Google Shape;764;g37314d73c8a_0_2813:notes"/>
          <p:cNvSpPr txBox="1">
            <a:spLocks noGrp="1"/>
          </p:cNvSpPr>
          <p:nvPr>
            <p:ph type="sldNum" idx="12"/>
          </p:nvPr>
        </p:nvSpPr>
        <p:spPr>
          <a:xfrm>
            <a:off x="4023092" y="8917422"/>
            <a:ext cx="3077739" cy="470964"/>
          </a:xfrm>
          <a:prstGeom prst="rect">
            <a:avLst/>
          </a:prstGeom>
        </p:spPr>
        <p:txBody>
          <a:bodyPr spcFirstLastPara="1" wrap="square" lIns="94213" tIns="47094" rIns="94213" bIns="47094" anchor="b" anchorCtr="0">
            <a:noAutofit/>
          </a:bodyPr>
          <a:lstStyle/>
          <a:p>
            <a:pPr algn="r">
              <a:buSzPts val="1200"/>
            </a:pPr>
            <a:fld id="{00000000-1234-1234-1234-123412341234}" type="slidenum">
              <a:rPr lang="en-US"/>
              <a:pPr algn="r">
                <a:buSzPts val="1200"/>
              </a:pPr>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37314d73c8a_0_277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37314d73c8a_0_2778: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r>
              <a:rPr lang="en-US" dirty="0">
                <a:solidFill>
                  <a:schemeClr val="dk1"/>
                </a:solidFill>
              </a:rPr>
              <a:t>Gustavo (1 min)</a:t>
            </a:r>
            <a:endParaRPr dirty="0">
              <a:solidFill>
                <a:schemeClr val="dk1"/>
              </a:solidFill>
            </a:endParaRPr>
          </a:p>
          <a:p>
            <a:pPr marL="0" indent="0"/>
            <a:endParaRPr dirty="0">
              <a:solidFill>
                <a:schemeClr val="dk1"/>
              </a:solidFill>
            </a:endParaRPr>
          </a:p>
          <a:p>
            <a:pPr marL="0" indent="0">
              <a:buClr>
                <a:schemeClr val="dk1"/>
              </a:buClr>
              <a:buSzPts val="1100"/>
            </a:pPr>
            <a:r>
              <a:rPr lang="en-US" dirty="0">
                <a:solidFill>
                  <a:schemeClr val="dk1"/>
                </a:solidFill>
              </a:rPr>
              <a:t>To start together from the very beginning: </a:t>
            </a:r>
            <a:r>
              <a:rPr lang="en-US" b="1" dirty="0">
                <a:solidFill>
                  <a:schemeClr val="dk1"/>
                </a:solidFill>
              </a:rPr>
              <a:t>What is a Stakeholder</a:t>
            </a:r>
            <a:r>
              <a:rPr lang="en-US" dirty="0">
                <a:solidFill>
                  <a:schemeClr val="dk1"/>
                </a:solidFill>
              </a:rPr>
              <a:t>?</a:t>
            </a:r>
            <a:br>
              <a:rPr lang="en-US" dirty="0">
                <a:solidFill>
                  <a:schemeClr val="dk1"/>
                </a:solidFill>
              </a:rPr>
            </a:br>
            <a:br>
              <a:rPr lang="en-US" dirty="0">
                <a:solidFill>
                  <a:schemeClr val="dk1"/>
                </a:solidFill>
              </a:rPr>
            </a:br>
            <a:r>
              <a:rPr lang="en-US" dirty="0">
                <a:solidFill>
                  <a:schemeClr val="dk1"/>
                </a:solidFill>
              </a:rPr>
              <a:t>We listen from the audience, recognize meaningful concepts (by repeating them) and share the next slide.</a:t>
            </a:r>
            <a:endParaRPr dirty="0">
              <a:solidFill>
                <a:schemeClr val="dk1"/>
              </a:solidFill>
            </a:endParaRPr>
          </a:p>
          <a:p>
            <a:pPr marL="0" indent="0"/>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6:notes"/>
          <p:cNvSpPr txBox="1">
            <a:spLocks noGrp="1"/>
          </p:cNvSpPr>
          <p:nvPr>
            <p:ph type="hdr" idx="2"/>
          </p:nvPr>
        </p:nvSpPr>
        <p:spPr>
          <a:xfrm>
            <a:off x="0" y="0"/>
            <a:ext cx="4103652" cy="352068"/>
          </a:xfrm>
          <a:prstGeom prst="rect">
            <a:avLst/>
          </a:prstGeom>
          <a:noFill/>
          <a:ln>
            <a:noFill/>
          </a:ln>
        </p:spPr>
        <p:txBody>
          <a:bodyPr spcFirstLastPara="1" wrap="square" lIns="94213" tIns="47094" rIns="94213" bIns="47094" anchor="t" anchorCtr="0">
            <a:noAutofit/>
          </a:bodyPr>
          <a:lstStyle/>
          <a:p>
            <a:endParaRPr dirty="0"/>
          </a:p>
        </p:txBody>
      </p:sp>
      <p:sp>
        <p:nvSpPr>
          <p:cNvPr id="254" name="Google Shape;254;p6:notes"/>
          <p:cNvSpPr txBox="1">
            <a:spLocks noGrp="1"/>
          </p:cNvSpPr>
          <p:nvPr>
            <p:ph type="dt" idx="10"/>
          </p:nvPr>
        </p:nvSpPr>
        <p:spPr>
          <a:xfrm>
            <a:off x="5364671" y="0"/>
            <a:ext cx="4103652" cy="352068"/>
          </a:xfrm>
          <a:prstGeom prst="rect">
            <a:avLst/>
          </a:prstGeom>
          <a:noFill/>
          <a:ln>
            <a:noFill/>
          </a:ln>
        </p:spPr>
        <p:txBody>
          <a:bodyPr spcFirstLastPara="1" wrap="square" lIns="94213" tIns="47094" rIns="94213" bIns="47094" anchor="t" anchorCtr="0">
            <a:noAutofit/>
          </a:bodyPr>
          <a:lstStyle/>
          <a:p>
            <a:r>
              <a:rPr lang="en-US" dirty="0"/>
              <a:t>1.7.2013</a:t>
            </a:r>
            <a:endParaRPr dirty="0"/>
          </a:p>
        </p:txBody>
      </p:sp>
      <p:sp>
        <p:nvSpPr>
          <p:cNvPr id="255" name="Google Shape;255;p6:notes"/>
          <p:cNvSpPr>
            <a:spLocks noGrp="1" noRot="1" noChangeAspect="1"/>
          </p:cNvSpPr>
          <p:nvPr>
            <p:ph type="sldImg" idx="3"/>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6: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r>
              <a:rPr lang="fr-FR" dirty="0"/>
              <a:t>Engagement des parties prenantes et vision commune pour la création d'une coalition</a:t>
            </a:r>
          </a:p>
          <a:p>
            <a:r>
              <a:rPr lang="fr-FR" dirty="0"/>
              <a:t>1. Décrire la signification commune et la pertinence de l'engagement multipartite et de la création d'une coalition ;</a:t>
            </a:r>
          </a:p>
          <a:p>
            <a:r>
              <a:rPr lang="fr-FR" dirty="0"/>
              <a:t>2. Identifier les méthodes d'engagement et de création d'une coalition pour diverses parties prenantes afin de créer une vision commune ;</a:t>
            </a:r>
          </a:p>
          <a:p>
            <a:r>
              <a:rPr lang="fr-FR" dirty="0"/>
              <a:t>3. Comprendre comment créer une stratégie de coalition multipartite inclusive dans un délai donné et connaître les outils associés.</a:t>
            </a:r>
          </a:p>
          <a:p>
            <a:r>
              <a:rPr lang="fr-FR" dirty="0"/>
              <a:t>4. Discuter des plateformes existantes et des opportunités pour renforcer les réseaux.</a:t>
            </a:r>
          </a:p>
          <a:p>
            <a:pPr marL="0" indent="0"/>
            <a:endParaRPr dirty="0"/>
          </a:p>
        </p:txBody>
      </p:sp>
      <p:sp>
        <p:nvSpPr>
          <p:cNvPr id="257" name="Google Shape;257;p6:notes"/>
          <p:cNvSpPr txBox="1">
            <a:spLocks noGrp="1"/>
          </p:cNvSpPr>
          <p:nvPr>
            <p:ph type="ftr" idx="11"/>
          </p:nvPr>
        </p:nvSpPr>
        <p:spPr>
          <a:xfrm>
            <a:off x="0" y="6676249"/>
            <a:ext cx="4103652" cy="350528"/>
          </a:xfrm>
          <a:prstGeom prst="rect">
            <a:avLst/>
          </a:prstGeom>
          <a:noFill/>
          <a:ln>
            <a:noFill/>
          </a:ln>
        </p:spPr>
        <p:txBody>
          <a:bodyPr spcFirstLastPara="1" wrap="square" lIns="94213" tIns="47094" rIns="94213" bIns="47094" anchor="b" anchorCtr="0">
            <a:noAutofit/>
          </a:bodyPr>
          <a:lstStyle/>
          <a:p>
            <a:endParaRPr dirty="0"/>
          </a:p>
        </p:txBody>
      </p:sp>
      <p:sp>
        <p:nvSpPr>
          <p:cNvPr id="258" name="Google Shape;258;p6: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200"/>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2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26: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endParaRPr b="1" dirty="0">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2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28: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r>
              <a:rPr lang="en-US" b="1" dirty="0">
                <a:solidFill>
                  <a:schemeClr val="dk1"/>
                </a:solidFill>
              </a:rPr>
              <a:t>Stakeholder engagement is the process of including stakeholders in an action or decision-making process. (USAID, 2018)</a:t>
            </a:r>
            <a:endParaRPr b="1" dirty="0">
              <a:solidFill>
                <a:schemeClr val="dk1"/>
              </a:solidFill>
            </a:endParaRPr>
          </a:p>
          <a:p>
            <a:pPr marL="0" indent="0"/>
            <a:br>
              <a:rPr lang="en-US" b="1" dirty="0">
                <a:solidFill>
                  <a:schemeClr val="dk1"/>
                </a:solidFill>
              </a:rPr>
            </a:br>
            <a:r>
              <a:rPr lang="en-US" dirty="0">
                <a:solidFill>
                  <a:schemeClr val="dk1"/>
                </a:solidFill>
              </a:rPr>
              <a:t>There are many definitions for Stakeholder Engagement, here we share another one from UNDP:</a:t>
            </a:r>
            <a:br>
              <a:rPr lang="en-US" dirty="0">
                <a:solidFill>
                  <a:srgbClr val="FF0000"/>
                </a:solidFill>
              </a:rPr>
            </a:br>
            <a:br>
              <a:rPr lang="en-US" dirty="0">
                <a:solidFill>
                  <a:srgbClr val="FF0000"/>
                </a:solidFill>
              </a:rPr>
            </a:br>
            <a:r>
              <a:rPr lang="en-US" b="1" dirty="0">
                <a:solidFill>
                  <a:schemeClr val="dk1"/>
                </a:solidFill>
              </a:rPr>
              <a:t>UNDP</a:t>
            </a:r>
            <a:r>
              <a:rPr lang="en-US" dirty="0">
                <a:solidFill>
                  <a:schemeClr val="dk1"/>
                </a:solidFill>
              </a:rPr>
              <a:t>: Stakeholder engagement is a </a:t>
            </a:r>
            <a:r>
              <a:rPr lang="en-US" b="1" dirty="0">
                <a:solidFill>
                  <a:schemeClr val="dk1"/>
                </a:solidFill>
              </a:rPr>
              <a:t>process to ensure participatory equity, accountability and transparency</a:t>
            </a:r>
            <a:r>
              <a:rPr lang="en-US" dirty="0">
                <a:solidFill>
                  <a:schemeClr val="dk1"/>
                </a:solidFill>
              </a:rPr>
              <a:t>, and to develop partnerships and networks amongst different stakeholders. According to them, </a:t>
            </a:r>
            <a:r>
              <a:rPr lang="en-US" b="1" dirty="0">
                <a:solidFill>
                  <a:schemeClr val="dk1"/>
                </a:solidFill>
              </a:rPr>
              <a:t>engagement should be timely, open, transparent, informed, inclusive, and iterative</a:t>
            </a:r>
            <a:br>
              <a:rPr lang="en-US" dirty="0">
                <a:solidFill>
                  <a:schemeClr val="dk1"/>
                </a:solidFill>
              </a:rPr>
            </a:br>
            <a:br>
              <a:rPr lang="en-US" b="1" dirty="0">
                <a:solidFill>
                  <a:schemeClr val="dk1"/>
                </a:solidFill>
              </a:rPr>
            </a:br>
            <a:r>
              <a:rPr lang="en-US" dirty="0">
                <a:solidFill>
                  <a:schemeClr val="dk1"/>
                </a:solidFill>
              </a:rPr>
              <a:t>Stakeholder engagement can bring to light the issues that matter most to those affected and </a:t>
            </a:r>
            <a:r>
              <a:rPr lang="en-US" b="1" dirty="0">
                <a:solidFill>
                  <a:schemeClr val="dk1"/>
                </a:solidFill>
              </a:rPr>
              <a:t>ensures that stakeholders are represented in decision-making process</a:t>
            </a:r>
            <a:r>
              <a:rPr lang="en-US" dirty="0">
                <a:solidFill>
                  <a:schemeClr val="dk1"/>
                </a:solidFill>
              </a:rPr>
              <a:t>. </a:t>
            </a:r>
            <a:r>
              <a:rPr lang="en-US" b="1" dirty="0">
                <a:solidFill>
                  <a:schemeClr val="dk1"/>
                </a:solidFill>
              </a:rPr>
              <a:t>Stakeholder engagement provides a range of viewpoints and perspectives</a:t>
            </a:r>
            <a:r>
              <a:rPr lang="en-US" dirty="0">
                <a:solidFill>
                  <a:schemeClr val="dk1"/>
                </a:solidFill>
              </a:rPr>
              <a:t>, as well as </a:t>
            </a:r>
            <a:r>
              <a:rPr lang="en-US" b="1" dirty="0">
                <a:solidFill>
                  <a:schemeClr val="dk1"/>
                </a:solidFill>
              </a:rPr>
              <a:t>valuable knowledge about the local social and ecological systems.</a:t>
            </a:r>
            <a:br>
              <a:rPr lang="en-US" b="1" dirty="0">
                <a:solidFill>
                  <a:srgbClr val="FF0000"/>
                </a:solidFill>
              </a:rPr>
            </a:br>
            <a:br>
              <a:rPr lang="en-US" dirty="0">
                <a:solidFill>
                  <a:srgbClr val="FF0000"/>
                </a:solidFill>
              </a:rPr>
            </a:br>
            <a:endParaRPr b="1" dirty="0">
              <a:solidFill>
                <a:schemeClr val="dk1"/>
              </a:solidFill>
            </a:endParaRPr>
          </a:p>
          <a:p>
            <a:pPr marL="0" indent="0"/>
            <a:r>
              <a:rPr lang="en-US" dirty="0">
                <a:solidFill>
                  <a:schemeClr val="dk1"/>
                </a:solidFill>
              </a:rPr>
              <a:t>What is essential to understand regarding this phase, is that every stakeholder group is different, therefore the strategy (format/method/process) will be different for each one.</a:t>
            </a:r>
            <a:endParaRPr dirty="0">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37314d73c8a_0_4378: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37314d73c8a_0_4378: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37314d73c8a_0_4407: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37314d73c8a_0_4407: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37314d73c8a_0_4436: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37314d73c8a_0_4436: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37314d73c8a_0_4497: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37314d73c8a_0_4497: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37314d73c8a_0_4526: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37314d73c8a_0_4526: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37314d73c8a_0_4606: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37314d73c8a_0_4606: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r>
              <a:rPr lang="fr-FR" dirty="0">
                <a:highlight>
                  <a:srgbClr val="FFD966"/>
                </a:highlight>
              </a:rPr>
              <a:t>L'engagement des parties prenantes est un processus visant à garantir l'équité participative, la responsabilité et la transparence, et à développer des partenariats et des réseaux entre les différentes parties prenantes. Selon eux, l'engagement doit être opportun, ouvert, transparent, éclairé, inclusif et itératif</a:t>
            </a:r>
          </a:p>
          <a:p>
            <a:br>
              <a:rPr lang="fr-FR" dirty="0">
                <a:highlight>
                  <a:srgbClr val="FFD966"/>
                </a:highlight>
              </a:rPr>
            </a:br>
            <a:endParaRPr lang="fr-FR" dirty="0">
              <a:highlight>
                <a:srgbClr val="FFD966"/>
              </a:highlight>
            </a:endParaRPr>
          </a:p>
          <a:p>
            <a:r>
              <a:rPr lang="fr-FR" dirty="0">
                <a:highlight>
                  <a:srgbClr val="FFD966"/>
                </a:highlight>
              </a:rPr>
              <a:t>L'implication des parties prenantes peut mettre en lumière les questions qui importent le plus aux personnes concernées et </a:t>
            </a:r>
            <a:r>
              <a:rPr lang="fr-FR" b="1" dirty="0">
                <a:highlight>
                  <a:srgbClr val="FFD966"/>
                </a:highlight>
              </a:rPr>
              <a:t>garantit que les parties prenantes sont représentées dans le processus décisionnel</a:t>
            </a:r>
            <a:r>
              <a:rPr lang="fr-FR" dirty="0">
                <a:highlight>
                  <a:srgbClr val="FFD966"/>
                </a:highlight>
              </a:rPr>
              <a:t>. </a:t>
            </a:r>
            <a:r>
              <a:rPr lang="fr-FR" b="1" dirty="0">
                <a:highlight>
                  <a:srgbClr val="FFD966"/>
                </a:highlight>
              </a:rPr>
              <a:t>L'implication des parties prenantes offre un éventail de points de vue et de perspectives</a:t>
            </a:r>
            <a:r>
              <a:rPr lang="fr-FR" dirty="0">
                <a:highlight>
                  <a:srgbClr val="FFD966"/>
                </a:highlight>
              </a:rPr>
              <a:t>, ainsi que </a:t>
            </a:r>
            <a:r>
              <a:rPr lang="fr-FR" b="1" dirty="0">
                <a:highlight>
                  <a:srgbClr val="FFD966"/>
                </a:highlight>
              </a:rPr>
              <a:t>des connaissances précieuses sur les systèmes sociaux et écologiques locaux.</a:t>
            </a:r>
            <a:endParaRPr lang="fr-FR" dirty="0">
              <a:highlight>
                <a:srgbClr val="FFD966"/>
              </a:highlight>
            </a:endParaRPr>
          </a:p>
          <a:p>
            <a:br>
              <a:rPr lang="fr-FR" dirty="0">
                <a:highlight>
                  <a:srgbClr val="FFD966"/>
                </a:highlight>
              </a:rPr>
            </a:br>
            <a:endParaRPr lang="fr-FR" dirty="0">
              <a:highlight>
                <a:srgbClr val="FFD966"/>
              </a:highlight>
            </a:endParaRPr>
          </a:p>
          <a:p>
            <a:pPr marL="0" indent="0"/>
            <a:br>
              <a:rPr lang="en-US" dirty="0">
                <a:solidFill>
                  <a:srgbClr val="FF0000"/>
                </a:solidFill>
                <a:highlight>
                  <a:srgbClr val="FFD966"/>
                </a:highlight>
              </a:rPr>
            </a:br>
            <a:endParaRPr b="1" dirty="0">
              <a:solidFill>
                <a:schemeClr val="dk1"/>
              </a:solidFill>
            </a:endParaRPr>
          </a:p>
          <a:p>
            <a:pPr marL="0" indent="0"/>
            <a:r>
              <a:rPr lang="en-US" dirty="0">
                <a:solidFill>
                  <a:schemeClr val="dk1"/>
                </a:solidFill>
              </a:rPr>
              <a:t>What is essential to understand regarding this phase, is that every stakeholder group is different, therefore the strategy (format/method/process) will be different for each one.</a:t>
            </a:r>
            <a:endParaRPr dirty="0">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37314d73c8a_0_5116: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37314d73c8a_0_5116: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pPr marL="0" indent="0"/>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37314d73c8a_0_512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g37314d73c8a_0_5128: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pPr marL="0" indent="0"/>
            <a:endParaRPr b="1"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7314d73c8a_0_3456: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endParaRPr dirty="0"/>
          </a:p>
        </p:txBody>
      </p:sp>
      <p:sp>
        <p:nvSpPr>
          <p:cNvPr id="267" name="Google Shape;267;g37314d73c8a_0_345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37314d73c8a_0_5134:notes"/>
          <p:cNvSpPr txBox="1">
            <a:spLocks noGrp="1"/>
          </p:cNvSpPr>
          <p:nvPr>
            <p:ph type="hdr" idx="2"/>
          </p:nvPr>
        </p:nvSpPr>
        <p:spPr>
          <a:xfrm>
            <a:off x="0" y="0"/>
            <a:ext cx="4103652" cy="352068"/>
          </a:xfrm>
          <a:prstGeom prst="rect">
            <a:avLst/>
          </a:prstGeom>
          <a:noFill/>
          <a:ln>
            <a:noFill/>
          </a:ln>
        </p:spPr>
        <p:txBody>
          <a:bodyPr spcFirstLastPara="1" wrap="square" lIns="94213" tIns="47094" rIns="94213" bIns="47094" anchor="t" anchorCtr="0">
            <a:noAutofit/>
          </a:bodyPr>
          <a:lstStyle/>
          <a:p>
            <a:endParaRPr dirty="0"/>
          </a:p>
        </p:txBody>
      </p:sp>
      <p:sp>
        <p:nvSpPr>
          <p:cNvPr id="1002" name="Google Shape;1002;g37314d73c8a_0_5134:notes"/>
          <p:cNvSpPr txBox="1">
            <a:spLocks noGrp="1"/>
          </p:cNvSpPr>
          <p:nvPr>
            <p:ph type="dt" idx="10"/>
          </p:nvPr>
        </p:nvSpPr>
        <p:spPr>
          <a:xfrm>
            <a:off x="5364671" y="0"/>
            <a:ext cx="4103652" cy="352068"/>
          </a:xfrm>
          <a:prstGeom prst="rect">
            <a:avLst/>
          </a:prstGeom>
          <a:noFill/>
          <a:ln>
            <a:noFill/>
          </a:ln>
        </p:spPr>
        <p:txBody>
          <a:bodyPr spcFirstLastPara="1" wrap="square" lIns="94213" tIns="47094" rIns="94213" bIns="47094" anchor="t" anchorCtr="0">
            <a:noAutofit/>
          </a:bodyPr>
          <a:lstStyle/>
          <a:p>
            <a:r>
              <a:rPr lang="en-US" dirty="0"/>
              <a:t>1.7.2013</a:t>
            </a:r>
            <a:endParaRPr dirty="0"/>
          </a:p>
        </p:txBody>
      </p:sp>
      <p:sp>
        <p:nvSpPr>
          <p:cNvPr id="1003" name="Google Shape;1003;g37314d73c8a_0_5134:notes"/>
          <p:cNvSpPr>
            <a:spLocks noGrp="1" noRot="1" noChangeAspect="1"/>
          </p:cNvSpPr>
          <p:nvPr>
            <p:ph type="sldImg" idx="3"/>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g37314d73c8a_0_5134: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endParaRPr sz="1000" b="1" dirty="0"/>
          </a:p>
        </p:txBody>
      </p:sp>
      <p:sp>
        <p:nvSpPr>
          <p:cNvPr id="1005" name="Google Shape;1005;g37314d73c8a_0_5134:notes"/>
          <p:cNvSpPr txBox="1">
            <a:spLocks noGrp="1"/>
          </p:cNvSpPr>
          <p:nvPr>
            <p:ph type="ftr" idx="11"/>
          </p:nvPr>
        </p:nvSpPr>
        <p:spPr>
          <a:xfrm>
            <a:off x="0" y="6676249"/>
            <a:ext cx="4103652" cy="350528"/>
          </a:xfrm>
          <a:prstGeom prst="rect">
            <a:avLst/>
          </a:prstGeom>
          <a:noFill/>
          <a:ln>
            <a:noFill/>
          </a:ln>
        </p:spPr>
        <p:txBody>
          <a:bodyPr spcFirstLastPara="1" wrap="square" lIns="94213" tIns="47094" rIns="94213" bIns="47094" anchor="b" anchorCtr="0">
            <a:noAutofit/>
          </a:bodyPr>
          <a:lstStyle/>
          <a:p>
            <a:endParaRPr dirty="0"/>
          </a:p>
        </p:txBody>
      </p:sp>
      <p:sp>
        <p:nvSpPr>
          <p:cNvPr id="1006" name="Google Shape;1006;g37314d73c8a_0_5134: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200"/>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37314d73c8a_0_5147:notes"/>
          <p:cNvSpPr txBox="1">
            <a:spLocks noGrp="1"/>
          </p:cNvSpPr>
          <p:nvPr>
            <p:ph type="hdr" idx="2"/>
          </p:nvPr>
        </p:nvSpPr>
        <p:spPr>
          <a:xfrm>
            <a:off x="0" y="0"/>
            <a:ext cx="4103652" cy="352068"/>
          </a:xfrm>
          <a:prstGeom prst="rect">
            <a:avLst/>
          </a:prstGeom>
          <a:noFill/>
          <a:ln>
            <a:noFill/>
          </a:ln>
        </p:spPr>
        <p:txBody>
          <a:bodyPr spcFirstLastPara="1" wrap="square" lIns="94213" tIns="47094" rIns="94213" bIns="47094" anchor="t" anchorCtr="0">
            <a:noAutofit/>
          </a:bodyPr>
          <a:lstStyle/>
          <a:p>
            <a:pPr>
              <a:buSzPts val="1200"/>
            </a:pPr>
            <a:endParaRPr dirty="0"/>
          </a:p>
        </p:txBody>
      </p:sp>
      <p:sp>
        <p:nvSpPr>
          <p:cNvPr id="1016" name="Google Shape;1016;g37314d73c8a_0_5147:notes"/>
          <p:cNvSpPr txBox="1">
            <a:spLocks noGrp="1"/>
          </p:cNvSpPr>
          <p:nvPr>
            <p:ph type="dt" idx="10"/>
          </p:nvPr>
        </p:nvSpPr>
        <p:spPr>
          <a:xfrm>
            <a:off x="5364671" y="0"/>
            <a:ext cx="4103652" cy="352068"/>
          </a:xfrm>
          <a:prstGeom prst="rect">
            <a:avLst/>
          </a:prstGeom>
          <a:noFill/>
          <a:ln>
            <a:noFill/>
          </a:ln>
        </p:spPr>
        <p:txBody>
          <a:bodyPr spcFirstLastPara="1" wrap="square" lIns="94213" tIns="47094" rIns="94213" bIns="47094" anchor="t" anchorCtr="0">
            <a:noAutofit/>
          </a:bodyPr>
          <a:lstStyle/>
          <a:p>
            <a:pPr>
              <a:buSzPts val="1200"/>
            </a:pPr>
            <a:r>
              <a:rPr lang="en-US" dirty="0"/>
              <a:t>1.7.2013</a:t>
            </a:r>
            <a:endParaRPr sz="1400" dirty="0">
              <a:solidFill>
                <a:srgbClr val="000000"/>
              </a:solidFill>
              <a:latin typeface="Arial"/>
              <a:ea typeface="Arial"/>
              <a:cs typeface="Arial"/>
              <a:sym typeface="Arial"/>
            </a:endParaRPr>
          </a:p>
        </p:txBody>
      </p:sp>
      <p:sp>
        <p:nvSpPr>
          <p:cNvPr id="1017" name="Google Shape;1017;g37314d73c8a_0_5147:notes"/>
          <p:cNvSpPr>
            <a:spLocks noGrp="1" noRot="1" noChangeAspect="1"/>
          </p:cNvSpPr>
          <p:nvPr>
            <p:ph type="sldImg" idx="3"/>
          </p:nvPr>
        </p:nvSpPr>
        <p:spPr>
          <a:xfrm>
            <a:off x="2392363" y="527050"/>
            <a:ext cx="4684712" cy="2635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g37314d73c8a_0_5147:notes"/>
          <p:cNvSpPr txBox="1">
            <a:spLocks noGrp="1"/>
          </p:cNvSpPr>
          <p:nvPr>
            <p:ph type="body" idx="1"/>
          </p:nvPr>
        </p:nvSpPr>
        <p:spPr>
          <a:xfrm>
            <a:off x="946997" y="3338124"/>
            <a:ext cx="7575973" cy="3163682"/>
          </a:xfrm>
          <a:prstGeom prst="rect">
            <a:avLst/>
          </a:prstGeom>
          <a:noFill/>
          <a:ln>
            <a:noFill/>
          </a:ln>
        </p:spPr>
        <p:txBody>
          <a:bodyPr spcFirstLastPara="1" wrap="square" lIns="94213" tIns="47094" rIns="94213" bIns="47094" anchor="t" anchorCtr="0">
            <a:noAutofit/>
          </a:bodyPr>
          <a:lstStyle/>
          <a:p>
            <a:pPr marL="0" indent="0">
              <a:buSzPts val="1100"/>
            </a:pPr>
            <a:endParaRPr dirty="0"/>
          </a:p>
        </p:txBody>
      </p:sp>
      <p:sp>
        <p:nvSpPr>
          <p:cNvPr id="1019" name="Google Shape;1019;g37314d73c8a_0_5147:notes"/>
          <p:cNvSpPr txBox="1">
            <a:spLocks noGrp="1"/>
          </p:cNvSpPr>
          <p:nvPr>
            <p:ph type="ftr" idx="11"/>
          </p:nvPr>
        </p:nvSpPr>
        <p:spPr>
          <a:xfrm>
            <a:off x="0" y="6676249"/>
            <a:ext cx="4103652" cy="350528"/>
          </a:xfrm>
          <a:prstGeom prst="rect">
            <a:avLst/>
          </a:prstGeom>
          <a:noFill/>
          <a:ln>
            <a:noFill/>
          </a:ln>
        </p:spPr>
        <p:txBody>
          <a:bodyPr spcFirstLastPara="1" wrap="square" lIns="94213" tIns="47094" rIns="94213" bIns="47094" anchor="b" anchorCtr="0">
            <a:noAutofit/>
          </a:bodyPr>
          <a:lstStyle/>
          <a:p>
            <a:pPr>
              <a:buSzPts val="1200"/>
            </a:pPr>
            <a:endParaRPr dirty="0"/>
          </a:p>
        </p:txBody>
      </p:sp>
      <p:sp>
        <p:nvSpPr>
          <p:cNvPr id="1020" name="Google Shape;1020;g37314d73c8a_0_5147:notes"/>
          <p:cNvSpPr txBox="1">
            <a:spLocks noGrp="1"/>
          </p:cNvSpPr>
          <p:nvPr>
            <p:ph type="sldNum" idx="12"/>
          </p:nvPr>
        </p:nvSpPr>
        <p:spPr>
          <a:xfrm>
            <a:off x="5364671" y="6676249"/>
            <a:ext cx="4103652" cy="350528"/>
          </a:xfrm>
          <a:prstGeom prst="rect">
            <a:avLst/>
          </a:prstGeom>
          <a:noFill/>
          <a:ln>
            <a:noFill/>
          </a:ln>
        </p:spPr>
        <p:txBody>
          <a:bodyPr spcFirstLastPara="1" wrap="square" lIns="94213" tIns="47094" rIns="94213" bIns="47094" anchor="b" anchorCtr="0">
            <a:noAutofit/>
          </a:bodyPr>
          <a:lstStyle/>
          <a:p>
            <a:pPr algn="r">
              <a:buSzPts val="1200"/>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37314d73c8a_0_515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g37314d73c8a_0_5157: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marL="0" indent="0"/>
            <a:r>
              <a:rPr lang="en-US" dirty="0"/>
              <a:t>Janet</a:t>
            </a:r>
            <a:endParaRPr dirty="0"/>
          </a:p>
        </p:txBody>
      </p:sp>
      <p:sp>
        <p:nvSpPr>
          <p:cNvPr id="1029" name="Google Shape;1029;g37314d73c8a_0_5157: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lgn="r">
              <a:buSzPts val="1400"/>
            </a:pPr>
            <a:fld id="{00000000-1234-1234-1234-123412341234}" type="slidenum">
              <a:rPr lang="en-US"/>
              <a:pPr algn="r">
                <a:buSzPts val="1400"/>
              </a:pPr>
              <a:t>62</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7314d73c8a_0_585: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37314d73c8a_0_585: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100"/>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7314d73c8a_0_772: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g37314d73c8a_0_77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100"/>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7314d73c8a_0_1354: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37314d73c8a_0_1354: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100"/>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sp>
        <p:nvSpPr>
          <p:cNvPr id="15" name="Google Shape;15;p46"/>
          <p:cNvSpPr txBox="1">
            <a:spLocks noGrp="1"/>
          </p:cNvSpPr>
          <p:nvPr>
            <p:ph type="ctrTitle"/>
          </p:nvPr>
        </p:nvSpPr>
        <p:spPr>
          <a:xfrm>
            <a:off x="7429209" y="1581005"/>
            <a:ext cx="3749040" cy="1097280"/>
          </a:xfrm>
          <a:prstGeom prst="rect">
            <a:avLst/>
          </a:prstGeom>
          <a:noFill/>
          <a:ln>
            <a:noFill/>
          </a:ln>
        </p:spPr>
        <p:txBody>
          <a:bodyPr spcFirstLastPara="1" wrap="square" lIns="91425" tIns="45700" rIns="91425" bIns="45700" anchor="t" anchorCtr="0">
            <a:noAutofit/>
          </a:bodyPr>
          <a:lstStyle>
            <a:lvl1pPr lvl="0" algn="l">
              <a:lnSpc>
                <a:spcPct val="111764"/>
              </a:lnSpc>
              <a:spcBef>
                <a:spcPts val="0"/>
              </a:spcBef>
              <a:spcAft>
                <a:spcPts val="0"/>
              </a:spcAft>
              <a:buClr>
                <a:schemeClr val="lt2"/>
              </a:buClr>
              <a:buSzPts val="3400"/>
              <a:buFont typeface="Arial"/>
              <a:buNone/>
              <a:defRPr sz="3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6"/>
          <p:cNvSpPr txBox="1">
            <a:spLocks noGrp="1"/>
          </p:cNvSpPr>
          <p:nvPr>
            <p:ph type="subTitle" idx="1"/>
          </p:nvPr>
        </p:nvSpPr>
        <p:spPr>
          <a:xfrm>
            <a:off x="7429209" y="2842933"/>
            <a:ext cx="3749040" cy="109728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440"/>
              <a:buFont typeface="Arial"/>
              <a:buNone/>
              <a:defRPr sz="1800">
                <a:solidFill>
                  <a:schemeClr val="lt2"/>
                </a:solidFill>
              </a:defRPr>
            </a:lvl1pPr>
            <a:lvl2pPr lvl="1" algn="ctr">
              <a:lnSpc>
                <a:spcPct val="110000"/>
              </a:lnSpc>
              <a:spcBef>
                <a:spcPts val="0"/>
              </a:spcBef>
              <a:spcAft>
                <a:spcPts val="0"/>
              </a:spcAft>
              <a:buSzPts val="2000"/>
              <a:buNone/>
              <a:defRPr sz="2000"/>
            </a:lvl2pPr>
            <a:lvl3pPr lvl="2" algn="ctr">
              <a:lnSpc>
                <a:spcPct val="122222"/>
              </a:lnSpc>
              <a:spcBef>
                <a:spcPts val="1000"/>
              </a:spcBef>
              <a:spcAft>
                <a:spcPts val="0"/>
              </a:spcAft>
              <a:buSzPts val="1800"/>
              <a:buNone/>
              <a:defRPr sz="1800"/>
            </a:lvl3pPr>
            <a:lvl4pPr lvl="3" algn="ctr">
              <a:lnSpc>
                <a:spcPct val="137500"/>
              </a:lnSpc>
              <a:spcBef>
                <a:spcPts val="1000"/>
              </a:spcBef>
              <a:spcAft>
                <a:spcPts val="0"/>
              </a:spcAft>
              <a:buSzPts val="1600"/>
              <a:buNone/>
              <a:defRPr sz="1600"/>
            </a:lvl4pPr>
            <a:lvl5pPr lvl="4" algn="ctr">
              <a:lnSpc>
                <a:spcPct val="1375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46"/>
          <p:cNvSpPr txBox="1">
            <a:spLocks noGrp="1"/>
          </p:cNvSpPr>
          <p:nvPr>
            <p:ph type="body" idx="2"/>
          </p:nvPr>
        </p:nvSpPr>
        <p:spPr>
          <a:xfrm>
            <a:off x="7429209" y="809929"/>
            <a:ext cx="3566160" cy="457200"/>
          </a:xfrm>
          <a:prstGeom prst="rect">
            <a:avLst/>
          </a:prstGeom>
          <a:noFill/>
          <a:ln>
            <a:noFill/>
          </a:ln>
        </p:spPr>
        <p:txBody>
          <a:bodyPr spcFirstLastPara="1" wrap="square" lIns="91425" tIns="45700" rIns="91425" bIns="45700" anchor="b" anchorCtr="0">
            <a:noAutofit/>
          </a:bodyPr>
          <a:lstStyle>
            <a:lvl1pPr marL="457200" lvl="0" indent="-228600" algn="l">
              <a:lnSpc>
                <a:spcPct val="157142"/>
              </a:lnSpc>
              <a:spcBef>
                <a:spcPts val="0"/>
              </a:spcBef>
              <a:spcAft>
                <a:spcPts val="0"/>
              </a:spcAft>
              <a:buClr>
                <a:schemeClr val="lt2"/>
              </a:buClr>
              <a:buSzPts val="1120"/>
              <a:buFont typeface="Arial"/>
              <a:buNone/>
              <a:defRPr sz="1400">
                <a:solidFill>
                  <a:schemeClr val="lt2"/>
                </a:solidFill>
              </a:defRPr>
            </a:lvl1pPr>
            <a:lvl2pPr marL="914400" lvl="1" indent="-228600" algn="l">
              <a:lnSpc>
                <a:spcPct val="137500"/>
              </a:lnSpc>
              <a:spcBef>
                <a:spcPts val="10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Gray">
  <p:cSld name="Section Header Gray">
    <p:spTree>
      <p:nvGrpSpPr>
        <p:cNvPr id="1" name="Shape 54"/>
        <p:cNvGrpSpPr/>
        <p:nvPr/>
      </p:nvGrpSpPr>
      <p:grpSpPr>
        <a:xfrm>
          <a:off x="0" y="0"/>
          <a:ext cx="0" cy="0"/>
          <a:chOff x="0" y="0"/>
          <a:chExt cx="0" cy="0"/>
        </a:xfrm>
      </p:grpSpPr>
      <p:sp>
        <p:nvSpPr>
          <p:cNvPr id="55" name="Google Shape;55;p55"/>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56" name="Google Shape;56;p55"/>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57" name="Google Shape;57;p55"/>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58" name="Google Shape;58;p55"/>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59" name="Google Shape;59;p55"/>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5"/>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Blue">
  <p:cSld name="Section Header Blue">
    <p:spTree>
      <p:nvGrpSpPr>
        <p:cNvPr id="1" name="Shape 61"/>
        <p:cNvGrpSpPr/>
        <p:nvPr/>
      </p:nvGrpSpPr>
      <p:grpSpPr>
        <a:xfrm>
          <a:off x="0" y="0"/>
          <a:ext cx="0" cy="0"/>
          <a:chOff x="0" y="0"/>
          <a:chExt cx="0" cy="0"/>
        </a:xfrm>
      </p:grpSpPr>
      <p:sp>
        <p:nvSpPr>
          <p:cNvPr id="62" name="Google Shape;62;p56"/>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63" name="Google Shape;63;p56"/>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64" name="Google Shape;64;p56"/>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65" name="Google Shape;65;p56"/>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66" name="Google Shape;66;p56"/>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6"/>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Green">
  <p:cSld name="Section Header Green">
    <p:spTree>
      <p:nvGrpSpPr>
        <p:cNvPr id="1" name="Shape 68"/>
        <p:cNvGrpSpPr/>
        <p:nvPr/>
      </p:nvGrpSpPr>
      <p:grpSpPr>
        <a:xfrm>
          <a:off x="0" y="0"/>
          <a:ext cx="0" cy="0"/>
          <a:chOff x="0" y="0"/>
          <a:chExt cx="0" cy="0"/>
        </a:xfrm>
      </p:grpSpPr>
      <p:sp>
        <p:nvSpPr>
          <p:cNvPr id="69" name="Google Shape;69;p57"/>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0" name="Google Shape;70;p57"/>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71" name="Google Shape;71;p57"/>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72" name="Google Shape;72;p57"/>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73" name="Google Shape;73;p57"/>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7"/>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Mint">
  <p:cSld name="Section Header Mint">
    <p:spTree>
      <p:nvGrpSpPr>
        <p:cNvPr id="1" name="Shape 75"/>
        <p:cNvGrpSpPr/>
        <p:nvPr/>
      </p:nvGrpSpPr>
      <p:grpSpPr>
        <a:xfrm>
          <a:off x="0" y="0"/>
          <a:ext cx="0" cy="0"/>
          <a:chOff x="0" y="0"/>
          <a:chExt cx="0" cy="0"/>
        </a:xfrm>
      </p:grpSpPr>
      <p:sp>
        <p:nvSpPr>
          <p:cNvPr id="76" name="Google Shape;76;p58"/>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77" name="Google Shape;77;p58"/>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78" name="Google Shape;78;p58"/>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79" name="Google Shape;79;p58"/>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80" name="Google Shape;80;p58"/>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8"/>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Orange">
  <p:cSld name="Section Header Orange">
    <p:spTree>
      <p:nvGrpSpPr>
        <p:cNvPr id="1" name="Shape 82"/>
        <p:cNvGrpSpPr/>
        <p:nvPr/>
      </p:nvGrpSpPr>
      <p:grpSpPr>
        <a:xfrm>
          <a:off x="0" y="0"/>
          <a:ext cx="0" cy="0"/>
          <a:chOff x="0" y="0"/>
          <a:chExt cx="0" cy="0"/>
        </a:xfrm>
      </p:grpSpPr>
      <p:sp>
        <p:nvSpPr>
          <p:cNvPr id="83" name="Google Shape;83;p59"/>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84" name="Google Shape;84;p59"/>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85" name="Google Shape;85;p59"/>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86" name="Google Shape;86;p59"/>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87" name="Google Shape;87;p59"/>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9"/>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9"/>
        <p:cNvGrpSpPr/>
        <p:nvPr/>
      </p:nvGrpSpPr>
      <p:grpSpPr>
        <a:xfrm>
          <a:off x="0" y="0"/>
          <a:ext cx="0" cy="0"/>
          <a:chOff x="0" y="0"/>
          <a:chExt cx="0" cy="0"/>
        </a:xfrm>
      </p:grpSpPr>
      <p:sp>
        <p:nvSpPr>
          <p:cNvPr id="90" name="Google Shape;90;p60"/>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0"/>
          <p:cNvSpPr txBox="1">
            <a:spLocks noGrp="1"/>
          </p:cNvSpPr>
          <p:nvPr>
            <p:ph type="body" idx="1"/>
          </p:nvPr>
        </p:nvSpPr>
        <p:spPr>
          <a:xfrm>
            <a:off x="838200" y="2540728"/>
            <a:ext cx="512064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60"/>
          <p:cNvSpPr txBox="1">
            <a:spLocks noGrp="1"/>
          </p:cNvSpPr>
          <p:nvPr>
            <p:ph type="body" idx="2"/>
          </p:nvPr>
        </p:nvSpPr>
        <p:spPr>
          <a:xfrm>
            <a:off x="6172200" y="2540728"/>
            <a:ext cx="512064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Intro and Content">
  <p:cSld name="Title, Intro and Content">
    <p:spTree>
      <p:nvGrpSpPr>
        <p:cNvPr id="1" name="Shape 93"/>
        <p:cNvGrpSpPr/>
        <p:nvPr/>
      </p:nvGrpSpPr>
      <p:grpSpPr>
        <a:xfrm>
          <a:off x="0" y="0"/>
          <a:ext cx="0" cy="0"/>
          <a:chOff x="0" y="0"/>
          <a:chExt cx="0" cy="0"/>
        </a:xfrm>
      </p:grpSpPr>
      <p:sp>
        <p:nvSpPr>
          <p:cNvPr id="94" name="Google Shape;94;p61"/>
          <p:cNvSpPr>
            <a:spLocks noGrp="1"/>
          </p:cNvSpPr>
          <p:nvPr>
            <p:ph type="pic" idx="2"/>
          </p:nvPr>
        </p:nvSpPr>
        <p:spPr>
          <a:xfrm>
            <a:off x="7019568" y="0"/>
            <a:ext cx="4297680" cy="6858000"/>
          </a:xfrm>
          <a:prstGeom prst="rect">
            <a:avLst/>
          </a:prstGeom>
          <a:solidFill>
            <a:schemeClr val="dk1"/>
          </a:solidFill>
          <a:ln>
            <a:noFill/>
          </a:ln>
        </p:spPr>
      </p:sp>
      <p:sp>
        <p:nvSpPr>
          <p:cNvPr id="95" name="Google Shape;95;p61"/>
          <p:cNvSpPr txBox="1">
            <a:spLocks noGrp="1"/>
          </p:cNvSpPr>
          <p:nvPr>
            <p:ph type="title"/>
          </p:nvPr>
        </p:nvSpPr>
        <p:spPr>
          <a:xfrm>
            <a:off x="838200" y="1242644"/>
            <a:ext cx="576072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61"/>
          <p:cNvSpPr txBox="1">
            <a:spLocks noGrp="1"/>
          </p:cNvSpPr>
          <p:nvPr>
            <p:ph type="body" idx="1"/>
          </p:nvPr>
        </p:nvSpPr>
        <p:spPr>
          <a:xfrm>
            <a:off x="838200" y="2266408"/>
            <a:ext cx="5760720" cy="3749040"/>
          </a:xfrm>
          <a:prstGeom prst="rect">
            <a:avLst/>
          </a:prstGeom>
          <a:noFill/>
          <a:ln>
            <a:noFill/>
          </a:ln>
        </p:spPr>
        <p:txBody>
          <a:bodyPr spcFirstLastPara="1" wrap="square" lIns="91425" tIns="45700" rIns="91425" bIns="45700" anchor="t" anchorCtr="0">
            <a:noAutofit/>
          </a:bodyPr>
          <a:lstStyle>
            <a:lvl1pPr marL="457200" lvl="0" indent="-228600" algn="l">
              <a:lnSpc>
                <a:spcPct val="122222"/>
              </a:lnSpc>
              <a:spcBef>
                <a:spcPts val="0"/>
              </a:spcBef>
              <a:spcAft>
                <a:spcPts val="0"/>
              </a:spcAft>
              <a:buClr>
                <a:schemeClr val="accent1"/>
              </a:buClr>
              <a:buSzPts val="1440"/>
              <a:buFont typeface="Arial"/>
              <a:buNone/>
              <a:defRPr>
                <a:solidFill>
                  <a:schemeClr val="accent1"/>
                </a:solidFill>
              </a:defRPr>
            </a:lvl1pPr>
            <a:lvl2pPr marL="914400" lvl="1" indent="-320040" algn="l">
              <a:lnSpc>
                <a:spcPct val="122222"/>
              </a:lnSpc>
              <a:spcBef>
                <a:spcPts val="1000"/>
              </a:spcBef>
              <a:spcAft>
                <a:spcPts val="0"/>
              </a:spcAft>
              <a:buSzPts val="1440"/>
              <a:buFont typeface="Arial"/>
              <a:buChar char="•"/>
              <a:defRPr sz="1800"/>
            </a:lvl2pPr>
            <a:lvl3pPr marL="1371600" lvl="2" indent="-330200" algn="l">
              <a:lnSpc>
                <a:spcPct val="137500"/>
              </a:lnSpc>
              <a:spcBef>
                <a:spcPts val="1000"/>
              </a:spcBef>
              <a:spcAft>
                <a:spcPts val="0"/>
              </a:spcAft>
              <a:buSzPts val="1600"/>
              <a:buFont typeface="Arial"/>
              <a:buChar char="–"/>
              <a:defRPr sz="1600"/>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Left, Content Right">
  <p:cSld name="Image Left, Content Right">
    <p:spTree>
      <p:nvGrpSpPr>
        <p:cNvPr id="1" name="Shape 97"/>
        <p:cNvGrpSpPr/>
        <p:nvPr/>
      </p:nvGrpSpPr>
      <p:grpSpPr>
        <a:xfrm>
          <a:off x="0" y="0"/>
          <a:ext cx="0" cy="0"/>
          <a:chOff x="0" y="0"/>
          <a:chExt cx="0" cy="0"/>
        </a:xfrm>
      </p:grpSpPr>
      <p:sp>
        <p:nvSpPr>
          <p:cNvPr id="98" name="Google Shape;98;p62"/>
          <p:cNvSpPr>
            <a:spLocks noGrp="1"/>
          </p:cNvSpPr>
          <p:nvPr>
            <p:ph type="pic" idx="2"/>
          </p:nvPr>
        </p:nvSpPr>
        <p:spPr>
          <a:xfrm>
            <a:off x="631095" y="1137920"/>
            <a:ext cx="5212080" cy="4572000"/>
          </a:xfrm>
          <a:prstGeom prst="rect">
            <a:avLst/>
          </a:prstGeom>
          <a:solidFill>
            <a:schemeClr val="dk1"/>
          </a:solidFill>
          <a:ln>
            <a:noFill/>
          </a:ln>
        </p:spPr>
      </p:sp>
      <p:sp>
        <p:nvSpPr>
          <p:cNvPr id="99" name="Google Shape;99;p62"/>
          <p:cNvSpPr txBox="1">
            <a:spLocks noGrp="1"/>
          </p:cNvSpPr>
          <p:nvPr>
            <p:ph type="title"/>
          </p:nvPr>
        </p:nvSpPr>
        <p:spPr>
          <a:xfrm>
            <a:off x="6172200" y="1242644"/>
            <a:ext cx="512064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2"/>
          <p:cNvSpPr txBox="1">
            <a:spLocks noGrp="1"/>
          </p:cNvSpPr>
          <p:nvPr>
            <p:ph type="body" idx="1"/>
          </p:nvPr>
        </p:nvSpPr>
        <p:spPr>
          <a:xfrm>
            <a:off x="6172200" y="2540728"/>
            <a:ext cx="5120640" cy="32004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ed List, Image Grid">
  <p:cSld name="Numbered List, Image Grid">
    <p:spTree>
      <p:nvGrpSpPr>
        <p:cNvPr id="1" name="Shape 101"/>
        <p:cNvGrpSpPr/>
        <p:nvPr/>
      </p:nvGrpSpPr>
      <p:grpSpPr>
        <a:xfrm>
          <a:off x="0" y="0"/>
          <a:ext cx="0" cy="0"/>
          <a:chOff x="0" y="0"/>
          <a:chExt cx="0" cy="0"/>
        </a:xfrm>
      </p:grpSpPr>
      <p:sp>
        <p:nvSpPr>
          <p:cNvPr id="102" name="Google Shape;102;p63"/>
          <p:cNvSpPr txBox="1">
            <a:spLocks noGrp="1"/>
          </p:cNvSpPr>
          <p:nvPr>
            <p:ph type="body" idx="1"/>
          </p:nvPr>
        </p:nvSpPr>
        <p:spPr>
          <a:xfrm>
            <a:off x="838200" y="2822080"/>
            <a:ext cx="5120640" cy="3200400"/>
          </a:xfrm>
          <a:prstGeom prst="rect">
            <a:avLst/>
          </a:prstGeom>
          <a:noFill/>
          <a:ln>
            <a:noFill/>
          </a:ln>
        </p:spPr>
        <p:txBody>
          <a:bodyPr spcFirstLastPara="1" wrap="square" lIns="91425" tIns="45700" rIns="91425" bIns="45700" anchor="t" anchorCtr="0">
            <a:noAutofit/>
          </a:bodyPr>
          <a:lstStyle>
            <a:lvl1pPr marL="457200" lvl="0" indent="-400050" algn="l">
              <a:lnSpc>
                <a:spcPct val="122222"/>
              </a:lnSpc>
              <a:spcBef>
                <a:spcPts val="0"/>
              </a:spcBef>
              <a:spcAft>
                <a:spcPts val="0"/>
              </a:spcAft>
              <a:buClr>
                <a:schemeClr val="dk2"/>
              </a:buClr>
              <a:buSzPts val="2700"/>
              <a:buFont typeface="Arial"/>
              <a:buAutoNum type="arabicPeriod"/>
              <a:defRPr/>
            </a:lvl1pPr>
            <a:lvl2pPr marL="914400" lvl="1" indent="-228600" algn="l">
              <a:lnSpc>
                <a:spcPct val="137500"/>
              </a:lnSpc>
              <a:spcBef>
                <a:spcPts val="18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63"/>
          <p:cNvSpPr txBox="1">
            <a:spLocks noGrp="1"/>
          </p:cNvSpPr>
          <p:nvPr>
            <p:ph type="title"/>
          </p:nvPr>
        </p:nvSpPr>
        <p:spPr>
          <a:xfrm>
            <a:off x="838200" y="1242644"/>
            <a:ext cx="5120640" cy="1280160"/>
          </a:xfrm>
          <a:prstGeom prst="rect">
            <a:avLst/>
          </a:prstGeom>
          <a:noFill/>
          <a:ln>
            <a:noFill/>
          </a:ln>
        </p:spPr>
        <p:txBody>
          <a:bodyPr spcFirstLastPara="1" wrap="square" lIns="91425" tIns="45700" rIns="91425" bIns="45700" anchor="b" anchorCtr="0">
            <a:noAutofit/>
          </a:bodyPr>
          <a:lstStyle>
            <a:lvl1pPr lvl="0" algn="l">
              <a:lnSpc>
                <a:spcPct val="114285"/>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63"/>
          <p:cNvSpPr>
            <a:spLocks noGrp="1"/>
          </p:cNvSpPr>
          <p:nvPr>
            <p:ph type="pic" idx="2"/>
          </p:nvPr>
        </p:nvSpPr>
        <p:spPr>
          <a:xfrm>
            <a:off x="6568441" y="828040"/>
            <a:ext cx="2514600" cy="2514600"/>
          </a:xfrm>
          <a:prstGeom prst="rect">
            <a:avLst/>
          </a:prstGeom>
          <a:solidFill>
            <a:schemeClr val="accent1">
              <a:alpha val="49411"/>
            </a:schemeClr>
          </a:solidFill>
          <a:ln>
            <a:noFill/>
          </a:ln>
        </p:spPr>
      </p:sp>
      <p:sp>
        <p:nvSpPr>
          <p:cNvPr id="105" name="Google Shape;105;p63"/>
          <p:cNvSpPr>
            <a:spLocks noGrp="1"/>
          </p:cNvSpPr>
          <p:nvPr>
            <p:ph type="pic" idx="3"/>
          </p:nvPr>
        </p:nvSpPr>
        <p:spPr>
          <a:xfrm>
            <a:off x="6568441" y="3515360"/>
            <a:ext cx="2514600" cy="2514600"/>
          </a:xfrm>
          <a:prstGeom prst="rect">
            <a:avLst/>
          </a:prstGeom>
          <a:solidFill>
            <a:schemeClr val="accent3">
              <a:alpha val="49411"/>
            </a:schemeClr>
          </a:solidFill>
          <a:ln>
            <a:noFill/>
          </a:ln>
        </p:spPr>
      </p:sp>
      <p:sp>
        <p:nvSpPr>
          <p:cNvPr id="106" name="Google Shape;106;p63"/>
          <p:cNvSpPr>
            <a:spLocks noGrp="1"/>
          </p:cNvSpPr>
          <p:nvPr>
            <p:ph type="pic" idx="4"/>
          </p:nvPr>
        </p:nvSpPr>
        <p:spPr>
          <a:xfrm>
            <a:off x="9235441" y="3515360"/>
            <a:ext cx="2514600" cy="2514600"/>
          </a:xfrm>
          <a:prstGeom prst="rect">
            <a:avLst/>
          </a:prstGeom>
          <a:solidFill>
            <a:schemeClr val="accent2">
              <a:alpha val="49411"/>
            </a:schemeClr>
          </a:solidFill>
          <a:ln>
            <a:noFill/>
          </a:ln>
        </p:spPr>
      </p:sp>
      <p:sp>
        <p:nvSpPr>
          <p:cNvPr id="107" name="Google Shape;107;p63"/>
          <p:cNvSpPr>
            <a:spLocks noGrp="1"/>
          </p:cNvSpPr>
          <p:nvPr>
            <p:ph type="pic" idx="5"/>
          </p:nvPr>
        </p:nvSpPr>
        <p:spPr>
          <a:xfrm>
            <a:off x="9235441" y="828040"/>
            <a:ext cx="2514600" cy="2514600"/>
          </a:xfrm>
          <a:prstGeom prst="rect">
            <a:avLst/>
          </a:prstGeom>
          <a:solidFill>
            <a:schemeClr val="accent3">
              <a:alpha val="49411"/>
            </a:schemeClr>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Images">
  <p:cSld name="Title, 2 Images">
    <p:spTree>
      <p:nvGrpSpPr>
        <p:cNvPr id="1" name="Shape 108"/>
        <p:cNvGrpSpPr/>
        <p:nvPr/>
      </p:nvGrpSpPr>
      <p:grpSpPr>
        <a:xfrm>
          <a:off x="0" y="0"/>
          <a:ext cx="0" cy="0"/>
          <a:chOff x="0" y="0"/>
          <a:chExt cx="0" cy="0"/>
        </a:xfrm>
      </p:grpSpPr>
      <p:sp>
        <p:nvSpPr>
          <p:cNvPr id="109" name="Google Shape;109;p64"/>
          <p:cNvSpPr>
            <a:spLocks noGrp="1"/>
          </p:cNvSpPr>
          <p:nvPr>
            <p:ph type="pic" idx="2"/>
          </p:nvPr>
        </p:nvSpPr>
        <p:spPr>
          <a:xfrm>
            <a:off x="938696" y="2514600"/>
            <a:ext cx="6309360" cy="2971800"/>
          </a:xfrm>
          <a:prstGeom prst="rect">
            <a:avLst/>
          </a:prstGeom>
          <a:solidFill>
            <a:schemeClr val="dk1"/>
          </a:solidFill>
          <a:ln>
            <a:noFill/>
          </a:ln>
        </p:spPr>
      </p:sp>
      <p:sp>
        <p:nvSpPr>
          <p:cNvPr id="110" name="Google Shape;110;p64"/>
          <p:cNvSpPr>
            <a:spLocks noGrp="1"/>
          </p:cNvSpPr>
          <p:nvPr>
            <p:ph type="pic" idx="3"/>
          </p:nvPr>
        </p:nvSpPr>
        <p:spPr>
          <a:xfrm>
            <a:off x="7528560" y="0"/>
            <a:ext cx="4663440" cy="5486400"/>
          </a:xfrm>
          <a:prstGeom prst="rect">
            <a:avLst/>
          </a:prstGeom>
          <a:solidFill>
            <a:schemeClr val="dk1"/>
          </a:solidFill>
          <a:ln>
            <a:noFill/>
          </a:ln>
        </p:spPr>
      </p:sp>
      <p:sp>
        <p:nvSpPr>
          <p:cNvPr id="111" name="Google Shape;111;p64"/>
          <p:cNvSpPr txBox="1">
            <a:spLocks noGrp="1"/>
          </p:cNvSpPr>
          <p:nvPr>
            <p:ph type="title"/>
          </p:nvPr>
        </p:nvSpPr>
        <p:spPr>
          <a:xfrm>
            <a:off x="838200" y="1242644"/>
            <a:ext cx="64008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64"/>
          <p:cNvSpPr txBox="1">
            <a:spLocks noGrp="1"/>
          </p:cNvSpPr>
          <p:nvPr>
            <p:ph type="body" idx="1"/>
          </p:nvPr>
        </p:nvSpPr>
        <p:spPr>
          <a:xfrm>
            <a:off x="879299" y="5569392"/>
            <a:ext cx="630936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4"/>
          <p:cNvSpPr txBox="1">
            <a:spLocks noGrp="1"/>
          </p:cNvSpPr>
          <p:nvPr>
            <p:ph type="body" idx="4"/>
          </p:nvPr>
        </p:nvSpPr>
        <p:spPr>
          <a:xfrm>
            <a:off x="7466105" y="5569400"/>
            <a:ext cx="4297680" cy="784225"/>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342900" algn="l">
              <a:lnSpc>
                <a:spcPct val="122222"/>
              </a:lnSpc>
              <a:spcBef>
                <a:spcPts val="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3 Images">
  <p:cSld name="Title, 3 Images">
    <p:spTree>
      <p:nvGrpSpPr>
        <p:cNvPr id="1" name="Shape 114"/>
        <p:cNvGrpSpPr/>
        <p:nvPr/>
      </p:nvGrpSpPr>
      <p:grpSpPr>
        <a:xfrm>
          <a:off x="0" y="0"/>
          <a:ext cx="0" cy="0"/>
          <a:chOff x="0" y="0"/>
          <a:chExt cx="0" cy="0"/>
        </a:xfrm>
      </p:grpSpPr>
      <p:sp>
        <p:nvSpPr>
          <p:cNvPr id="115" name="Google Shape;115;p65"/>
          <p:cNvSpPr>
            <a:spLocks noGrp="1"/>
          </p:cNvSpPr>
          <p:nvPr>
            <p:ph type="pic" idx="2"/>
          </p:nvPr>
        </p:nvSpPr>
        <p:spPr>
          <a:xfrm>
            <a:off x="938696" y="2514600"/>
            <a:ext cx="3200400" cy="2971800"/>
          </a:xfrm>
          <a:prstGeom prst="rect">
            <a:avLst/>
          </a:prstGeom>
          <a:solidFill>
            <a:schemeClr val="dk1"/>
          </a:solidFill>
          <a:ln>
            <a:noFill/>
          </a:ln>
        </p:spPr>
      </p:sp>
      <p:sp>
        <p:nvSpPr>
          <p:cNvPr id="116" name="Google Shape;116;p65"/>
          <p:cNvSpPr>
            <a:spLocks noGrp="1"/>
          </p:cNvSpPr>
          <p:nvPr>
            <p:ph type="pic" idx="3"/>
          </p:nvPr>
        </p:nvSpPr>
        <p:spPr>
          <a:xfrm>
            <a:off x="8442960" y="2514600"/>
            <a:ext cx="3749040" cy="2971800"/>
          </a:xfrm>
          <a:prstGeom prst="rect">
            <a:avLst/>
          </a:prstGeom>
          <a:solidFill>
            <a:schemeClr val="dk1"/>
          </a:solidFill>
          <a:ln>
            <a:noFill/>
          </a:ln>
        </p:spPr>
      </p:sp>
      <p:sp>
        <p:nvSpPr>
          <p:cNvPr id="117" name="Google Shape;117;p65"/>
          <p:cNvSpPr>
            <a:spLocks noGrp="1"/>
          </p:cNvSpPr>
          <p:nvPr>
            <p:ph type="pic" idx="4"/>
          </p:nvPr>
        </p:nvSpPr>
        <p:spPr>
          <a:xfrm>
            <a:off x="4291071" y="2514600"/>
            <a:ext cx="4023360" cy="2971800"/>
          </a:xfrm>
          <a:prstGeom prst="rect">
            <a:avLst/>
          </a:prstGeom>
          <a:solidFill>
            <a:schemeClr val="dk1"/>
          </a:solidFill>
          <a:ln>
            <a:noFill/>
          </a:ln>
        </p:spPr>
      </p:sp>
      <p:sp>
        <p:nvSpPr>
          <p:cNvPr id="118" name="Google Shape;118;p65"/>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65"/>
          <p:cNvSpPr txBox="1">
            <a:spLocks noGrp="1"/>
          </p:cNvSpPr>
          <p:nvPr>
            <p:ph type="body" idx="1"/>
          </p:nvPr>
        </p:nvSpPr>
        <p:spPr>
          <a:xfrm>
            <a:off x="879299" y="5569392"/>
            <a:ext cx="320040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65"/>
          <p:cNvSpPr txBox="1">
            <a:spLocks noGrp="1"/>
          </p:cNvSpPr>
          <p:nvPr>
            <p:ph type="body" idx="5"/>
          </p:nvPr>
        </p:nvSpPr>
        <p:spPr>
          <a:xfrm>
            <a:off x="8380505" y="5569392"/>
            <a:ext cx="365760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342900" algn="l">
              <a:lnSpc>
                <a:spcPct val="122222"/>
              </a:lnSpc>
              <a:spcBef>
                <a:spcPts val="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65"/>
          <p:cNvSpPr txBox="1">
            <a:spLocks noGrp="1"/>
          </p:cNvSpPr>
          <p:nvPr>
            <p:ph type="body" idx="6"/>
          </p:nvPr>
        </p:nvSpPr>
        <p:spPr>
          <a:xfrm>
            <a:off x="4231420" y="5569392"/>
            <a:ext cx="402336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ig Title/Section Gray">
  <p:cSld name="Big Title/Section Gray">
    <p:spTree>
      <p:nvGrpSpPr>
        <p:cNvPr id="1" name="Shape 122"/>
        <p:cNvGrpSpPr/>
        <p:nvPr/>
      </p:nvGrpSpPr>
      <p:grpSpPr>
        <a:xfrm>
          <a:off x="0" y="0"/>
          <a:ext cx="0" cy="0"/>
          <a:chOff x="0" y="0"/>
          <a:chExt cx="0" cy="0"/>
        </a:xfrm>
      </p:grpSpPr>
      <p:sp>
        <p:nvSpPr>
          <p:cNvPr id="123" name="Google Shape;123;p66"/>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24" name="Google Shape;124;p66"/>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66"/>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26" name="Google Shape;126;p66"/>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27" name="Google Shape;127;p66"/>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ig Title/Section Blue">
  <p:cSld name="Big Title/Section Blue">
    <p:spTree>
      <p:nvGrpSpPr>
        <p:cNvPr id="1" name="Shape 128"/>
        <p:cNvGrpSpPr/>
        <p:nvPr/>
      </p:nvGrpSpPr>
      <p:grpSpPr>
        <a:xfrm>
          <a:off x="0" y="0"/>
          <a:ext cx="0" cy="0"/>
          <a:chOff x="0" y="0"/>
          <a:chExt cx="0" cy="0"/>
        </a:xfrm>
      </p:grpSpPr>
      <p:sp>
        <p:nvSpPr>
          <p:cNvPr id="129" name="Google Shape;129;p67"/>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30" name="Google Shape;130;p67"/>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67"/>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32" name="Google Shape;132;p67"/>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33" name="Google Shape;133;p67"/>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ig Title/Section Green">
  <p:cSld name="Big Title/Section Green">
    <p:spTree>
      <p:nvGrpSpPr>
        <p:cNvPr id="1" name="Shape 134"/>
        <p:cNvGrpSpPr/>
        <p:nvPr/>
      </p:nvGrpSpPr>
      <p:grpSpPr>
        <a:xfrm>
          <a:off x="0" y="0"/>
          <a:ext cx="0" cy="0"/>
          <a:chOff x="0" y="0"/>
          <a:chExt cx="0" cy="0"/>
        </a:xfrm>
      </p:grpSpPr>
      <p:sp>
        <p:nvSpPr>
          <p:cNvPr id="135" name="Google Shape;135;p68"/>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36" name="Google Shape;136;p68"/>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68"/>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38" name="Google Shape;138;p68"/>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39" name="Google Shape;139;p68"/>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ig Title/Section Mint">
  <p:cSld name="Big Title/Section Mint">
    <p:spTree>
      <p:nvGrpSpPr>
        <p:cNvPr id="1" name="Shape 140"/>
        <p:cNvGrpSpPr/>
        <p:nvPr/>
      </p:nvGrpSpPr>
      <p:grpSpPr>
        <a:xfrm>
          <a:off x="0" y="0"/>
          <a:ext cx="0" cy="0"/>
          <a:chOff x="0" y="0"/>
          <a:chExt cx="0" cy="0"/>
        </a:xfrm>
      </p:grpSpPr>
      <p:sp>
        <p:nvSpPr>
          <p:cNvPr id="141" name="Google Shape;141;p69"/>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42" name="Google Shape;142;p69"/>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69"/>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44" name="Google Shape;144;p69"/>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45" name="Google Shape;145;p69"/>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ig Title/Section Orange">
  <p:cSld name="Big Title/Section Orange">
    <p:spTree>
      <p:nvGrpSpPr>
        <p:cNvPr id="1" name="Shape 146"/>
        <p:cNvGrpSpPr/>
        <p:nvPr/>
      </p:nvGrpSpPr>
      <p:grpSpPr>
        <a:xfrm>
          <a:off x="0" y="0"/>
          <a:ext cx="0" cy="0"/>
          <a:chOff x="0" y="0"/>
          <a:chExt cx="0" cy="0"/>
        </a:xfrm>
      </p:grpSpPr>
      <p:sp>
        <p:nvSpPr>
          <p:cNvPr id="147" name="Google Shape;147;p70"/>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48" name="Google Shape;148;p70"/>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70"/>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50" name="Google Shape;150;p70"/>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51" name="Google Shape;151;p70"/>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152"/>
        <p:cNvGrpSpPr/>
        <p:nvPr/>
      </p:nvGrpSpPr>
      <p:grpSpPr>
        <a:xfrm>
          <a:off x="0" y="0"/>
          <a:ext cx="0" cy="0"/>
          <a:chOff x="0" y="0"/>
          <a:chExt cx="0" cy="0"/>
        </a:xfrm>
      </p:grpSpPr>
      <p:sp>
        <p:nvSpPr>
          <p:cNvPr id="153" name="Google Shape;153;p71"/>
          <p:cNvSpPr>
            <a:spLocks noGrp="1"/>
          </p:cNvSpPr>
          <p:nvPr>
            <p:ph type="pic" idx="2"/>
          </p:nvPr>
        </p:nvSpPr>
        <p:spPr>
          <a:xfrm>
            <a:off x="0" y="0"/>
            <a:ext cx="12192000" cy="6858000"/>
          </a:xfrm>
          <a:prstGeom prst="rect">
            <a:avLst/>
          </a:prstGeom>
          <a:solidFill>
            <a:schemeClr val="dk1"/>
          </a:solidFill>
          <a:ln>
            <a:noFill/>
          </a:ln>
        </p:spPr>
      </p:sp>
      <p:sp>
        <p:nvSpPr>
          <p:cNvPr id="154" name="Google Shape;154;p71"/>
          <p:cNvSpPr txBox="1">
            <a:spLocks noGrp="1"/>
          </p:cNvSpPr>
          <p:nvPr>
            <p:ph type="body" idx="1"/>
          </p:nvPr>
        </p:nvSpPr>
        <p:spPr>
          <a:xfrm>
            <a:off x="344329" y="5558485"/>
            <a:ext cx="4572000" cy="91440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lt1"/>
              </a:buClr>
              <a:buSzPts val="1120"/>
              <a:buFont typeface="Arial"/>
              <a:buNone/>
              <a:defRPr sz="1400">
                <a:solidFill>
                  <a:schemeClr val="lt1"/>
                </a:solidFill>
              </a:defRPr>
            </a:lvl1pPr>
            <a:lvl2pPr marL="914400" lvl="1" indent="-228600" algn="l">
              <a:lnSpc>
                <a:spcPct val="137500"/>
              </a:lnSpc>
              <a:spcBef>
                <a:spcPts val="0"/>
              </a:spcBef>
              <a:spcAft>
                <a:spcPts val="0"/>
              </a:spcAft>
              <a:buSzPts val="1600"/>
              <a:buNone/>
              <a:defRPr>
                <a:solidFill>
                  <a:schemeClr val="lt1"/>
                </a:solidFill>
              </a:defRPr>
            </a:lvl2pPr>
            <a:lvl3pPr marL="1371600" lvl="2" indent="-228600" algn="l">
              <a:lnSpc>
                <a:spcPct val="157142"/>
              </a:lnSpc>
              <a:spcBef>
                <a:spcPts val="1000"/>
              </a:spcBef>
              <a:spcAft>
                <a:spcPts val="0"/>
              </a:spcAft>
              <a:buSzPts val="1400"/>
              <a:buNone/>
              <a:defRPr>
                <a:solidFill>
                  <a:schemeClr val="lt1"/>
                </a:solidFill>
              </a:defRPr>
            </a:lvl3pPr>
            <a:lvl4pPr marL="1828800" lvl="3" indent="-228600" algn="l">
              <a:lnSpc>
                <a:spcPct val="183333"/>
              </a:lnSpc>
              <a:spcBef>
                <a:spcPts val="1000"/>
              </a:spcBef>
              <a:spcAft>
                <a:spcPts val="0"/>
              </a:spcAft>
              <a:buSzPts val="1200"/>
              <a:buNone/>
              <a:defRPr>
                <a:solidFill>
                  <a:schemeClr val="lt1"/>
                </a:solidFill>
              </a:defRPr>
            </a:lvl4pPr>
            <a:lvl5pPr marL="2286000" lvl="4" indent="-228600" algn="l">
              <a:lnSpc>
                <a:spcPct val="183333"/>
              </a:lnSpc>
              <a:spcBef>
                <a:spcPts val="1000"/>
              </a:spcBef>
              <a:spcAft>
                <a:spcPts val="0"/>
              </a:spcAft>
              <a:buSzPts val="1200"/>
              <a:buNone/>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Paragraph, Content">
  <p:cSld name="Title, Paragraph, Content">
    <p:spTree>
      <p:nvGrpSpPr>
        <p:cNvPr id="1" name="Shape 155"/>
        <p:cNvGrpSpPr/>
        <p:nvPr/>
      </p:nvGrpSpPr>
      <p:grpSpPr>
        <a:xfrm>
          <a:off x="0" y="0"/>
          <a:ext cx="0" cy="0"/>
          <a:chOff x="0" y="0"/>
          <a:chExt cx="0" cy="0"/>
        </a:xfrm>
      </p:grpSpPr>
      <p:sp>
        <p:nvSpPr>
          <p:cNvPr id="156" name="Google Shape;156;p72"/>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72"/>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solidFill>
                  <a:schemeClr val="dk1"/>
                </a:solidFill>
              </a:defRPr>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72"/>
          <p:cNvSpPr txBox="1">
            <a:spLocks noGrp="1"/>
          </p:cNvSpPr>
          <p:nvPr>
            <p:ph type="body" idx="2"/>
          </p:nvPr>
        </p:nvSpPr>
        <p:spPr>
          <a:xfrm>
            <a:off x="838200" y="2362200"/>
            <a:ext cx="1033272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Paragraph, Two Content">
  <p:cSld name="Title, Paragraph, Two Content">
    <p:spTree>
      <p:nvGrpSpPr>
        <p:cNvPr id="1" name="Shape 159"/>
        <p:cNvGrpSpPr/>
        <p:nvPr/>
      </p:nvGrpSpPr>
      <p:grpSpPr>
        <a:xfrm>
          <a:off x="0" y="0"/>
          <a:ext cx="0" cy="0"/>
          <a:chOff x="0" y="0"/>
          <a:chExt cx="0" cy="0"/>
        </a:xfrm>
      </p:grpSpPr>
      <p:sp>
        <p:nvSpPr>
          <p:cNvPr id="160" name="Google Shape;160;p73"/>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73"/>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solidFill>
                  <a:schemeClr val="dk1"/>
                </a:solidFill>
              </a:defRPr>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73"/>
          <p:cNvSpPr txBox="1">
            <a:spLocks noGrp="1"/>
          </p:cNvSpPr>
          <p:nvPr>
            <p:ph type="body" idx="2"/>
          </p:nvPr>
        </p:nvSpPr>
        <p:spPr>
          <a:xfrm>
            <a:off x="838200" y="2362200"/>
            <a:ext cx="512064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73"/>
          <p:cNvSpPr txBox="1">
            <a:spLocks noGrp="1"/>
          </p:cNvSpPr>
          <p:nvPr>
            <p:ph type="body" idx="3"/>
          </p:nvPr>
        </p:nvSpPr>
        <p:spPr>
          <a:xfrm>
            <a:off x="6172200" y="2362200"/>
            <a:ext cx="512064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164"/>
        <p:cNvGrpSpPr/>
        <p:nvPr/>
      </p:nvGrpSpPr>
      <p:grpSpPr>
        <a:xfrm>
          <a:off x="0" y="0"/>
          <a:ext cx="0" cy="0"/>
          <a:chOff x="0" y="0"/>
          <a:chExt cx="0" cy="0"/>
        </a:xfrm>
      </p:grpSpPr>
      <p:sp>
        <p:nvSpPr>
          <p:cNvPr id="165" name="Google Shape;165;p74"/>
          <p:cNvSpPr/>
          <p:nvPr/>
        </p:nvSpPr>
        <p:spPr>
          <a:xfrm>
            <a:off x="0" y="0"/>
            <a:ext cx="12192000" cy="6858000"/>
          </a:xfrm>
          <a:prstGeom prst="rect">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166" name="Google Shape;166;p74"/>
          <p:cNvPicPr preferRelativeResize="0"/>
          <p:nvPr/>
        </p:nvPicPr>
        <p:blipFill rotWithShape="1">
          <a:blip r:embed="rId2">
            <a:alphaModFix amt="20000"/>
          </a:blip>
          <a:srcRect/>
          <a:stretch/>
        </p:blipFill>
        <p:spPr>
          <a:xfrm>
            <a:off x="1" y="-1"/>
            <a:ext cx="5465851" cy="6858001"/>
          </a:xfrm>
          <a:prstGeom prst="rect">
            <a:avLst/>
          </a:prstGeom>
          <a:noFill/>
          <a:ln>
            <a:noFill/>
          </a:ln>
        </p:spPr>
      </p:pic>
      <p:sp>
        <p:nvSpPr>
          <p:cNvPr id="167" name="Google Shape;167;p74"/>
          <p:cNvSpPr txBox="1">
            <a:spLocks noGrp="1"/>
          </p:cNvSpPr>
          <p:nvPr>
            <p:ph type="title"/>
          </p:nvPr>
        </p:nvSpPr>
        <p:spPr>
          <a:xfrm>
            <a:off x="475355" y="3154680"/>
            <a:ext cx="3017520" cy="548640"/>
          </a:xfrm>
          <a:prstGeom prst="rect">
            <a:avLst/>
          </a:prstGeom>
          <a:noFill/>
          <a:ln>
            <a:noFill/>
          </a:ln>
        </p:spPr>
        <p:txBody>
          <a:bodyPr spcFirstLastPara="1" wrap="square" lIns="91425" tIns="45700" rIns="91425" bIns="45700" anchor="ctr" anchorCtr="0">
            <a:noAutofit/>
          </a:bodyPr>
          <a:lstStyle>
            <a:lvl1pPr lvl="0" algn="l">
              <a:lnSpc>
                <a:spcPct val="105263"/>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8" name="Google Shape;168;p74"/>
          <p:cNvGrpSpPr/>
          <p:nvPr/>
        </p:nvGrpSpPr>
        <p:grpSpPr>
          <a:xfrm>
            <a:off x="3569922" y="2861858"/>
            <a:ext cx="8620583" cy="1083307"/>
            <a:chOff x="3569918" y="2861850"/>
            <a:chExt cx="8620582" cy="1083307"/>
          </a:xfrm>
        </p:grpSpPr>
        <p:grpSp>
          <p:nvGrpSpPr>
            <p:cNvPr id="169" name="Google Shape;169;p74"/>
            <p:cNvGrpSpPr/>
            <p:nvPr/>
          </p:nvGrpSpPr>
          <p:grpSpPr>
            <a:xfrm>
              <a:off x="3569918" y="2861850"/>
              <a:ext cx="8620582" cy="1083307"/>
              <a:chOff x="3569918" y="2861850"/>
              <a:chExt cx="8620582" cy="1083307"/>
            </a:xfrm>
          </p:grpSpPr>
          <p:sp>
            <p:nvSpPr>
              <p:cNvPr id="170" name="Google Shape;170;p74"/>
              <p:cNvSpPr/>
              <p:nvPr/>
            </p:nvSpPr>
            <p:spPr>
              <a:xfrm>
                <a:off x="5743184" y="2861850"/>
                <a:ext cx="6447316" cy="1083307"/>
              </a:xfrm>
              <a:prstGeom prst="rect">
                <a:avLst/>
              </a:prstGeom>
              <a:solidFill>
                <a:srgbClr val="DCE0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71" name="Google Shape;171;p74"/>
              <p:cNvSpPr/>
              <p:nvPr/>
            </p:nvSpPr>
            <p:spPr>
              <a:xfrm>
                <a:off x="3569918" y="2861850"/>
                <a:ext cx="2171766" cy="108330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
          <p:nvSpPr>
            <p:cNvPr id="172" name="Google Shape;172;p74"/>
            <p:cNvSpPr txBox="1"/>
            <p:nvPr/>
          </p:nvSpPr>
          <p:spPr>
            <a:xfrm>
              <a:off x="5940718"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dirty="0">
                  <a:solidFill>
                    <a:schemeClr val="dk1"/>
                  </a:solidFill>
                  <a:latin typeface="Arial"/>
                  <a:ea typeface="Arial"/>
                  <a:cs typeface="Arial"/>
                  <a:sym typeface="Arial"/>
                </a:rPr>
                <a:t>Supported by: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dirty="0">
                <a:solidFill>
                  <a:schemeClr val="lt2"/>
                </a:solidFill>
                <a:latin typeface="Arial"/>
                <a:ea typeface="Arial"/>
                <a:cs typeface="Arial"/>
                <a:sym typeface="Arial"/>
              </a:endParaRPr>
            </a:p>
          </p:txBody>
        </p:sp>
        <p:sp>
          <p:nvSpPr>
            <p:cNvPr id="173" name="Google Shape;173;p74"/>
            <p:cNvSpPr txBox="1"/>
            <p:nvPr/>
          </p:nvSpPr>
          <p:spPr>
            <a:xfrm>
              <a:off x="6858314"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dirty="0">
                  <a:solidFill>
                    <a:schemeClr val="dk1"/>
                  </a:solidFill>
                  <a:latin typeface="Arial"/>
                  <a:ea typeface="Arial"/>
                  <a:cs typeface="Arial"/>
                  <a:sym typeface="Arial"/>
                </a:rPr>
                <a:t>Led by: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560"/>
                <a:buFont typeface="Arial"/>
                <a:buNone/>
              </a:pPr>
              <a:endParaRPr sz="700" b="0" i="0" u="none" strike="noStrike" cap="none" dirty="0">
                <a:solidFill>
                  <a:schemeClr val="lt2"/>
                </a:solidFill>
                <a:latin typeface="Arial"/>
                <a:ea typeface="Arial"/>
                <a:cs typeface="Arial"/>
                <a:sym typeface="Arial"/>
              </a:endParaRPr>
            </a:p>
          </p:txBody>
        </p:sp>
        <p:sp>
          <p:nvSpPr>
            <p:cNvPr id="174" name="Google Shape;174;p74"/>
            <p:cNvSpPr txBox="1"/>
            <p:nvPr/>
          </p:nvSpPr>
          <p:spPr>
            <a:xfrm>
              <a:off x="8120258"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dirty="0">
                  <a:solidFill>
                    <a:schemeClr val="dk1"/>
                  </a:solidFill>
                  <a:latin typeface="Arial"/>
                  <a:ea typeface="Arial"/>
                  <a:cs typeface="Arial"/>
                  <a:sym typeface="Arial"/>
                </a:rPr>
                <a:t>In partnership with: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560"/>
                <a:buFont typeface="Arial"/>
                <a:buNone/>
              </a:pPr>
              <a:endParaRPr sz="700" b="0" i="0" u="none" strike="noStrike" cap="none" dirty="0">
                <a:solidFill>
                  <a:schemeClr val="lt2"/>
                </a:solidFill>
                <a:latin typeface="Arial"/>
                <a:ea typeface="Arial"/>
                <a:cs typeface="Arial"/>
                <a:sym typeface="Arial"/>
              </a:endParaRPr>
            </a:p>
          </p:txBody>
        </p:sp>
        <p:pic>
          <p:nvPicPr>
            <p:cNvPr id="175" name="Google Shape;175;p74"/>
            <p:cNvPicPr preferRelativeResize="0"/>
            <p:nvPr/>
          </p:nvPicPr>
          <p:blipFill rotWithShape="1">
            <a:blip r:embed="rId3">
              <a:alphaModFix/>
            </a:blip>
            <a:srcRect/>
            <a:stretch/>
          </p:blipFill>
          <p:spPr>
            <a:xfrm>
              <a:off x="6061356" y="3162320"/>
              <a:ext cx="429471" cy="572629"/>
            </a:xfrm>
            <a:prstGeom prst="rect">
              <a:avLst/>
            </a:prstGeom>
            <a:noFill/>
            <a:ln>
              <a:noFill/>
            </a:ln>
          </p:spPr>
        </p:pic>
        <p:pic>
          <p:nvPicPr>
            <p:cNvPr id="176" name="Google Shape;176;p74"/>
            <p:cNvPicPr preferRelativeResize="0"/>
            <p:nvPr/>
          </p:nvPicPr>
          <p:blipFill rotWithShape="1">
            <a:blip r:embed="rId4">
              <a:alphaModFix/>
            </a:blip>
            <a:srcRect/>
            <a:stretch/>
          </p:blipFill>
          <p:spPr>
            <a:xfrm>
              <a:off x="9937071" y="3068988"/>
              <a:ext cx="331248" cy="669858"/>
            </a:xfrm>
            <a:prstGeom prst="rect">
              <a:avLst/>
            </a:prstGeom>
            <a:noFill/>
            <a:ln>
              <a:noFill/>
            </a:ln>
          </p:spPr>
        </p:pic>
        <p:pic>
          <p:nvPicPr>
            <p:cNvPr id="177" name="Google Shape;177;p74"/>
            <p:cNvPicPr preferRelativeResize="0"/>
            <p:nvPr/>
          </p:nvPicPr>
          <p:blipFill rotWithShape="1">
            <a:blip r:embed="rId5">
              <a:alphaModFix/>
            </a:blip>
            <a:srcRect/>
            <a:stretch/>
          </p:blipFill>
          <p:spPr>
            <a:xfrm>
              <a:off x="8220919" y="3126743"/>
              <a:ext cx="1505116" cy="617004"/>
            </a:xfrm>
            <a:prstGeom prst="rect">
              <a:avLst/>
            </a:prstGeom>
            <a:noFill/>
            <a:ln>
              <a:noFill/>
            </a:ln>
          </p:spPr>
        </p:pic>
        <p:pic>
          <p:nvPicPr>
            <p:cNvPr id="178" name="Google Shape;178;p74"/>
            <p:cNvPicPr preferRelativeResize="0"/>
            <p:nvPr/>
          </p:nvPicPr>
          <p:blipFill rotWithShape="1">
            <a:blip r:embed="rId6">
              <a:alphaModFix/>
            </a:blip>
            <a:srcRect/>
            <a:stretch/>
          </p:blipFill>
          <p:spPr>
            <a:xfrm>
              <a:off x="10453891" y="3149193"/>
              <a:ext cx="1403047" cy="449908"/>
            </a:xfrm>
            <a:prstGeom prst="rect">
              <a:avLst/>
            </a:prstGeom>
            <a:noFill/>
            <a:ln>
              <a:noFill/>
            </a:ln>
          </p:spPr>
        </p:pic>
        <p:cxnSp>
          <p:nvCxnSpPr>
            <p:cNvPr id="179" name="Google Shape;179;p74"/>
            <p:cNvCxnSpPr/>
            <p:nvPr/>
          </p:nvCxnSpPr>
          <p:spPr>
            <a:xfrm>
              <a:off x="6746826" y="2980462"/>
              <a:ext cx="0" cy="838462"/>
            </a:xfrm>
            <a:prstGeom prst="straightConnector1">
              <a:avLst/>
            </a:prstGeom>
            <a:noFill/>
            <a:ln w="9525" cap="flat" cmpd="sng">
              <a:solidFill>
                <a:schemeClr val="dk1"/>
              </a:solidFill>
              <a:prstDash val="solid"/>
              <a:miter lim="800000"/>
              <a:headEnd type="none" w="sm" len="sm"/>
              <a:tailEnd type="none" w="sm" len="sm"/>
            </a:ln>
          </p:spPr>
        </p:cxnSp>
        <p:cxnSp>
          <p:nvCxnSpPr>
            <p:cNvPr id="180" name="Google Shape;180;p74"/>
            <p:cNvCxnSpPr/>
            <p:nvPr/>
          </p:nvCxnSpPr>
          <p:spPr>
            <a:xfrm>
              <a:off x="7987358" y="2980462"/>
              <a:ext cx="0" cy="838462"/>
            </a:xfrm>
            <a:prstGeom prst="straightConnector1">
              <a:avLst/>
            </a:prstGeom>
            <a:noFill/>
            <a:ln w="9525" cap="flat" cmpd="sng">
              <a:solidFill>
                <a:schemeClr val="dk1"/>
              </a:solidFill>
              <a:prstDash val="solid"/>
              <a:miter lim="800000"/>
              <a:headEnd type="none" w="sm" len="sm"/>
              <a:tailEnd type="none" w="sm" len="sm"/>
            </a:ln>
          </p:spPr>
        </p:cxnSp>
        <p:pic>
          <p:nvPicPr>
            <p:cNvPr id="181" name="Google Shape;181;p74"/>
            <p:cNvPicPr preferRelativeResize="0"/>
            <p:nvPr/>
          </p:nvPicPr>
          <p:blipFill rotWithShape="1">
            <a:blip r:embed="rId7">
              <a:alphaModFix/>
            </a:blip>
            <a:srcRect/>
            <a:stretch/>
          </p:blipFill>
          <p:spPr>
            <a:xfrm>
              <a:off x="3729955" y="3224033"/>
              <a:ext cx="1845977" cy="358940"/>
            </a:xfrm>
            <a:prstGeom prst="rect">
              <a:avLst/>
            </a:prstGeom>
            <a:noFill/>
            <a:ln>
              <a:noFill/>
            </a:ln>
          </p:spPr>
        </p:pic>
      </p:grpSp>
      <p:pic>
        <p:nvPicPr>
          <p:cNvPr id="182" name="Google Shape;182;p74"/>
          <p:cNvPicPr preferRelativeResize="0"/>
          <p:nvPr/>
        </p:nvPicPr>
        <p:blipFill rotWithShape="1">
          <a:blip r:embed="rId8">
            <a:alphaModFix/>
          </a:blip>
          <a:srcRect/>
          <a:stretch/>
        </p:blipFill>
        <p:spPr>
          <a:xfrm>
            <a:off x="6885564" y="2993271"/>
            <a:ext cx="910741" cy="91074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ig Title/Section Image">
  <p:cSld name="Big Title/Section Image">
    <p:spTree>
      <p:nvGrpSpPr>
        <p:cNvPr id="1" name="Shape 19"/>
        <p:cNvGrpSpPr/>
        <p:nvPr/>
      </p:nvGrpSpPr>
      <p:grpSpPr>
        <a:xfrm>
          <a:off x="0" y="0"/>
          <a:ext cx="0" cy="0"/>
          <a:chOff x="0" y="0"/>
          <a:chExt cx="0" cy="0"/>
        </a:xfrm>
      </p:grpSpPr>
      <p:sp>
        <p:nvSpPr>
          <p:cNvPr id="20" name="Google Shape;20;p48"/>
          <p:cNvSpPr>
            <a:spLocks noGrp="1"/>
          </p:cNvSpPr>
          <p:nvPr>
            <p:ph type="pic" idx="2"/>
          </p:nvPr>
        </p:nvSpPr>
        <p:spPr>
          <a:xfrm>
            <a:off x="0" y="0"/>
            <a:ext cx="12192000" cy="6858000"/>
          </a:xfrm>
          <a:prstGeom prst="rect">
            <a:avLst/>
          </a:prstGeom>
          <a:solidFill>
            <a:schemeClr val="dk1"/>
          </a:solidFill>
          <a:ln>
            <a:noFill/>
          </a:ln>
        </p:spPr>
        <p:txBody>
          <a:bodyPr/>
          <a:lstStyle/>
          <a:p>
            <a:endParaRPr lang="en-US" dirty="0"/>
          </a:p>
        </p:txBody>
      </p:sp>
      <p:sp>
        <p:nvSpPr>
          <p:cNvPr id="21" name="Google Shape;21;p48"/>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8"/>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cxnSp>
        <p:nvCxnSpPr>
          <p:cNvPr id="23" name="Google Shape;23;p48"/>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sp>
        <p:nvSpPr>
          <p:cNvPr id="184" name="Google Shape;184;p75"/>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9"/>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b" anchorCtr="0">
            <a:noAutofit/>
          </a:bodyPr>
          <a:lstStyle>
            <a:lvl1pPr lvl="0" algn="l">
              <a:lnSpc>
                <a:spcPct val="114285"/>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9"/>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SzPts val="1440"/>
              <a:buChar char="•"/>
              <a:defRPr/>
            </a:lvl1pPr>
            <a:lvl2pPr marL="914400" lvl="1" indent="-330200" algn="l">
              <a:lnSpc>
                <a:spcPct val="137500"/>
              </a:lnSpc>
              <a:spcBef>
                <a:spcPts val="1000"/>
              </a:spcBef>
              <a:spcAft>
                <a:spcPts val="0"/>
              </a:spcAft>
              <a:buSzPts val="1600"/>
              <a:buChar char="–"/>
              <a:defRPr/>
            </a:lvl2pPr>
            <a:lvl3pPr marL="1371600" lvl="2" indent="-317500" algn="l">
              <a:lnSpc>
                <a:spcPct val="157142"/>
              </a:lnSpc>
              <a:spcBef>
                <a:spcPts val="1000"/>
              </a:spcBef>
              <a:spcAft>
                <a:spcPts val="0"/>
              </a:spcAft>
              <a:buSzPts val="1400"/>
              <a:buChar char="•"/>
              <a:defRPr/>
            </a:lvl3pPr>
            <a:lvl4pPr marL="1828800" lvl="3" indent="-304800" algn="l">
              <a:lnSpc>
                <a:spcPct val="183333"/>
              </a:lnSpc>
              <a:spcBef>
                <a:spcPts val="1000"/>
              </a:spcBef>
              <a:spcAft>
                <a:spcPts val="0"/>
              </a:spcAft>
              <a:buSzPts val="1200"/>
              <a:buChar char="•"/>
              <a:defRPr/>
            </a:lvl4pPr>
            <a:lvl5pPr marL="2286000" lvl="4" indent="-304800" algn="l">
              <a:lnSpc>
                <a:spcPct val="183333"/>
              </a:lnSpc>
              <a:spcBef>
                <a:spcPts val="1000"/>
              </a:spcBef>
              <a:spcAft>
                <a:spcPts val="0"/>
              </a:spcAft>
              <a:buSzPts val="12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7" name="Google Shape;27;p4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50"/>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0"/>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ig Title/Section Gold">
  <p:cSld name="Big Title/Section Gold">
    <p:spTree>
      <p:nvGrpSpPr>
        <p:cNvPr id="1" name="Shape 31"/>
        <p:cNvGrpSpPr/>
        <p:nvPr/>
      </p:nvGrpSpPr>
      <p:grpSpPr>
        <a:xfrm>
          <a:off x="0" y="0"/>
          <a:ext cx="0" cy="0"/>
          <a:chOff x="0" y="0"/>
          <a:chExt cx="0" cy="0"/>
        </a:xfrm>
      </p:grpSpPr>
      <p:sp>
        <p:nvSpPr>
          <p:cNvPr id="32" name="Google Shape;32;p51"/>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3" name="Google Shape;33;p51"/>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1"/>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35" name="Google Shape;35;p51"/>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36" name="Google Shape;36;p51"/>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ig Statement Gray">
  <p:cSld name="Big Statement Gray">
    <p:spTree>
      <p:nvGrpSpPr>
        <p:cNvPr id="1" name="Shape 37"/>
        <p:cNvGrpSpPr/>
        <p:nvPr/>
      </p:nvGrpSpPr>
      <p:grpSpPr>
        <a:xfrm>
          <a:off x="0" y="0"/>
          <a:ext cx="0" cy="0"/>
          <a:chOff x="0" y="0"/>
          <a:chExt cx="0" cy="0"/>
        </a:xfrm>
      </p:grpSpPr>
      <p:sp>
        <p:nvSpPr>
          <p:cNvPr id="38" name="Google Shape;38;p52"/>
          <p:cNvSpPr/>
          <p:nvPr/>
        </p:nvSpPr>
        <p:spPr>
          <a:xfrm>
            <a:off x="0" y="0"/>
            <a:ext cx="12192000" cy="6858000"/>
          </a:xfrm>
          <a:prstGeom prst="rect">
            <a:avLst/>
          </a:prstGeom>
          <a:solidFill>
            <a:schemeClr val="accent3"/>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39" name="Google Shape;39;p52"/>
          <p:cNvPicPr preferRelativeResize="0"/>
          <p:nvPr/>
        </p:nvPicPr>
        <p:blipFill rotWithShape="1">
          <a:blip r:embed="rId2">
            <a:alphaModFix amt="20000"/>
          </a:blip>
          <a:srcRect/>
          <a:stretch/>
        </p:blipFill>
        <p:spPr>
          <a:xfrm>
            <a:off x="4367465" y="-1"/>
            <a:ext cx="7824536" cy="6858001"/>
          </a:xfrm>
          <a:prstGeom prst="rect">
            <a:avLst/>
          </a:prstGeom>
          <a:noFill/>
          <a:ln>
            <a:noFill/>
          </a:ln>
        </p:spPr>
      </p:pic>
      <p:pic>
        <p:nvPicPr>
          <p:cNvPr id="40" name="Google Shape;40;p52"/>
          <p:cNvPicPr preferRelativeResize="0"/>
          <p:nvPr/>
        </p:nvPicPr>
        <p:blipFill rotWithShape="1">
          <a:blip r:embed="rId3">
            <a:alphaModFix/>
          </a:blip>
          <a:srcRect/>
          <a:stretch/>
        </p:blipFill>
        <p:spPr>
          <a:xfrm>
            <a:off x="898556" y="753090"/>
            <a:ext cx="1549017" cy="1554559"/>
          </a:xfrm>
          <a:prstGeom prst="rect">
            <a:avLst/>
          </a:prstGeom>
          <a:noFill/>
          <a:ln>
            <a:noFill/>
          </a:ln>
        </p:spPr>
      </p:pic>
      <p:sp>
        <p:nvSpPr>
          <p:cNvPr id="41" name="Google Shape;41;p52"/>
          <p:cNvSpPr txBox="1">
            <a:spLocks noGrp="1"/>
          </p:cNvSpPr>
          <p:nvPr>
            <p:ph type="title"/>
          </p:nvPr>
        </p:nvSpPr>
        <p:spPr>
          <a:xfrm>
            <a:off x="801529" y="2564156"/>
            <a:ext cx="10515600" cy="3200400"/>
          </a:xfrm>
          <a:prstGeom prst="rect">
            <a:avLst/>
          </a:prstGeom>
          <a:noFill/>
          <a:ln>
            <a:noFill/>
          </a:ln>
        </p:spPr>
        <p:txBody>
          <a:bodyPr spcFirstLastPara="1" wrap="square" lIns="91425" tIns="45700" rIns="91425" bIns="45700" anchor="t" anchorCtr="0">
            <a:noAutofit/>
          </a:bodyPr>
          <a:lstStyle>
            <a:lvl1pPr lvl="0" algn="l">
              <a:lnSpc>
                <a:spcPct val="142857"/>
              </a:lnSpc>
              <a:spcBef>
                <a:spcPts val="0"/>
              </a:spcBef>
              <a:spcAft>
                <a:spcPts val="0"/>
              </a:spcAft>
              <a:buClr>
                <a:schemeClr val="lt2"/>
              </a:buClr>
              <a:buSzPts val="2800"/>
              <a:buFont typeface="Arial"/>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ig Statement Blue">
  <p:cSld name="Big Statement Blue">
    <p:spTree>
      <p:nvGrpSpPr>
        <p:cNvPr id="1" name="Shape 42"/>
        <p:cNvGrpSpPr/>
        <p:nvPr/>
      </p:nvGrpSpPr>
      <p:grpSpPr>
        <a:xfrm>
          <a:off x="0" y="0"/>
          <a:ext cx="0" cy="0"/>
          <a:chOff x="0" y="0"/>
          <a:chExt cx="0" cy="0"/>
        </a:xfrm>
      </p:grpSpPr>
      <p:sp>
        <p:nvSpPr>
          <p:cNvPr id="43" name="Google Shape;43;p53"/>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44" name="Google Shape;44;p53"/>
          <p:cNvPicPr preferRelativeResize="0"/>
          <p:nvPr/>
        </p:nvPicPr>
        <p:blipFill rotWithShape="1">
          <a:blip r:embed="rId2">
            <a:alphaModFix amt="20000"/>
          </a:blip>
          <a:srcRect/>
          <a:stretch/>
        </p:blipFill>
        <p:spPr>
          <a:xfrm>
            <a:off x="4367465" y="-1"/>
            <a:ext cx="7824536" cy="6858001"/>
          </a:xfrm>
          <a:prstGeom prst="rect">
            <a:avLst/>
          </a:prstGeom>
          <a:noFill/>
          <a:ln>
            <a:noFill/>
          </a:ln>
        </p:spPr>
      </p:pic>
      <p:pic>
        <p:nvPicPr>
          <p:cNvPr id="45" name="Google Shape;45;p53"/>
          <p:cNvPicPr preferRelativeResize="0"/>
          <p:nvPr/>
        </p:nvPicPr>
        <p:blipFill rotWithShape="1">
          <a:blip r:embed="rId3">
            <a:alphaModFix/>
          </a:blip>
          <a:srcRect/>
          <a:stretch/>
        </p:blipFill>
        <p:spPr>
          <a:xfrm>
            <a:off x="898556" y="753090"/>
            <a:ext cx="1549017" cy="1554559"/>
          </a:xfrm>
          <a:prstGeom prst="rect">
            <a:avLst/>
          </a:prstGeom>
          <a:noFill/>
          <a:ln>
            <a:noFill/>
          </a:ln>
        </p:spPr>
      </p:pic>
      <p:sp>
        <p:nvSpPr>
          <p:cNvPr id="46" name="Google Shape;46;p53"/>
          <p:cNvSpPr txBox="1">
            <a:spLocks noGrp="1"/>
          </p:cNvSpPr>
          <p:nvPr>
            <p:ph type="title"/>
          </p:nvPr>
        </p:nvSpPr>
        <p:spPr>
          <a:xfrm>
            <a:off x="801529" y="2564156"/>
            <a:ext cx="10515600" cy="3200400"/>
          </a:xfrm>
          <a:prstGeom prst="rect">
            <a:avLst/>
          </a:prstGeom>
          <a:noFill/>
          <a:ln>
            <a:noFill/>
          </a:ln>
        </p:spPr>
        <p:txBody>
          <a:bodyPr spcFirstLastPara="1" wrap="square" lIns="91425" tIns="45700" rIns="91425" bIns="45700" anchor="t" anchorCtr="0">
            <a:noAutofit/>
          </a:bodyPr>
          <a:lstStyle>
            <a:lvl1pPr lvl="0" algn="l">
              <a:lnSpc>
                <a:spcPct val="142857"/>
              </a:lnSpc>
              <a:spcBef>
                <a:spcPts val="0"/>
              </a:spcBef>
              <a:spcAft>
                <a:spcPts val="0"/>
              </a:spcAft>
              <a:buClr>
                <a:schemeClr val="lt2"/>
              </a:buClr>
              <a:buSzPts val="2800"/>
              <a:buFont typeface="Arial"/>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Gold" type="secHead">
  <p:cSld name="SECTION_HEADER">
    <p:spTree>
      <p:nvGrpSpPr>
        <p:cNvPr id="1" name="Shape 47"/>
        <p:cNvGrpSpPr/>
        <p:nvPr/>
      </p:nvGrpSpPr>
      <p:grpSpPr>
        <a:xfrm>
          <a:off x="0" y="0"/>
          <a:ext cx="0" cy="0"/>
          <a:chOff x="0" y="0"/>
          <a:chExt cx="0" cy="0"/>
        </a:xfrm>
      </p:grpSpPr>
      <p:sp>
        <p:nvSpPr>
          <p:cNvPr id="48" name="Google Shape;48;p5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49" name="Google Shape;49;p54"/>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50" name="Google Shape;50;p54"/>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51" name="Google Shape;51;p54"/>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52" name="Google Shape;52;p54"/>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4"/>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marR="0" lvl="0" algn="l" rtl="0">
              <a:lnSpc>
                <a:spcPct val="114285"/>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5"/>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lvl1pPr marL="457200" marR="0" lvl="0" indent="-320040" algn="l" rtl="0">
              <a:lnSpc>
                <a:spcPct val="122222"/>
              </a:lnSpc>
              <a:spcBef>
                <a:spcPts val="0"/>
              </a:spcBef>
              <a:spcAft>
                <a:spcPts val="0"/>
              </a:spcAft>
              <a:buClr>
                <a:schemeClr val="dk1"/>
              </a:buClr>
              <a:buSzPts val="144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37500"/>
              </a:lnSpc>
              <a:spcBef>
                <a:spcPts val="10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157142"/>
              </a:lnSpc>
              <a:spcBef>
                <a:spcPts val="1000"/>
              </a:spcBef>
              <a:spcAft>
                <a:spcPts val="0"/>
              </a:spcAft>
              <a:buClr>
                <a:schemeClr val="dk2"/>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lnSpc>
                <a:spcPct val="183333"/>
              </a:lnSpc>
              <a:spcBef>
                <a:spcPts val="10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83333"/>
              </a:lnSpc>
              <a:spcBef>
                <a:spcPts val="10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45"/>
          <p:cNvPicPr preferRelativeResize="0"/>
          <p:nvPr/>
        </p:nvPicPr>
        <p:blipFill rotWithShape="1">
          <a:blip r:embed="rId32">
            <a:alphaModFix/>
          </a:blip>
          <a:srcRect/>
          <a:stretch/>
        </p:blipFill>
        <p:spPr>
          <a:xfrm>
            <a:off x="436881" y="425026"/>
            <a:ext cx="2046515" cy="397934"/>
          </a:xfrm>
          <a:prstGeom prst="rect">
            <a:avLst/>
          </a:prstGeom>
          <a:noFill/>
          <a:ln>
            <a:noFill/>
          </a:ln>
        </p:spPr>
      </p:pic>
      <p:cxnSp>
        <p:nvCxnSpPr>
          <p:cNvPr id="13" name="Google Shape;13;p45"/>
          <p:cNvCxnSpPr/>
          <p:nvPr/>
        </p:nvCxnSpPr>
        <p:spPr>
          <a:xfrm>
            <a:off x="508000" y="6329680"/>
            <a:ext cx="762000" cy="0"/>
          </a:xfrm>
          <a:prstGeom prst="straightConnector1">
            <a:avLst/>
          </a:prstGeom>
          <a:noFill/>
          <a:ln w="76200" cap="flat" cmpd="sng">
            <a:solidFill>
              <a:schemeClr val="dk2"/>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hyperlink" Target="https://www.iied.org/sites/default/files/pdfs/migrate/16618IIED.pdf?ref=thesustainableinvestor.org.uk"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grpSp>
        <p:nvGrpSpPr>
          <p:cNvPr id="194" name="Google Shape;194;p1"/>
          <p:cNvGrpSpPr/>
          <p:nvPr/>
        </p:nvGrpSpPr>
        <p:grpSpPr>
          <a:xfrm>
            <a:off x="0" y="0"/>
            <a:ext cx="12192000" cy="6858000"/>
            <a:chOff x="0" y="0"/>
            <a:chExt cx="12192000" cy="6858000"/>
          </a:xfrm>
        </p:grpSpPr>
        <p:pic>
          <p:nvPicPr>
            <p:cNvPr id="195" name="Google Shape;195;p1"/>
            <p:cNvPicPr preferRelativeResize="0"/>
            <p:nvPr/>
          </p:nvPicPr>
          <p:blipFill rotWithShape="1">
            <a:blip r:embed="rId3">
              <a:alphaModFix/>
            </a:blip>
            <a:srcRect r="-2855"/>
            <a:stretch/>
          </p:blipFill>
          <p:spPr>
            <a:xfrm>
              <a:off x="0" y="0"/>
              <a:ext cx="12188952" cy="6858000"/>
            </a:xfrm>
            <a:prstGeom prst="rect">
              <a:avLst/>
            </a:prstGeom>
            <a:solidFill>
              <a:schemeClr val="accent1"/>
            </a:solidFill>
            <a:ln>
              <a:noFill/>
            </a:ln>
          </p:spPr>
        </p:pic>
        <p:pic>
          <p:nvPicPr>
            <p:cNvPr id="196" name="Google Shape;196;p1"/>
            <p:cNvPicPr preferRelativeResize="0"/>
            <p:nvPr/>
          </p:nvPicPr>
          <p:blipFill rotWithShape="1">
            <a:blip r:embed="rId4">
              <a:alphaModFix/>
            </a:blip>
            <a:srcRect/>
            <a:stretch/>
          </p:blipFill>
          <p:spPr>
            <a:xfrm>
              <a:off x="10363200" y="0"/>
              <a:ext cx="1828800" cy="6858000"/>
            </a:xfrm>
            <a:prstGeom prst="rect">
              <a:avLst/>
            </a:prstGeom>
            <a:solidFill>
              <a:schemeClr val="accent1"/>
            </a:solidFill>
            <a:ln>
              <a:noFill/>
            </a:ln>
          </p:spPr>
        </p:pic>
      </p:grpSp>
      <p:pic>
        <p:nvPicPr>
          <p:cNvPr id="197" name="Google Shape;197;p1"/>
          <p:cNvPicPr preferRelativeResize="0"/>
          <p:nvPr/>
        </p:nvPicPr>
        <p:blipFill rotWithShape="1">
          <a:blip r:embed="rId5">
            <a:alphaModFix/>
          </a:blip>
          <a:srcRect/>
          <a:stretch/>
        </p:blipFill>
        <p:spPr>
          <a:xfrm>
            <a:off x="542023" y="1312041"/>
            <a:ext cx="5697757" cy="2654976"/>
          </a:xfrm>
          <a:prstGeom prst="rect">
            <a:avLst/>
          </a:prstGeom>
          <a:noFill/>
          <a:ln>
            <a:noFill/>
          </a:ln>
        </p:spPr>
      </p:pic>
      <p:sp>
        <p:nvSpPr>
          <p:cNvPr id="198" name="Google Shape;198;p1"/>
          <p:cNvSpPr/>
          <p:nvPr/>
        </p:nvSpPr>
        <p:spPr>
          <a:xfrm>
            <a:off x="6967907" y="0"/>
            <a:ext cx="43191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fr-FR" sz="1800" b="0" i="0" u="none" strike="noStrike" cap="none" noProof="0" dirty="0">
              <a:solidFill>
                <a:schemeClr val="lt1"/>
              </a:solidFill>
              <a:latin typeface="Arial"/>
              <a:ea typeface="Arial"/>
              <a:cs typeface="Arial"/>
              <a:sym typeface="Arial"/>
            </a:endParaRPr>
          </a:p>
        </p:txBody>
      </p:sp>
      <p:cxnSp>
        <p:nvCxnSpPr>
          <p:cNvPr id="199" name="Google Shape;199;p1"/>
          <p:cNvCxnSpPr/>
          <p:nvPr/>
        </p:nvCxnSpPr>
        <p:spPr>
          <a:xfrm>
            <a:off x="7535208" y="1729701"/>
            <a:ext cx="1141283" cy="0"/>
          </a:xfrm>
          <a:prstGeom prst="straightConnector1">
            <a:avLst/>
          </a:prstGeom>
          <a:noFill/>
          <a:ln w="9525" cap="flat" cmpd="sng">
            <a:solidFill>
              <a:schemeClr val="lt1"/>
            </a:solidFill>
            <a:prstDash val="solid"/>
            <a:miter lim="800000"/>
            <a:headEnd type="none" w="sm" len="sm"/>
            <a:tailEnd type="none" w="sm" len="sm"/>
          </a:ln>
        </p:spPr>
      </p:cxnSp>
      <p:sp>
        <p:nvSpPr>
          <p:cNvPr id="200" name="Google Shape;200;p1"/>
          <p:cNvSpPr txBox="1">
            <a:spLocks noGrp="1"/>
          </p:cNvSpPr>
          <p:nvPr>
            <p:ph type="ctrTitle"/>
          </p:nvPr>
        </p:nvSpPr>
        <p:spPr>
          <a:xfrm>
            <a:off x="7429200" y="1940926"/>
            <a:ext cx="3749100" cy="1695900"/>
          </a:xfrm>
          <a:prstGeom prst="rect">
            <a:avLst/>
          </a:prstGeom>
          <a:noFill/>
          <a:ln>
            <a:noFill/>
          </a:ln>
        </p:spPr>
        <p:txBody>
          <a:bodyPr spcFirstLastPara="1" wrap="square" lIns="91425" tIns="45700" rIns="91425" bIns="45700" anchor="t" anchorCtr="0">
            <a:noAutofit/>
          </a:bodyPr>
          <a:lstStyle/>
          <a:p>
            <a:r>
              <a:rPr lang="fr-FR" sz="2400" noProof="0" dirty="0">
                <a:solidFill>
                  <a:schemeClr val="lt1"/>
                </a:solidFill>
                <a:latin typeface="Roboto"/>
                <a:ea typeface="Roboto"/>
                <a:cs typeface="Roboto"/>
                <a:sym typeface="Roboto"/>
              </a:rPr>
              <a:t>Engagement des parties prenantes et gouvernance des paysages : Session 1/2</a:t>
            </a:r>
            <a:endParaRPr lang="fr-FR" noProof="0" dirty="0"/>
          </a:p>
          <a:p>
            <a:pPr marL="0" lvl="0" indent="0" algn="l" rtl="0">
              <a:lnSpc>
                <a:spcPct val="111764"/>
              </a:lnSpc>
              <a:spcBef>
                <a:spcPts val="0"/>
              </a:spcBef>
              <a:spcAft>
                <a:spcPts val="0"/>
              </a:spcAft>
              <a:buClr>
                <a:schemeClr val="lt1"/>
              </a:buClr>
              <a:buSzPts val="3400"/>
              <a:buFont typeface="Arial"/>
              <a:buNone/>
            </a:pPr>
            <a:endParaRPr lang="fr-FR" sz="2400" noProof="0" dirty="0">
              <a:solidFill>
                <a:schemeClr val="lt1"/>
              </a:solidFill>
              <a:latin typeface="Roboto"/>
              <a:ea typeface="Roboto"/>
              <a:cs typeface="Roboto"/>
              <a:sym typeface="Roboto"/>
            </a:endParaRPr>
          </a:p>
        </p:txBody>
      </p:sp>
      <p:sp>
        <p:nvSpPr>
          <p:cNvPr id="201" name="Google Shape;201;p1"/>
          <p:cNvSpPr txBox="1">
            <a:spLocks noGrp="1"/>
          </p:cNvSpPr>
          <p:nvPr>
            <p:ph type="subTitle" idx="1"/>
          </p:nvPr>
        </p:nvSpPr>
        <p:spPr>
          <a:xfrm>
            <a:off x="7429200" y="3872263"/>
            <a:ext cx="3346200" cy="1097400"/>
          </a:xfrm>
          <a:prstGeom prst="rect">
            <a:avLst/>
          </a:prstGeom>
          <a:noFill/>
          <a:ln>
            <a:noFill/>
          </a:ln>
        </p:spPr>
        <p:txBody>
          <a:bodyPr spcFirstLastPara="1" wrap="square" lIns="91425" tIns="45700" rIns="91425" bIns="45700" anchor="t" anchorCtr="0">
            <a:noAutofit/>
          </a:bodyPr>
          <a:lstStyle/>
          <a:p>
            <a:pPr marL="0" indent="0"/>
            <a:r>
              <a:rPr lang="fr-FR" noProof="0" dirty="0">
                <a:solidFill>
                  <a:schemeClr val="lt1"/>
                </a:solidFill>
                <a:ea typeface="Roboto"/>
                <a:sym typeface="Roboto"/>
              </a:rPr>
              <a:t>Série de webinaires planetGOLD sur l’approche paysagère</a:t>
            </a:r>
            <a:endParaRPr lang="fr-FR" noProof="0" dirty="0">
              <a:solidFill>
                <a:schemeClr val="lt1"/>
              </a:solidFill>
            </a:endParaRPr>
          </a:p>
          <a:p>
            <a:pPr marL="0" lvl="0" indent="0" algn="l" rtl="0">
              <a:lnSpc>
                <a:spcPct val="100000"/>
              </a:lnSpc>
              <a:spcBef>
                <a:spcPts val="0"/>
              </a:spcBef>
              <a:spcAft>
                <a:spcPts val="0"/>
              </a:spcAft>
              <a:buClr>
                <a:schemeClr val="lt1"/>
              </a:buClr>
              <a:buSzPts val="1440"/>
              <a:buFont typeface="Arial"/>
              <a:buNone/>
            </a:pPr>
            <a:endParaRPr lang="fr-FR" noProof="0" dirty="0">
              <a:solidFill>
                <a:schemeClr val="lt1"/>
              </a:solidFill>
            </a:endParaRPr>
          </a:p>
          <a:p>
            <a:pPr marL="0" lvl="0" indent="0" algn="l" rtl="0">
              <a:lnSpc>
                <a:spcPct val="100000"/>
              </a:lnSpc>
              <a:spcBef>
                <a:spcPts val="0"/>
              </a:spcBef>
              <a:spcAft>
                <a:spcPts val="0"/>
              </a:spcAft>
              <a:buClr>
                <a:schemeClr val="lt2"/>
              </a:buClr>
              <a:buSzPts val="1440"/>
              <a:buFont typeface="Arial"/>
              <a:buNone/>
            </a:pPr>
            <a:endParaRPr lang="fr-FR" noProof="0" dirty="0"/>
          </a:p>
        </p:txBody>
      </p:sp>
      <p:sp>
        <p:nvSpPr>
          <p:cNvPr id="202" name="Google Shape;202;p1"/>
          <p:cNvSpPr txBox="1">
            <a:spLocks noGrp="1"/>
          </p:cNvSpPr>
          <p:nvPr>
            <p:ph type="body" idx="2"/>
          </p:nvPr>
        </p:nvSpPr>
        <p:spPr>
          <a:xfrm>
            <a:off x="7429209" y="1271447"/>
            <a:ext cx="3566160" cy="457200"/>
          </a:xfrm>
          <a:prstGeom prst="rect">
            <a:avLst/>
          </a:prstGeom>
          <a:noFill/>
          <a:ln>
            <a:noFill/>
          </a:ln>
        </p:spPr>
        <p:txBody>
          <a:bodyPr spcFirstLastPara="1" wrap="square" lIns="91425" tIns="45700" rIns="91425" bIns="45700" anchor="b" anchorCtr="0">
            <a:noAutofit/>
          </a:bodyPr>
          <a:lstStyle/>
          <a:p>
            <a:pPr marL="0" indent="0">
              <a:buClr>
                <a:schemeClr val="lt1"/>
              </a:buClr>
            </a:pPr>
            <a:r>
              <a:rPr lang="fr-FR" dirty="0">
                <a:solidFill>
                  <a:schemeClr val="lt1"/>
                </a:solidFill>
                <a:latin typeface="Roboto"/>
                <a:ea typeface="Roboto"/>
                <a:cs typeface="Roboto"/>
                <a:sym typeface="Roboto"/>
              </a:rPr>
              <a:t>12 août </a:t>
            </a:r>
            <a:r>
              <a:rPr lang="fr-FR" noProof="0" dirty="0">
                <a:solidFill>
                  <a:schemeClr val="lt1"/>
                </a:solidFill>
                <a:latin typeface="Roboto"/>
                <a:ea typeface="Roboto"/>
                <a:cs typeface="Roboto"/>
                <a:sym typeface="Roboto"/>
              </a:rPr>
              <a:t>2025</a:t>
            </a:r>
          </a:p>
        </p:txBody>
      </p:sp>
      <p:sp>
        <p:nvSpPr>
          <p:cNvPr id="203" name="Google Shape;203;p1"/>
          <p:cNvSpPr/>
          <p:nvPr/>
        </p:nvSpPr>
        <p:spPr>
          <a:xfrm>
            <a:off x="7019695" y="5606295"/>
            <a:ext cx="4322040" cy="948139"/>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fr-FR" sz="1800" b="0" i="0" u="none" strike="noStrike" cap="none" noProof="0" dirty="0">
              <a:solidFill>
                <a:schemeClr val="lt1"/>
              </a:solidFill>
              <a:latin typeface="Arial"/>
              <a:ea typeface="Arial"/>
              <a:cs typeface="Arial"/>
              <a:sym typeface="Arial"/>
            </a:endParaRPr>
          </a:p>
        </p:txBody>
      </p:sp>
      <p:pic>
        <p:nvPicPr>
          <p:cNvPr id="204" name="Google Shape;204;p1"/>
          <p:cNvPicPr preferRelativeResize="0"/>
          <p:nvPr/>
        </p:nvPicPr>
        <p:blipFill rotWithShape="1">
          <a:blip r:embed="rId6">
            <a:alphaModFix/>
          </a:blip>
          <a:srcRect/>
          <a:stretch/>
        </p:blipFill>
        <p:spPr>
          <a:xfrm>
            <a:off x="7230223" y="5921701"/>
            <a:ext cx="287064" cy="382752"/>
          </a:xfrm>
          <a:prstGeom prst="rect">
            <a:avLst/>
          </a:prstGeom>
          <a:noFill/>
          <a:ln>
            <a:noFill/>
          </a:ln>
        </p:spPr>
      </p:pic>
      <p:pic>
        <p:nvPicPr>
          <p:cNvPr id="205" name="Google Shape;205;p1"/>
          <p:cNvPicPr preferRelativeResize="0"/>
          <p:nvPr/>
        </p:nvPicPr>
        <p:blipFill rotWithShape="1">
          <a:blip r:embed="rId7">
            <a:alphaModFix/>
          </a:blip>
          <a:srcRect/>
          <a:stretch/>
        </p:blipFill>
        <p:spPr>
          <a:xfrm>
            <a:off x="9866518" y="5859317"/>
            <a:ext cx="221410" cy="447741"/>
          </a:xfrm>
          <a:prstGeom prst="rect">
            <a:avLst/>
          </a:prstGeom>
          <a:noFill/>
          <a:ln>
            <a:noFill/>
          </a:ln>
        </p:spPr>
      </p:pic>
      <p:pic>
        <p:nvPicPr>
          <p:cNvPr id="206" name="Google Shape;206;p1"/>
          <p:cNvPicPr preferRelativeResize="0"/>
          <p:nvPr/>
        </p:nvPicPr>
        <p:blipFill rotWithShape="1">
          <a:blip r:embed="rId8">
            <a:alphaModFix/>
          </a:blip>
          <a:srcRect/>
          <a:stretch/>
        </p:blipFill>
        <p:spPr>
          <a:xfrm>
            <a:off x="8719421" y="5897921"/>
            <a:ext cx="1006038" cy="412413"/>
          </a:xfrm>
          <a:prstGeom prst="rect">
            <a:avLst/>
          </a:prstGeom>
          <a:noFill/>
          <a:ln>
            <a:noFill/>
          </a:ln>
        </p:spPr>
      </p:pic>
      <p:pic>
        <p:nvPicPr>
          <p:cNvPr id="207" name="Google Shape;207;p1"/>
          <p:cNvPicPr preferRelativeResize="0"/>
          <p:nvPr/>
        </p:nvPicPr>
        <p:blipFill rotWithShape="1">
          <a:blip r:embed="rId9">
            <a:alphaModFix/>
          </a:blip>
          <a:srcRect/>
          <a:stretch/>
        </p:blipFill>
        <p:spPr>
          <a:xfrm>
            <a:off x="10211967" y="5912927"/>
            <a:ext cx="937814" cy="300724"/>
          </a:xfrm>
          <a:prstGeom prst="rect">
            <a:avLst/>
          </a:prstGeom>
          <a:noFill/>
          <a:ln>
            <a:noFill/>
          </a:ln>
        </p:spPr>
      </p:pic>
      <p:sp>
        <p:nvSpPr>
          <p:cNvPr id="208" name="Google Shape;208;p1"/>
          <p:cNvSpPr txBox="1"/>
          <p:nvPr/>
        </p:nvSpPr>
        <p:spPr>
          <a:xfrm>
            <a:off x="7029055" y="5701993"/>
            <a:ext cx="754582"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fr-FR" sz="700" b="0" i="0" u="none" strike="noStrike" cap="none" noProof="0" dirty="0">
                <a:solidFill>
                  <a:schemeClr val="dk1"/>
                </a:solidFill>
                <a:latin typeface="Arial"/>
                <a:ea typeface="Arial"/>
                <a:cs typeface="Arial"/>
                <a:sym typeface="Arial"/>
              </a:rPr>
              <a:t>Supported by:</a:t>
            </a:r>
            <a:endParaRPr lang="fr-FR" sz="1400" b="0" i="0" u="none" strike="noStrike" cap="none" noProof="0" dirty="0">
              <a:solidFill>
                <a:srgbClr val="000000"/>
              </a:solidFill>
              <a:latin typeface="Arial"/>
              <a:ea typeface="Arial"/>
              <a:cs typeface="Arial"/>
              <a:sym typeface="Arial"/>
            </a:endParaRPr>
          </a:p>
        </p:txBody>
      </p:sp>
      <p:sp>
        <p:nvSpPr>
          <p:cNvPr id="209" name="Google Shape;209;p1"/>
          <p:cNvSpPr txBox="1"/>
          <p:nvPr/>
        </p:nvSpPr>
        <p:spPr>
          <a:xfrm>
            <a:off x="7903807" y="5701992"/>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fr-FR" sz="700" b="0" i="0" u="none" strike="noStrike" cap="none" noProof="0" dirty="0">
                <a:solidFill>
                  <a:schemeClr val="dk1"/>
                </a:solidFill>
                <a:latin typeface="Arial"/>
                <a:ea typeface="Arial"/>
                <a:cs typeface="Arial"/>
                <a:sym typeface="Arial"/>
              </a:rPr>
              <a:t>Led by:</a:t>
            </a:r>
            <a:endParaRPr lang="fr-FR"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lang="fr-FR" sz="1800" b="0" i="0" u="none" strike="noStrike" cap="none" noProof="0" dirty="0">
              <a:solidFill>
                <a:schemeClr val="lt2"/>
              </a:solidFill>
              <a:latin typeface="Arial"/>
              <a:ea typeface="Arial"/>
              <a:cs typeface="Arial"/>
              <a:sym typeface="Arial"/>
            </a:endParaRPr>
          </a:p>
        </p:txBody>
      </p:sp>
      <p:sp>
        <p:nvSpPr>
          <p:cNvPr id="210" name="Google Shape;210;p1"/>
          <p:cNvSpPr txBox="1"/>
          <p:nvPr/>
        </p:nvSpPr>
        <p:spPr>
          <a:xfrm>
            <a:off x="8661633" y="5701992"/>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fr-FR" sz="700" b="0" i="0" u="none" strike="noStrike" cap="none" noProof="0" dirty="0">
                <a:solidFill>
                  <a:schemeClr val="dk1"/>
                </a:solidFill>
                <a:latin typeface="Arial"/>
                <a:ea typeface="Arial"/>
                <a:cs typeface="Arial"/>
                <a:sym typeface="Arial"/>
              </a:rPr>
              <a:t>In partnership with:</a:t>
            </a:r>
            <a:endParaRPr lang="fr-FR"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lang="fr-FR" sz="1800" b="0" i="0" u="none" strike="noStrike" cap="none" noProof="0" dirty="0">
              <a:solidFill>
                <a:schemeClr val="lt2"/>
              </a:solidFill>
              <a:latin typeface="Arial"/>
              <a:ea typeface="Arial"/>
              <a:cs typeface="Arial"/>
              <a:sym typeface="Arial"/>
            </a:endParaRPr>
          </a:p>
        </p:txBody>
      </p:sp>
      <p:cxnSp>
        <p:nvCxnSpPr>
          <p:cNvPr id="211" name="Google Shape;211;p1"/>
          <p:cNvCxnSpPr/>
          <p:nvPr/>
        </p:nvCxnSpPr>
        <p:spPr>
          <a:xfrm>
            <a:off x="7734119" y="5800145"/>
            <a:ext cx="0" cy="560439"/>
          </a:xfrm>
          <a:prstGeom prst="straightConnector1">
            <a:avLst/>
          </a:prstGeom>
          <a:noFill/>
          <a:ln w="9525" cap="flat" cmpd="sng">
            <a:solidFill>
              <a:schemeClr val="dk1"/>
            </a:solidFill>
            <a:prstDash val="solid"/>
            <a:miter lim="800000"/>
            <a:headEnd type="none" w="sm" len="sm"/>
            <a:tailEnd type="none" w="sm" len="sm"/>
          </a:ln>
        </p:spPr>
      </p:cxnSp>
      <p:cxnSp>
        <p:nvCxnSpPr>
          <p:cNvPr id="212" name="Google Shape;212;p1"/>
          <p:cNvCxnSpPr/>
          <p:nvPr/>
        </p:nvCxnSpPr>
        <p:spPr>
          <a:xfrm>
            <a:off x="8563306" y="5800145"/>
            <a:ext cx="0" cy="560439"/>
          </a:xfrm>
          <a:prstGeom prst="straightConnector1">
            <a:avLst/>
          </a:prstGeom>
          <a:noFill/>
          <a:ln w="9525" cap="flat" cmpd="sng">
            <a:solidFill>
              <a:schemeClr val="dk1"/>
            </a:solidFill>
            <a:prstDash val="solid"/>
            <a:miter lim="800000"/>
            <a:headEnd type="none" w="sm" len="sm"/>
            <a:tailEnd type="none" w="sm" len="sm"/>
          </a:ln>
        </p:spPr>
      </p:cxnSp>
      <p:pic>
        <p:nvPicPr>
          <p:cNvPr id="213" name="Google Shape;213;p1"/>
          <p:cNvPicPr preferRelativeResize="0"/>
          <p:nvPr/>
        </p:nvPicPr>
        <p:blipFill rotWithShape="1">
          <a:blip r:embed="rId10">
            <a:alphaModFix/>
          </a:blip>
          <a:srcRect/>
          <a:stretch/>
        </p:blipFill>
        <p:spPr>
          <a:xfrm>
            <a:off x="7805480" y="5790619"/>
            <a:ext cx="682296" cy="682296"/>
          </a:xfrm>
          <a:prstGeom prst="rect">
            <a:avLst/>
          </a:prstGeom>
          <a:noFill/>
          <a:ln>
            <a:noFill/>
          </a:ln>
        </p:spPr>
      </p:pic>
      <p:pic>
        <p:nvPicPr>
          <p:cNvPr id="214" name="Google Shape;214;p1"/>
          <p:cNvPicPr preferRelativeResize="0"/>
          <p:nvPr/>
        </p:nvPicPr>
        <p:blipFill rotWithShape="1">
          <a:blip r:embed="rId11">
            <a:alphaModFix/>
          </a:blip>
          <a:srcRect/>
          <a:stretch/>
        </p:blipFill>
        <p:spPr>
          <a:xfrm>
            <a:off x="9144000" y="391012"/>
            <a:ext cx="754576" cy="584719"/>
          </a:xfrm>
          <a:prstGeom prst="rect">
            <a:avLst/>
          </a:prstGeom>
          <a:noFill/>
          <a:ln>
            <a:noFill/>
          </a:ln>
        </p:spPr>
      </p:pic>
      <p:pic>
        <p:nvPicPr>
          <p:cNvPr id="215" name="Google Shape;215;p1"/>
          <p:cNvPicPr preferRelativeResize="0"/>
          <p:nvPr/>
        </p:nvPicPr>
        <p:blipFill rotWithShape="1">
          <a:blip r:embed="rId12">
            <a:alphaModFix/>
          </a:blip>
          <a:srcRect/>
          <a:stretch/>
        </p:blipFill>
        <p:spPr>
          <a:xfrm>
            <a:off x="9866525" y="161863"/>
            <a:ext cx="1421476" cy="9481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7314d73c8a_0_1549"/>
          <p:cNvSpPr/>
          <p:nvPr/>
        </p:nvSpPr>
        <p:spPr>
          <a:xfrm rot="-583015">
            <a:off x="-2597438" y="44340"/>
            <a:ext cx="7758607" cy="8205449"/>
          </a:xfrm>
          <a:prstGeom prst="rect">
            <a:avLst/>
          </a:prstGeom>
          <a:solidFill>
            <a:srgbClr val="005677"/>
          </a:solid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
        <p:nvSpPr>
          <p:cNvPr id="322" name="Google Shape;322;g37314d73c8a_0_1549"/>
          <p:cNvSpPr txBox="1"/>
          <p:nvPr/>
        </p:nvSpPr>
        <p:spPr>
          <a:xfrm>
            <a:off x="5637193" y="674880"/>
            <a:ext cx="5264100" cy="5340300"/>
          </a:xfrm>
          <a:prstGeom prst="rect">
            <a:avLst/>
          </a:prstGeom>
          <a:noFill/>
          <a:ln>
            <a:noFill/>
          </a:ln>
        </p:spPr>
        <p:txBody>
          <a:bodyPr spcFirstLastPara="1" wrap="square" lIns="33875" tIns="33875" rIns="33875" bIns="33875" anchor="ctr" anchorCtr="0">
            <a:noAutofit/>
          </a:bodyPr>
          <a:lstStyle/>
          <a:p>
            <a:pPr marL="0" marR="0" lvl="0" indent="0" algn="ctr" rtl="0">
              <a:lnSpc>
                <a:spcPct val="146611"/>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
        <p:nvSpPr>
          <p:cNvPr id="323" name="Google Shape;323;g37314d73c8a_0_1549"/>
          <p:cNvSpPr txBox="1"/>
          <p:nvPr/>
        </p:nvSpPr>
        <p:spPr>
          <a:xfrm>
            <a:off x="927906" y="3437532"/>
            <a:ext cx="3897900" cy="3770263"/>
          </a:xfrm>
          <a:prstGeom prst="rect">
            <a:avLst/>
          </a:prstGeom>
          <a:noFill/>
          <a:ln>
            <a:noFill/>
          </a:ln>
        </p:spPr>
        <p:txBody>
          <a:bodyPr spcFirstLastPara="1" wrap="square" lIns="0" tIns="0" rIns="0" bIns="0" anchor="t" anchorCtr="0">
            <a:spAutoFit/>
          </a:bodyPr>
          <a:lstStyle/>
          <a:p>
            <a:pPr>
              <a:lnSpc>
                <a:spcPct val="140006"/>
              </a:lnSpc>
            </a:pPr>
            <a:r>
              <a:rPr lang="fr-FR" sz="3500" noProof="0" dirty="0">
                <a:solidFill>
                  <a:schemeClr val="lt1"/>
                </a:solidFill>
                <a:latin typeface="Roboto Black"/>
                <a:ea typeface="Roboto Black"/>
                <a:cs typeface="Roboto Black"/>
                <a:sym typeface="Roboto Black"/>
              </a:rPr>
              <a:t>Comment mettre en œuvre une approche paysagère et juridictionnelle ?</a:t>
            </a:r>
            <a:endParaRPr lang="fr-FR" noProof="0" dirty="0">
              <a:solidFill>
                <a:schemeClr val="lt1"/>
              </a:solidFill>
            </a:endParaRPr>
          </a:p>
        </p:txBody>
      </p:sp>
      <p:grpSp>
        <p:nvGrpSpPr>
          <p:cNvPr id="324" name="Google Shape;324;g37314d73c8a_0_1549"/>
          <p:cNvGrpSpPr/>
          <p:nvPr/>
        </p:nvGrpSpPr>
        <p:grpSpPr>
          <a:xfrm>
            <a:off x="-2571188" y="290808"/>
            <a:ext cx="8362467" cy="988147"/>
            <a:chOff x="0" y="-66675"/>
            <a:chExt cx="2802905" cy="730500"/>
          </a:xfrm>
        </p:grpSpPr>
        <p:sp>
          <p:nvSpPr>
            <p:cNvPr id="325" name="Google Shape;325;g37314d73c8a_0_1549"/>
            <p:cNvSpPr/>
            <p:nvPr/>
          </p:nvSpPr>
          <p:spPr>
            <a:xfrm>
              <a:off x="0" y="0"/>
              <a:ext cx="2802905" cy="663750"/>
            </a:xfrm>
            <a:custGeom>
              <a:avLst/>
              <a:gdLst/>
              <a:ahLst/>
              <a:cxnLst/>
              <a:rect l="l" t="t" r="r" b="b"/>
              <a:pathLst>
                <a:path w="2802905" h="663750" extrusionOk="0">
                  <a:moveTo>
                    <a:pt x="0" y="0"/>
                  </a:moveTo>
                  <a:lnTo>
                    <a:pt x="2802905" y="0"/>
                  </a:lnTo>
                  <a:lnTo>
                    <a:pt x="2802905" y="663750"/>
                  </a:lnTo>
                  <a:lnTo>
                    <a:pt x="0" y="663750"/>
                  </a:lnTo>
                  <a:close/>
                </a:path>
              </a:pathLst>
            </a:custGeom>
            <a:solidFill>
              <a:srgbClr val="005677"/>
            </a:solid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
          <p:nvSpPr>
            <p:cNvPr id="326" name="Google Shape;326;g37314d73c8a_0_1549"/>
            <p:cNvSpPr txBox="1"/>
            <p:nvPr/>
          </p:nvSpPr>
          <p:spPr>
            <a:xfrm>
              <a:off x="0" y="-66675"/>
              <a:ext cx="2802900" cy="730500"/>
            </a:xfrm>
            <a:prstGeom prst="rect">
              <a:avLst/>
            </a:prstGeom>
            <a:solidFill>
              <a:srgbClr val="005677"/>
            </a:solidFill>
            <a:ln>
              <a:noFill/>
            </a:ln>
          </p:spPr>
          <p:txBody>
            <a:bodyPr spcFirstLastPara="1" wrap="square" lIns="33875" tIns="33875" rIns="33875" bIns="33875" anchor="ctr" anchorCtr="0">
              <a:noAutofit/>
            </a:bodyPr>
            <a:lstStyle/>
            <a:p>
              <a:pPr marL="0" marR="0" lvl="0" indent="0" algn="l" rtl="0">
                <a:lnSpc>
                  <a:spcPct val="248833"/>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grpSp>
      <p:sp>
        <p:nvSpPr>
          <p:cNvPr id="327" name="Google Shape;327;g37314d73c8a_0_1549"/>
          <p:cNvSpPr txBox="1"/>
          <p:nvPr/>
        </p:nvSpPr>
        <p:spPr>
          <a:xfrm>
            <a:off x="286139" y="317476"/>
            <a:ext cx="5514300" cy="2779222"/>
          </a:xfrm>
          <a:prstGeom prst="rect">
            <a:avLst/>
          </a:prstGeom>
          <a:noFill/>
          <a:ln>
            <a:noFill/>
          </a:ln>
        </p:spPr>
        <p:txBody>
          <a:bodyPr spcFirstLastPara="1" wrap="square" lIns="0" tIns="0" rIns="0" bIns="0" anchor="t" anchorCtr="0">
            <a:spAutoFit/>
          </a:bodyPr>
          <a:lstStyle/>
          <a:p>
            <a:pPr>
              <a:lnSpc>
                <a:spcPct val="140006"/>
              </a:lnSpc>
            </a:pPr>
            <a:r>
              <a:rPr lang="fr-FR" sz="4300" noProof="0" dirty="0">
                <a:solidFill>
                  <a:schemeClr val="tx1">
                    <a:lumMod val="49000"/>
                  </a:schemeClr>
                </a:solidFill>
                <a:latin typeface="Roboto Black"/>
                <a:ea typeface="Roboto Black"/>
                <a:cs typeface="Roboto Black"/>
                <a:sym typeface="Roboto Black"/>
              </a:rPr>
              <a:t>Les </a:t>
            </a:r>
            <a:r>
              <a:rPr lang="fr-FR" sz="4300" b="0" i="0" u="none" strike="noStrike" cap="none" noProof="0" dirty="0">
                <a:solidFill>
                  <a:schemeClr val="tx1">
                    <a:lumMod val="49000"/>
                  </a:schemeClr>
                </a:solidFill>
                <a:latin typeface="Roboto Black"/>
                <a:ea typeface="Roboto Black"/>
                <a:cs typeface="Roboto Black"/>
                <a:sym typeface="Roboto Black"/>
              </a:rPr>
              <a:t>5 </a:t>
            </a:r>
            <a:r>
              <a:rPr lang="fr-FR" sz="4300" noProof="0" dirty="0">
                <a:solidFill>
                  <a:schemeClr val="tx1">
                    <a:lumMod val="49000"/>
                  </a:schemeClr>
                </a:solidFill>
                <a:latin typeface="Roboto Black"/>
                <a:ea typeface="Roboto Black"/>
                <a:cs typeface="Roboto Black"/>
                <a:sym typeface="Roboto Black"/>
              </a:rPr>
              <a:t>éléments de la gestion intégrée des paysages (GIP)</a:t>
            </a:r>
            <a:endParaRPr lang="fr-FR" noProof="0">
              <a:solidFill>
                <a:schemeClr val="tx1">
                  <a:lumMod val="49000"/>
                </a:schemeClr>
              </a:solidFill>
            </a:endParaRPr>
          </a:p>
        </p:txBody>
      </p:sp>
      <p:sp>
        <p:nvSpPr>
          <p:cNvPr id="328" name="Google Shape;328;g37314d73c8a_0_1549"/>
          <p:cNvSpPr/>
          <p:nvPr/>
        </p:nvSpPr>
        <p:spPr>
          <a:xfrm>
            <a:off x="7313444" y="2210843"/>
            <a:ext cx="2072700" cy="2138400"/>
          </a:xfrm>
          <a:prstGeom prst="ellipse">
            <a:avLst/>
          </a:prstGeom>
          <a:blipFill rotWithShape="1">
            <a:blip r:embed="rId3">
              <a:alphaModFix/>
            </a:blip>
            <a:stretch>
              <a:fillRect l="-96979" t="-97306" r="-102709" b="-102355"/>
            </a:stretch>
          </a:blip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pic>
        <p:nvPicPr>
          <p:cNvPr id="329" name="Google Shape;329;g37314d73c8a_0_1549"/>
          <p:cNvPicPr preferRelativeResize="0"/>
          <p:nvPr/>
        </p:nvPicPr>
        <p:blipFill rotWithShape="1">
          <a:blip r:embed="rId4">
            <a:alphaModFix/>
          </a:blip>
          <a:srcRect/>
          <a:stretch/>
        </p:blipFill>
        <p:spPr>
          <a:xfrm>
            <a:off x="5658161" y="171713"/>
            <a:ext cx="4226027" cy="2378145"/>
          </a:xfrm>
          <a:prstGeom prst="rect">
            <a:avLst/>
          </a:prstGeom>
          <a:noFill/>
          <a:ln>
            <a:noFill/>
          </a:ln>
        </p:spPr>
      </p:pic>
      <p:pic>
        <p:nvPicPr>
          <p:cNvPr id="330" name="Google Shape;330;g37314d73c8a_0_1549"/>
          <p:cNvPicPr preferRelativeResize="0"/>
          <p:nvPr/>
        </p:nvPicPr>
        <p:blipFill rotWithShape="1">
          <a:blip r:embed="rId5">
            <a:alphaModFix/>
          </a:blip>
          <a:srcRect/>
          <a:stretch/>
        </p:blipFill>
        <p:spPr>
          <a:xfrm>
            <a:off x="9064560" y="685504"/>
            <a:ext cx="2346008" cy="4145687"/>
          </a:xfrm>
          <a:prstGeom prst="rect">
            <a:avLst/>
          </a:prstGeom>
          <a:noFill/>
          <a:ln>
            <a:noFill/>
          </a:ln>
        </p:spPr>
      </p:pic>
      <p:pic>
        <p:nvPicPr>
          <p:cNvPr id="331" name="Google Shape;331;g37314d73c8a_0_1549"/>
          <p:cNvPicPr preferRelativeResize="0"/>
          <p:nvPr/>
        </p:nvPicPr>
        <p:blipFill rotWithShape="1">
          <a:blip r:embed="rId6">
            <a:alphaModFix/>
          </a:blip>
          <a:srcRect/>
          <a:stretch/>
        </p:blipFill>
        <p:spPr>
          <a:xfrm>
            <a:off x="6728054" y="3794018"/>
            <a:ext cx="4161753" cy="2595070"/>
          </a:xfrm>
          <a:prstGeom prst="rect">
            <a:avLst/>
          </a:prstGeom>
          <a:noFill/>
          <a:ln>
            <a:noFill/>
          </a:ln>
        </p:spPr>
      </p:pic>
      <p:pic>
        <p:nvPicPr>
          <p:cNvPr id="332" name="Google Shape;332;g37314d73c8a_0_1549"/>
          <p:cNvPicPr preferRelativeResize="0"/>
          <p:nvPr/>
        </p:nvPicPr>
        <p:blipFill rotWithShape="1">
          <a:blip r:embed="rId7">
            <a:alphaModFix/>
          </a:blip>
          <a:srcRect/>
          <a:stretch/>
        </p:blipFill>
        <p:spPr>
          <a:xfrm>
            <a:off x="5128085" y="1713800"/>
            <a:ext cx="2587037" cy="4161753"/>
          </a:xfrm>
          <a:prstGeom prst="rect">
            <a:avLst/>
          </a:prstGeom>
          <a:noFill/>
          <a:ln>
            <a:noFill/>
          </a:ln>
        </p:spPr>
      </p:pic>
      <p:sp>
        <p:nvSpPr>
          <p:cNvPr id="333" name="Google Shape;333;g37314d73c8a_0_1549"/>
          <p:cNvSpPr/>
          <p:nvPr/>
        </p:nvSpPr>
        <p:spPr>
          <a:xfrm rot="-5400000">
            <a:off x="9188000" y="4076100"/>
            <a:ext cx="2618100" cy="3370500"/>
          </a:xfrm>
          <a:prstGeom prst="rtTriangle">
            <a:avLst/>
          </a:prstGeom>
          <a:solidFill>
            <a:srgbClr val="974806"/>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sp>
        <p:nvSpPr>
          <p:cNvPr id="334" name="Google Shape;334;g37314d73c8a_0_1549"/>
          <p:cNvSpPr txBox="1"/>
          <p:nvPr/>
        </p:nvSpPr>
        <p:spPr>
          <a:xfrm>
            <a:off x="10299200" y="6014400"/>
            <a:ext cx="1791300" cy="640500"/>
          </a:xfrm>
          <a:prstGeom prst="rect">
            <a:avLst/>
          </a:prstGeom>
          <a:noFill/>
          <a:ln>
            <a:noFill/>
          </a:ln>
        </p:spPr>
        <p:txBody>
          <a:bodyPr spcFirstLastPara="1" wrap="square" lIns="0" tIns="0" rIns="0" bIns="0" anchor="ctr" anchorCtr="0">
            <a:noAutofit/>
          </a:bodyPr>
          <a:lstStyle/>
          <a:p>
            <a:pPr marL="0" marR="0" lvl="0" indent="0" algn="ctr" rtl="0">
              <a:lnSpc>
                <a:spcPct val="140006"/>
              </a:lnSpc>
              <a:spcBef>
                <a:spcPts val="0"/>
              </a:spcBef>
              <a:spcAft>
                <a:spcPts val="0"/>
              </a:spcAft>
              <a:buClr>
                <a:srgbClr val="000000"/>
              </a:buClr>
              <a:buSzPts val="1700"/>
              <a:buFont typeface="Arial"/>
              <a:buNone/>
            </a:pPr>
            <a:r>
              <a:rPr lang="fr-FR" sz="1700" b="1" i="0" u="none" strike="noStrike" cap="none" noProof="0" dirty="0">
                <a:solidFill>
                  <a:schemeClr val="lt1"/>
                </a:solidFill>
                <a:latin typeface="Comfortaa"/>
                <a:ea typeface="Comfortaa"/>
                <a:cs typeface="Comfortaa"/>
                <a:sym typeface="Comfortaa"/>
              </a:rPr>
              <a:t>Foundational skills</a:t>
            </a:r>
          </a:p>
        </p:txBody>
      </p:sp>
      <p:sp>
        <p:nvSpPr>
          <p:cNvPr id="335" name="Google Shape;335;g37314d73c8a_0_1549"/>
          <p:cNvSpPr/>
          <p:nvPr/>
        </p:nvSpPr>
        <p:spPr>
          <a:xfrm>
            <a:off x="7333740" y="2250463"/>
            <a:ext cx="2072700" cy="20727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fr-FR" noProof="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pic>
        <p:nvPicPr>
          <p:cNvPr id="340" name="Google Shape;340;g37314d73c8a_0_2539"/>
          <p:cNvPicPr preferRelativeResize="0"/>
          <p:nvPr/>
        </p:nvPicPr>
        <p:blipFill rotWithShape="1">
          <a:blip r:embed="rId3">
            <a:alphaModFix amt="90000"/>
          </a:blip>
          <a:srcRect b="1322"/>
          <a:stretch/>
        </p:blipFill>
        <p:spPr>
          <a:xfrm>
            <a:off x="0" y="-8600"/>
            <a:ext cx="12192000" cy="6875202"/>
          </a:xfrm>
          <a:prstGeom prst="rect">
            <a:avLst/>
          </a:prstGeom>
          <a:noFill/>
          <a:ln>
            <a:noFill/>
          </a:ln>
        </p:spPr>
      </p:pic>
      <p:grpSp>
        <p:nvGrpSpPr>
          <p:cNvPr id="341" name="Google Shape;341;g37314d73c8a_0_2539"/>
          <p:cNvGrpSpPr/>
          <p:nvPr/>
        </p:nvGrpSpPr>
        <p:grpSpPr>
          <a:xfrm>
            <a:off x="4970062" y="2771349"/>
            <a:ext cx="2554336" cy="975976"/>
            <a:chOff x="127100" y="174800"/>
            <a:chExt cx="1915800" cy="732000"/>
          </a:xfrm>
        </p:grpSpPr>
        <p:sp>
          <p:nvSpPr>
            <p:cNvPr id="342" name="Google Shape;342;g37314d73c8a_0_2539"/>
            <p:cNvSpPr/>
            <p:nvPr/>
          </p:nvSpPr>
          <p:spPr>
            <a:xfrm>
              <a:off x="127100" y="174800"/>
              <a:ext cx="1915800" cy="732000"/>
            </a:xfrm>
            <a:prstGeom prst="roundRect">
              <a:avLst>
                <a:gd name="adj" fmla="val 13027"/>
              </a:avLst>
            </a:prstGeom>
            <a:solidFill>
              <a:srgbClr val="00344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343" name="Google Shape;343;g37314d73c8a_0_2539"/>
            <p:cNvSpPr txBox="1"/>
            <p:nvPr/>
          </p:nvSpPr>
          <p:spPr>
            <a:xfrm>
              <a:off x="204801" y="198451"/>
              <a:ext cx="1816200" cy="631800"/>
            </a:xfrm>
            <a:prstGeom prst="rect">
              <a:avLst/>
            </a:prstGeom>
            <a:noFill/>
            <a:ln>
              <a:noFill/>
            </a:ln>
          </p:spPr>
          <p:txBody>
            <a:bodyPr spcFirstLastPara="1" wrap="square" lIns="121900" tIns="121900" rIns="121900" bIns="121900" anchor="t" anchorCtr="0">
              <a:noAutofit/>
            </a:bodyPr>
            <a:lstStyle/>
            <a:p>
              <a:r>
                <a:rPr lang="en-US" sz="2100" dirty="0">
                  <a:solidFill>
                    <a:schemeClr val="lt1"/>
                  </a:solidFill>
                  <a:latin typeface="Raleway Black"/>
                  <a:sym typeface="Raleway Black"/>
                </a:rPr>
                <a:t>QUI EST ASSIS A CETTE TABLE? </a:t>
              </a:r>
              <a:endParaRPr lang="en-US" sz="2100" dirty="0">
                <a:solidFill>
                  <a:schemeClr val="lt1"/>
                </a:solidFill>
                <a:latin typeface="Raleway Black"/>
              </a:endParaRPr>
            </a:p>
          </p:txBody>
        </p:sp>
      </p:grpSp>
      <p:grpSp>
        <p:nvGrpSpPr>
          <p:cNvPr id="344" name="Google Shape;344;g37314d73c8a_0_2539"/>
          <p:cNvGrpSpPr/>
          <p:nvPr/>
        </p:nvGrpSpPr>
        <p:grpSpPr>
          <a:xfrm>
            <a:off x="2884175" y="313154"/>
            <a:ext cx="2299535" cy="710782"/>
            <a:chOff x="127100" y="373706"/>
            <a:chExt cx="1915800" cy="533100"/>
          </a:xfrm>
        </p:grpSpPr>
        <p:sp>
          <p:nvSpPr>
            <p:cNvPr id="345" name="Google Shape;345;g37314d73c8a_0_2539"/>
            <p:cNvSpPr/>
            <p:nvPr/>
          </p:nvSpPr>
          <p:spPr>
            <a:xfrm>
              <a:off x="127100" y="373706"/>
              <a:ext cx="1915800" cy="533100"/>
            </a:xfrm>
            <a:prstGeom prst="roundRect">
              <a:avLst>
                <a:gd name="adj" fmla="val 13027"/>
              </a:avLst>
            </a:prstGeom>
            <a:solidFill>
              <a:srgbClr val="3D85C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346" name="Google Shape;346;g37314d73c8a_0_2539"/>
            <p:cNvSpPr txBox="1"/>
            <p:nvPr/>
          </p:nvSpPr>
          <p:spPr>
            <a:xfrm>
              <a:off x="204800" y="430831"/>
              <a:ext cx="1816200" cy="399300"/>
            </a:xfrm>
            <a:prstGeom prst="rect">
              <a:avLst/>
            </a:prstGeom>
            <a:solidFill>
              <a:srgbClr val="3D85C6"/>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0" i="0" u="none" strike="noStrike" cap="none" dirty="0">
                  <a:solidFill>
                    <a:schemeClr val="lt1"/>
                  </a:solidFill>
                  <a:latin typeface="Raleway Black"/>
                  <a:ea typeface="Raleway Black"/>
                  <a:cs typeface="Raleway Black"/>
                  <a:sym typeface="Raleway Black"/>
                </a:rPr>
                <a:t>Collaboration</a:t>
              </a:r>
              <a:endParaRPr sz="2100" b="0" i="0" u="none" strike="noStrike" cap="none" dirty="0">
                <a:solidFill>
                  <a:schemeClr val="lt1"/>
                </a:solidFill>
                <a:latin typeface="Raleway Black"/>
                <a:ea typeface="Raleway Black"/>
                <a:cs typeface="Raleway Black"/>
                <a:sym typeface="Raleway Black"/>
              </a:endParaRPr>
            </a:p>
          </p:txBody>
        </p:sp>
      </p:grpSp>
      <p:grpSp>
        <p:nvGrpSpPr>
          <p:cNvPr id="347" name="Google Shape;347;g37314d73c8a_0_2539"/>
          <p:cNvGrpSpPr/>
          <p:nvPr/>
        </p:nvGrpSpPr>
        <p:grpSpPr>
          <a:xfrm>
            <a:off x="9696875" y="296991"/>
            <a:ext cx="2299535" cy="726946"/>
            <a:chOff x="127100" y="361583"/>
            <a:chExt cx="1915800" cy="545223"/>
          </a:xfrm>
        </p:grpSpPr>
        <p:sp>
          <p:nvSpPr>
            <p:cNvPr id="348" name="Google Shape;348;g37314d73c8a_0_2539"/>
            <p:cNvSpPr/>
            <p:nvPr/>
          </p:nvSpPr>
          <p:spPr>
            <a:xfrm>
              <a:off x="127100" y="373706"/>
              <a:ext cx="1915800" cy="533100"/>
            </a:xfrm>
            <a:prstGeom prst="roundRect">
              <a:avLst>
                <a:gd name="adj" fmla="val 13027"/>
              </a:avLst>
            </a:prstGeom>
            <a:solidFill>
              <a:srgbClr val="3D85C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349" name="Google Shape;349;g37314d73c8a_0_2539"/>
            <p:cNvSpPr txBox="1"/>
            <p:nvPr/>
          </p:nvSpPr>
          <p:spPr>
            <a:xfrm>
              <a:off x="204800" y="361583"/>
              <a:ext cx="1816200" cy="545222"/>
            </a:xfrm>
            <a:prstGeom prst="rect">
              <a:avLst/>
            </a:prstGeom>
            <a:noFill/>
            <a:ln>
              <a:noFill/>
            </a:ln>
          </p:spPr>
          <p:txBody>
            <a:bodyPr spcFirstLastPara="1" wrap="square" lIns="121900" tIns="121900" rIns="121900" bIns="121900" anchor="t" anchorCtr="0">
              <a:noAutofit/>
            </a:bodyPr>
            <a:lstStyle/>
            <a:p>
              <a:r>
                <a:rPr lang="en-US" sz="2100" dirty="0">
                  <a:solidFill>
                    <a:schemeClr val="lt1"/>
                  </a:solidFill>
                  <a:latin typeface="Raleway Black"/>
                  <a:sym typeface="Raleway Black"/>
                </a:rPr>
                <a:t>Recherche de synergies</a:t>
              </a:r>
              <a:endParaRPr lang="en-US" dirty="0"/>
            </a:p>
          </p:txBody>
        </p:sp>
      </p:grpSp>
      <p:grpSp>
        <p:nvGrpSpPr>
          <p:cNvPr id="350" name="Google Shape;350;g37314d73c8a_0_2539"/>
          <p:cNvGrpSpPr/>
          <p:nvPr/>
        </p:nvGrpSpPr>
        <p:grpSpPr>
          <a:xfrm>
            <a:off x="5320375" y="211083"/>
            <a:ext cx="2299535" cy="812862"/>
            <a:chOff x="127100" y="23344"/>
            <a:chExt cx="1915800" cy="609662"/>
          </a:xfrm>
        </p:grpSpPr>
        <p:sp>
          <p:nvSpPr>
            <p:cNvPr id="351" name="Google Shape;351;g37314d73c8a_0_2539"/>
            <p:cNvSpPr/>
            <p:nvPr/>
          </p:nvSpPr>
          <p:spPr>
            <a:xfrm>
              <a:off x="127100" y="99906"/>
              <a:ext cx="1915800" cy="533100"/>
            </a:xfrm>
            <a:prstGeom prst="roundRect">
              <a:avLst>
                <a:gd name="adj" fmla="val 13027"/>
              </a:avLst>
            </a:prstGeom>
            <a:solidFill>
              <a:srgbClr val="3D85C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352" name="Google Shape;352;g37314d73c8a_0_2539"/>
            <p:cNvSpPr txBox="1"/>
            <p:nvPr/>
          </p:nvSpPr>
          <p:spPr>
            <a:xfrm>
              <a:off x="219593" y="23344"/>
              <a:ext cx="1816200" cy="399300"/>
            </a:xfrm>
            <a:prstGeom prst="rect">
              <a:avLst/>
            </a:prstGeom>
            <a:noFill/>
            <a:ln>
              <a:noFill/>
            </a:ln>
          </p:spPr>
          <p:txBody>
            <a:bodyPr spcFirstLastPara="1" wrap="square" lIns="121900" tIns="121900" rIns="121900" bIns="121900" anchor="t" anchorCtr="0">
              <a:noAutofit/>
            </a:bodyPr>
            <a:lstStyle/>
            <a:p>
              <a:pPr algn="ctr"/>
              <a:r>
                <a:rPr lang="en-US" sz="2100" dirty="0">
                  <a:solidFill>
                    <a:schemeClr val="lt1"/>
                  </a:solidFill>
                  <a:latin typeface="Raleway Black"/>
                  <a:sym typeface="Raleway Black"/>
                </a:rPr>
                <a:t>Prise de décision conjointe</a:t>
              </a:r>
              <a:endParaRPr lang="en-US" dirty="0">
                <a:solidFill>
                  <a:schemeClr val="lt1"/>
                </a:solidFill>
              </a:endParaRPr>
            </a:p>
          </p:txBody>
        </p:sp>
      </p:grpSp>
      <p:grpSp>
        <p:nvGrpSpPr>
          <p:cNvPr id="353" name="Google Shape;353;g37314d73c8a_0_2539"/>
          <p:cNvGrpSpPr/>
          <p:nvPr/>
        </p:nvGrpSpPr>
        <p:grpSpPr>
          <a:xfrm>
            <a:off x="7779919" y="194482"/>
            <a:ext cx="1825846" cy="1024717"/>
            <a:chOff x="127100" y="296822"/>
            <a:chExt cx="1994152" cy="768557"/>
          </a:xfrm>
        </p:grpSpPr>
        <p:sp>
          <p:nvSpPr>
            <p:cNvPr id="354" name="Google Shape;354;g37314d73c8a_0_2539"/>
            <p:cNvSpPr/>
            <p:nvPr/>
          </p:nvSpPr>
          <p:spPr>
            <a:xfrm>
              <a:off x="127100" y="373706"/>
              <a:ext cx="1915800" cy="533100"/>
            </a:xfrm>
            <a:prstGeom prst="roundRect">
              <a:avLst>
                <a:gd name="adj" fmla="val 13027"/>
              </a:avLst>
            </a:prstGeom>
            <a:solidFill>
              <a:srgbClr val="3D85C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355" name="Google Shape;355;g37314d73c8a_0_2539"/>
            <p:cNvSpPr txBox="1"/>
            <p:nvPr/>
          </p:nvSpPr>
          <p:spPr>
            <a:xfrm>
              <a:off x="305052" y="296822"/>
              <a:ext cx="1816200" cy="768557"/>
            </a:xfrm>
            <a:prstGeom prst="rect">
              <a:avLst/>
            </a:prstGeom>
            <a:noFill/>
            <a:ln>
              <a:noFill/>
            </a:ln>
          </p:spPr>
          <p:txBody>
            <a:bodyPr spcFirstLastPara="1" wrap="square" lIns="121900" tIns="121900" rIns="121900" bIns="121900" anchor="t" anchorCtr="0">
              <a:noAutofit/>
            </a:bodyPr>
            <a:lstStyle/>
            <a:p>
              <a:r>
                <a:rPr lang="en-US" sz="2100" dirty="0">
                  <a:solidFill>
                    <a:schemeClr val="lt1"/>
                  </a:solidFill>
                  <a:latin typeface="Raleway Black"/>
                  <a:sym typeface="Raleway Black"/>
                </a:rPr>
                <a:t>Gestion des conflits</a:t>
              </a:r>
              <a:endParaRPr lang="en-US" dirty="0">
                <a:solidFill>
                  <a:schemeClr val="lt1"/>
                </a:solidFill>
              </a:endParaRPr>
            </a:p>
          </p:txBody>
        </p:sp>
      </p:grpSp>
      <p:grpSp>
        <p:nvGrpSpPr>
          <p:cNvPr id="356" name="Google Shape;356;g37314d73c8a_0_2539"/>
          <p:cNvGrpSpPr/>
          <p:nvPr/>
        </p:nvGrpSpPr>
        <p:grpSpPr>
          <a:xfrm>
            <a:off x="3051675" y="5507621"/>
            <a:ext cx="1391637" cy="710782"/>
            <a:chOff x="2042895" y="373706"/>
            <a:chExt cx="1915800" cy="533100"/>
          </a:xfrm>
        </p:grpSpPr>
        <p:sp>
          <p:nvSpPr>
            <p:cNvPr id="357" name="Google Shape;357;g37314d73c8a_0_2539"/>
            <p:cNvSpPr/>
            <p:nvPr/>
          </p:nvSpPr>
          <p:spPr>
            <a:xfrm>
              <a:off x="2042895" y="373706"/>
              <a:ext cx="1915800" cy="533100"/>
            </a:xfrm>
            <a:prstGeom prst="roundRect">
              <a:avLst>
                <a:gd name="adj" fmla="val 13027"/>
              </a:avLst>
            </a:prstGeom>
            <a:solidFill>
              <a:srgbClr val="C27BA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358" name="Google Shape;358;g37314d73c8a_0_2539"/>
            <p:cNvSpPr txBox="1"/>
            <p:nvPr/>
          </p:nvSpPr>
          <p:spPr>
            <a:xfrm>
              <a:off x="2120595" y="430831"/>
              <a:ext cx="1816200" cy="399300"/>
            </a:xfrm>
            <a:prstGeom prst="rect">
              <a:avLst/>
            </a:prstGeom>
            <a:solidFill>
              <a:srgbClr val="C27BA0"/>
            </a:solidFill>
            <a:ln>
              <a:noFill/>
            </a:ln>
          </p:spPr>
          <p:txBody>
            <a:bodyPr spcFirstLastPara="1" wrap="square" lIns="121900" tIns="121900" rIns="121900" bIns="121900" anchor="t" anchorCtr="0">
              <a:noAutofit/>
            </a:bodyPr>
            <a:lstStyle/>
            <a:p>
              <a:pPr marL="0" marR="0" lvl="0" indent="0" algn="l">
                <a:lnSpc>
                  <a:spcPct val="100000"/>
                </a:lnSpc>
                <a:spcBef>
                  <a:spcPts val="0"/>
                </a:spcBef>
                <a:spcAft>
                  <a:spcPts val="0"/>
                </a:spcAft>
                <a:buNone/>
              </a:pPr>
              <a:r>
                <a:rPr lang="en-US" sz="2100" dirty="0">
                  <a:solidFill>
                    <a:schemeClr val="lt1"/>
                  </a:solidFill>
                  <a:latin typeface="Raleway Black"/>
                  <a:sym typeface="Raleway Black"/>
                </a:rPr>
                <a:t>Neutre</a:t>
              </a:r>
              <a:endParaRPr lang="en-US" dirty="0">
                <a:solidFill>
                  <a:schemeClr val="lt1"/>
                </a:solidFill>
              </a:endParaRPr>
            </a:p>
          </p:txBody>
        </p:sp>
      </p:grpSp>
      <p:grpSp>
        <p:nvGrpSpPr>
          <p:cNvPr id="359" name="Google Shape;359;g37314d73c8a_0_2539"/>
          <p:cNvGrpSpPr/>
          <p:nvPr/>
        </p:nvGrpSpPr>
        <p:grpSpPr>
          <a:xfrm>
            <a:off x="4909792" y="5301206"/>
            <a:ext cx="1703529" cy="917196"/>
            <a:chOff x="2042895" y="218891"/>
            <a:chExt cx="1915800" cy="687915"/>
          </a:xfrm>
        </p:grpSpPr>
        <p:sp>
          <p:nvSpPr>
            <p:cNvPr id="360" name="Google Shape;360;g37314d73c8a_0_2539"/>
            <p:cNvSpPr/>
            <p:nvPr/>
          </p:nvSpPr>
          <p:spPr>
            <a:xfrm>
              <a:off x="2042895" y="373706"/>
              <a:ext cx="1915800" cy="533100"/>
            </a:xfrm>
            <a:prstGeom prst="roundRect">
              <a:avLst>
                <a:gd name="adj" fmla="val 13027"/>
              </a:avLst>
            </a:prstGeom>
            <a:solidFill>
              <a:srgbClr val="C27BA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361" name="Google Shape;361;g37314d73c8a_0_2539"/>
            <p:cNvSpPr txBox="1"/>
            <p:nvPr/>
          </p:nvSpPr>
          <p:spPr>
            <a:xfrm>
              <a:off x="2120595" y="218891"/>
              <a:ext cx="1816200" cy="611241"/>
            </a:xfrm>
            <a:prstGeom prst="rect">
              <a:avLst/>
            </a:prstGeom>
            <a:solidFill>
              <a:srgbClr val="C27BA0"/>
            </a:solidFill>
            <a:ln>
              <a:noFill/>
            </a:ln>
          </p:spPr>
          <p:txBody>
            <a:bodyPr spcFirstLastPara="1" wrap="square" lIns="121900" tIns="121900" rIns="121900" bIns="121900" anchor="t" anchorCtr="0">
              <a:noAutofit/>
            </a:bodyPr>
            <a:lstStyle/>
            <a:p>
              <a:r>
                <a:rPr lang="en-US" sz="2100" dirty="0">
                  <a:solidFill>
                    <a:schemeClr val="lt1"/>
                  </a:solidFill>
                  <a:latin typeface="Raleway Black"/>
                  <a:sym typeface="Raleway Black"/>
                </a:rPr>
                <a:t>Sur </a:t>
              </a:r>
              <a:r>
                <a:rPr lang="en-US" sz="2100" dirty="0" err="1">
                  <a:solidFill>
                    <a:schemeClr val="lt1"/>
                  </a:solidFill>
                  <a:latin typeface="Raleway Black"/>
                  <a:sym typeface="Raleway Black"/>
                </a:rPr>
                <a:t>une</a:t>
              </a:r>
              <a:r>
                <a:rPr lang="en-US" sz="2100" dirty="0">
                  <a:solidFill>
                    <a:schemeClr val="lt1"/>
                  </a:solidFill>
                  <a:latin typeface="Raleway Black"/>
                  <a:sym typeface="Raleway Black"/>
                </a:rPr>
                <a:t> base volontaire</a:t>
              </a:r>
              <a:endParaRPr lang="en-US" dirty="0">
                <a:solidFill>
                  <a:schemeClr val="lt1"/>
                </a:solidFill>
              </a:endParaRPr>
            </a:p>
          </p:txBody>
        </p:sp>
      </p:grpSp>
      <p:grpSp>
        <p:nvGrpSpPr>
          <p:cNvPr id="362" name="Google Shape;362;g37314d73c8a_0_2539"/>
          <p:cNvGrpSpPr/>
          <p:nvPr/>
        </p:nvGrpSpPr>
        <p:grpSpPr>
          <a:xfrm>
            <a:off x="6798406" y="5242427"/>
            <a:ext cx="2707409" cy="975976"/>
            <a:chOff x="2042895" y="373706"/>
            <a:chExt cx="1915800" cy="533100"/>
          </a:xfrm>
        </p:grpSpPr>
        <p:sp>
          <p:nvSpPr>
            <p:cNvPr id="363" name="Google Shape;363;g37314d73c8a_0_2539"/>
            <p:cNvSpPr/>
            <p:nvPr/>
          </p:nvSpPr>
          <p:spPr>
            <a:xfrm>
              <a:off x="2042895" y="373706"/>
              <a:ext cx="1915800" cy="533100"/>
            </a:xfrm>
            <a:prstGeom prst="roundRect">
              <a:avLst>
                <a:gd name="adj" fmla="val 13027"/>
              </a:avLst>
            </a:prstGeom>
            <a:solidFill>
              <a:srgbClr val="C27BA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364" name="Google Shape;364;g37314d73c8a_0_2539"/>
            <p:cNvSpPr txBox="1"/>
            <p:nvPr/>
          </p:nvSpPr>
          <p:spPr>
            <a:xfrm>
              <a:off x="2120595" y="430831"/>
              <a:ext cx="1816200" cy="399300"/>
            </a:xfrm>
            <a:prstGeom prst="rect">
              <a:avLst/>
            </a:prstGeom>
            <a:solidFill>
              <a:srgbClr val="C27BA0"/>
            </a:solidFill>
            <a:ln>
              <a:noFill/>
            </a:ln>
          </p:spPr>
          <p:txBody>
            <a:bodyPr spcFirstLastPara="1" wrap="square" lIns="121900" tIns="121900" rIns="121900" bIns="121900" anchor="t" anchorCtr="0">
              <a:noAutofit/>
            </a:bodyPr>
            <a:lstStyle/>
            <a:p>
              <a:r>
                <a:rPr lang="en-US" sz="2100" dirty="0">
                  <a:solidFill>
                    <a:schemeClr val="lt1"/>
                  </a:solidFill>
                  <a:latin typeface="Raleway Black"/>
                  <a:sym typeface="Raleway Black"/>
                </a:rPr>
                <a:t>À l’échelle du paysage</a:t>
              </a:r>
              <a:endParaRPr lang="en-US" dirty="0">
                <a:solidFill>
                  <a:schemeClr val="lt1"/>
                </a:solidFill>
              </a:endParaRPr>
            </a:p>
          </p:txBody>
        </p:sp>
      </p:grpSp>
      <p:grpSp>
        <p:nvGrpSpPr>
          <p:cNvPr id="365" name="Google Shape;365;g37314d73c8a_0_2539"/>
          <p:cNvGrpSpPr/>
          <p:nvPr/>
        </p:nvGrpSpPr>
        <p:grpSpPr>
          <a:xfrm>
            <a:off x="9691107" y="5347009"/>
            <a:ext cx="1825949" cy="871403"/>
            <a:chOff x="2042895" y="373706"/>
            <a:chExt cx="1915800" cy="533100"/>
          </a:xfrm>
        </p:grpSpPr>
        <p:sp>
          <p:nvSpPr>
            <p:cNvPr id="366" name="Google Shape;366;g37314d73c8a_0_2539"/>
            <p:cNvSpPr/>
            <p:nvPr/>
          </p:nvSpPr>
          <p:spPr>
            <a:xfrm>
              <a:off x="2042895" y="373706"/>
              <a:ext cx="1915800" cy="533100"/>
            </a:xfrm>
            <a:prstGeom prst="roundRect">
              <a:avLst>
                <a:gd name="adj" fmla="val 13027"/>
              </a:avLst>
            </a:prstGeom>
            <a:solidFill>
              <a:srgbClr val="C27BA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367" name="Google Shape;367;g37314d73c8a_0_2539"/>
            <p:cNvSpPr txBox="1"/>
            <p:nvPr/>
          </p:nvSpPr>
          <p:spPr>
            <a:xfrm>
              <a:off x="2120595" y="430831"/>
              <a:ext cx="1816200" cy="399300"/>
            </a:xfrm>
            <a:prstGeom prst="rect">
              <a:avLst/>
            </a:prstGeom>
            <a:solidFill>
              <a:srgbClr val="C27BA0"/>
            </a:solidFill>
            <a:ln>
              <a:noFill/>
            </a:ln>
          </p:spPr>
          <p:txBody>
            <a:bodyPr spcFirstLastPara="1" wrap="square" lIns="121900" tIns="121900" rIns="121900" bIns="121900" anchor="t" anchorCtr="0">
              <a:noAutofit/>
            </a:bodyPr>
            <a:lstStyle/>
            <a:p>
              <a:r>
                <a:rPr lang="en-US" sz="2100" dirty="0">
                  <a:solidFill>
                    <a:schemeClr val="lt1"/>
                  </a:solidFill>
                  <a:latin typeface="Raleway Black"/>
                  <a:sym typeface="Raleway Black"/>
                </a:rPr>
                <a:t>À long terme</a:t>
              </a:r>
              <a:endParaRPr lang="en-US" dirty="0">
                <a:solidFill>
                  <a:schemeClr val="lt1"/>
                </a:solidFill>
              </a:endParaRPr>
            </a:p>
          </p:txBody>
        </p:sp>
      </p:grpSp>
      <p:grpSp>
        <p:nvGrpSpPr>
          <p:cNvPr id="368" name="Google Shape;368;g37314d73c8a_0_2539"/>
          <p:cNvGrpSpPr/>
          <p:nvPr/>
        </p:nvGrpSpPr>
        <p:grpSpPr>
          <a:xfrm>
            <a:off x="112018" y="1786763"/>
            <a:ext cx="2391817" cy="710782"/>
            <a:chOff x="79231" y="99906"/>
            <a:chExt cx="1992683" cy="533100"/>
          </a:xfrm>
        </p:grpSpPr>
        <p:sp>
          <p:nvSpPr>
            <p:cNvPr id="369" name="Google Shape;369;g37314d73c8a_0_2539"/>
            <p:cNvSpPr/>
            <p:nvPr/>
          </p:nvSpPr>
          <p:spPr>
            <a:xfrm>
              <a:off x="127100" y="99906"/>
              <a:ext cx="1915800" cy="533100"/>
            </a:xfrm>
            <a:prstGeom prst="roundRect">
              <a:avLst>
                <a:gd name="adj" fmla="val 13027"/>
              </a:avLst>
            </a:prstGeom>
            <a:solidFill>
              <a:srgbClr val="F1C23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370" name="Google Shape;370;g37314d73c8a_0_2539"/>
            <p:cNvSpPr txBox="1"/>
            <p:nvPr/>
          </p:nvSpPr>
          <p:spPr>
            <a:xfrm>
              <a:off x="79231" y="161128"/>
              <a:ext cx="1992683" cy="399300"/>
            </a:xfrm>
            <a:prstGeom prst="rect">
              <a:avLst/>
            </a:prstGeom>
            <a:noFill/>
            <a:ln>
              <a:noFill/>
            </a:ln>
          </p:spPr>
          <p:txBody>
            <a:bodyPr spcFirstLastPara="1" wrap="square" lIns="121900" tIns="121900" rIns="121900" bIns="121900" anchor="ctr" anchorCtr="0">
              <a:noAutofit/>
            </a:bodyPr>
            <a:lstStyle/>
            <a:p>
              <a:pPr algn="ctr"/>
              <a:r>
                <a:rPr lang="en-US" sz="2100" dirty="0">
                  <a:solidFill>
                    <a:schemeClr val="lt1"/>
                  </a:solidFill>
                  <a:latin typeface="Raleway Black"/>
                  <a:sym typeface="Raleway Black"/>
                </a:rPr>
                <a:t>Compréhension partagée</a:t>
              </a:r>
              <a:endParaRPr lang="en-US" dirty="0">
                <a:solidFill>
                  <a:schemeClr val="lt1"/>
                </a:solidFill>
              </a:endParaRPr>
            </a:p>
          </p:txBody>
        </p:sp>
      </p:grpSp>
      <p:grpSp>
        <p:nvGrpSpPr>
          <p:cNvPr id="371" name="Google Shape;371;g37314d73c8a_0_2539"/>
          <p:cNvGrpSpPr/>
          <p:nvPr/>
        </p:nvGrpSpPr>
        <p:grpSpPr>
          <a:xfrm>
            <a:off x="361452" y="3102429"/>
            <a:ext cx="1770982" cy="796955"/>
            <a:chOff x="127100" y="99906"/>
            <a:chExt cx="2302369" cy="533100"/>
          </a:xfrm>
        </p:grpSpPr>
        <p:sp>
          <p:nvSpPr>
            <p:cNvPr id="372" name="Google Shape;372;g37314d73c8a_0_2539"/>
            <p:cNvSpPr/>
            <p:nvPr/>
          </p:nvSpPr>
          <p:spPr>
            <a:xfrm>
              <a:off x="127100" y="99906"/>
              <a:ext cx="1915800" cy="533100"/>
            </a:xfrm>
            <a:prstGeom prst="roundRect">
              <a:avLst>
                <a:gd name="adj" fmla="val 13027"/>
              </a:avLst>
            </a:prstGeom>
            <a:solidFill>
              <a:srgbClr val="F1C23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373" name="Google Shape;373;g37314d73c8a_0_2539"/>
            <p:cNvSpPr txBox="1"/>
            <p:nvPr/>
          </p:nvSpPr>
          <p:spPr>
            <a:xfrm>
              <a:off x="195536" y="166798"/>
              <a:ext cx="2233933" cy="399300"/>
            </a:xfrm>
            <a:prstGeom prst="rect">
              <a:avLst/>
            </a:prstGeom>
            <a:noFill/>
            <a:ln>
              <a:noFill/>
            </a:ln>
          </p:spPr>
          <p:txBody>
            <a:bodyPr spcFirstLastPara="1" wrap="square" lIns="121900" tIns="121900" rIns="121900" bIns="121900" anchor="ctr" anchorCtr="0">
              <a:noAutofit/>
            </a:bodyPr>
            <a:lstStyle/>
            <a:p>
              <a:pPr algn="ctr"/>
              <a:r>
                <a:rPr lang="en-US" sz="2100" dirty="0">
                  <a:solidFill>
                    <a:schemeClr val="lt1"/>
                  </a:solidFill>
                  <a:latin typeface="Raleway Black"/>
                  <a:sym typeface="Raleway Black"/>
                </a:rPr>
                <a:t>vision commune</a:t>
              </a:r>
              <a:endParaRPr lang="en-US" dirty="0"/>
            </a:p>
          </p:txBody>
        </p:sp>
      </p:grpSp>
      <p:grpSp>
        <p:nvGrpSpPr>
          <p:cNvPr id="374" name="Google Shape;374;g37314d73c8a_0_2539"/>
          <p:cNvGrpSpPr/>
          <p:nvPr/>
        </p:nvGrpSpPr>
        <p:grpSpPr>
          <a:xfrm>
            <a:off x="112018" y="4590424"/>
            <a:ext cx="2179985" cy="710782"/>
            <a:chOff x="23634" y="25713"/>
            <a:chExt cx="1816200" cy="533100"/>
          </a:xfrm>
        </p:grpSpPr>
        <p:sp>
          <p:nvSpPr>
            <p:cNvPr id="375" name="Google Shape;375;g37314d73c8a_0_2539"/>
            <p:cNvSpPr/>
            <p:nvPr/>
          </p:nvSpPr>
          <p:spPr>
            <a:xfrm>
              <a:off x="127094" y="25713"/>
              <a:ext cx="1579800" cy="533100"/>
            </a:xfrm>
            <a:prstGeom prst="roundRect">
              <a:avLst>
                <a:gd name="adj" fmla="val 13027"/>
              </a:avLst>
            </a:prstGeom>
            <a:solidFill>
              <a:srgbClr val="F1C23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376" name="Google Shape;376;g37314d73c8a_0_2539"/>
            <p:cNvSpPr txBox="1"/>
            <p:nvPr/>
          </p:nvSpPr>
          <p:spPr>
            <a:xfrm>
              <a:off x="23634" y="88721"/>
              <a:ext cx="1816200" cy="399300"/>
            </a:xfrm>
            <a:prstGeom prst="rect">
              <a:avLst/>
            </a:prstGeom>
            <a:noFill/>
            <a:ln>
              <a:noFill/>
            </a:ln>
          </p:spPr>
          <p:txBody>
            <a:bodyPr spcFirstLastPara="1" wrap="square" lIns="121900" tIns="121900" rIns="121900" bIns="121900" anchor="ctr" anchorCtr="0">
              <a:noAutofit/>
            </a:bodyPr>
            <a:lstStyle/>
            <a:p>
              <a:pPr algn="ctr"/>
              <a:r>
                <a:rPr lang="en-US" sz="2100" dirty="0">
                  <a:solidFill>
                    <a:schemeClr val="lt1"/>
                  </a:solidFill>
                  <a:latin typeface="Raleway Black"/>
                  <a:sym typeface="Raleway Black"/>
                </a:rPr>
                <a:t>Plans d’action à l’échelle du paysage</a:t>
              </a:r>
              <a:endParaRPr lang="en-US" dirty="0">
                <a:solidFill>
                  <a:schemeClr val="lt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37314d73c8a_0_5693"/>
          <p:cNvSpPr>
            <a:spLocks noGrp="1"/>
          </p:cNvSpPr>
          <p:nvPr>
            <p:ph type="pic" idx="2"/>
          </p:nvPr>
        </p:nvSpPr>
        <p:spPr>
          <a:xfrm>
            <a:off x="0" y="0"/>
            <a:ext cx="9144000" cy="5143500"/>
          </a:xfrm>
          <a:prstGeom prst="rect">
            <a:avLst/>
          </a:prstGeom>
          <a:solidFill>
            <a:schemeClr val="dk1"/>
          </a:solidFill>
          <a:ln>
            <a:noFill/>
          </a:ln>
        </p:spPr>
        <p:txBody>
          <a:bodyPr/>
          <a:lstStyle/>
          <a:p>
            <a:endParaRPr lang="fr-FR" noProof="0" dirty="0"/>
          </a:p>
        </p:txBody>
      </p:sp>
      <p:pic>
        <p:nvPicPr>
          <p:cNvPr id="382" name="Google Shape;382;g37314d73c8a_0_5693"/>
          <p:cNvPicPr preferRelativeResize="0"/>
          <p:nvPr/>
        </p:nvPicPr>
        <p:blipFill rotWithShape="1">
          <a:blip r:embed="rId3">
            <a:alphaModFix/>
          </a:blip>
          <a:srcRect t="8" b="15532"/>
          <a:stretch/>
        </p:blipFill>
        <p:spPr>
          <a:xfrm>
            <a:off x="0" y="0"/>
            <a:ext cx="12192000" cy="6858002"/>
          </a:xfrm>
          <a:prstGeom prst="rect">
            <a:avLst/>
          </a:prstGeom>
          <a:noFill/>
          <a:ln>
            <a:noFill/>
          </a:ln>
        </p:spPr>
      </p:pic>
      <p:sp>
        <p:nvSpPr>
          <p:cNvPr id="383" name="Google Shape;383;g37314d73c8a_0_5693"/>
          <p:cNvSpPr txBox="1">
            <a:spLocks noGrp="1"/>
          </p:cNvSpPr>
          <p:nvPr>
            <p:ph type="title"/>
          </p:nvPr>
        </p:nvSpPr>
        <p:spPr>
          <a:xfrm>
            <a:off x="787049" y="464239"/>
            <a:ext cx="9144000" cy="2672700"/>
          </a:xfrm>
          <a:prstGeom prst="rect">
            <a:avLst/>
          </a:prstGeom>
          <a:noFill/>
          <a:ln>
            <a:noFill/>
          </a:ln>
        </p:spPr>
        <p:txBody>
          <a:bodyPr spcFirstLastPara="1" wrap="square" lIns="91425" tIns="45700" rIns="91425" bIns="45700" anchor="b" anchorCtr="0">
            <a:noAutofit/>
          </a:bodyPr>
          <a:lstStyle/>
          <a:p>
            <a:r>
              <a:rPr lang="fr-FR" noProof="0" dirty="0">
                <a:latin typeface="Roboto"/>
                <a:ea typeface="Roboto"/>
                <a:cs typeface="Roboto"/>
                <a:sym typeface="Roboto"/>
              </a:rPr>
              <a:t>Quelques éléments de contexte</a:t>
            </a:r>
            <a:endParaRPr lang="fr-FR" noProof="0" dirty="0"/>
          </a:p>
        </p:txBody>
      </p:sp>
      <p:sp>
        <p:nvSpPr>
          <p:cNvPr id="384" name="Google Shape;384;g37314d73c8a_0_5693"/>
          <p:cNvSpPr txBox="1">
            <a:spLocks noGrp="1"/>
          </p:cNvSpPr>
          <p:nvPr>
            <p:ph type="body" idx="1"/>
          </p:nvPr>
        </p:nvSpPr>
        <p:spPr>
          <a:xfrm>
            <a:off x="787067" y="3549900"/>
            <a:ext cx="6801300" cy="891600"/>
          </a:xfrm>
          <a:prstGeom prst="rect">
            <a:avLst/>
          </a:prstGeom>
          <a:noFill/>
          <a:ln>
            <a:noFill/>
          </a:ln>
        </p:spPr>
        <p:txBody>
          <a:bodyPr spcFirstLastPara="1" wrap="square" lIns="91425" tIns="45700" rIns="91425" bIns="45700" anchor="t" anchorCtr="0">
            <a:noAutofit/>
          </a:bodyPr>
          <a:lstStyle/>
          <a:p>
            <a:pPr marL="0" indent="0"/>
            <a:r>
              <a:rPr lang="fr-FR" b="1" noProof="0" dirty="0">
                <a:latin typeface="Roboto"/>
                <a:ea typeface="Roboto"/>
                <a:cs typeface="Roboto"/>
                <a:sym typeface="Roboto"/>
              </a:rPr>
              <a:t>Ce que nous avons appris de vos expériences passées et des contextes paysagers spécifiques…</a:t>
            </a:r>
            <a:endParaRPr lang="fr-FR" noProof="0" dirty="0"/>
          </a:p>
        </p:txBody>
      </p:sp>
      <p:cxnSp>
        <p:nvCxnSpPr>
          <p:cNvPr id="385" name="Google Shape;385;g37314d73c8a_0_5693"/>
          <p:cNvCxnSpPr/>
          <p:nvPr/>
        </p:nvCxnSpPr>
        <p:spPr>
          <a:xfrm>
            <a:off x="898553" y="4582160"/>
            <a:ext cx="4799700" cy="0"/>
          </a:xfrm>
          <a:prstGeom prst="straightConnector1">
            <a:avLst/>
          </a:prstGeom>
          <a:noFill/>
          <a:ln w="12700" cap="flat" cmpd="sng">
            <a:solidFill>
              <a:schemeClr val="lt1"/>
            </a:solidFill>
            <a:prstDash val="solid"/>
            <a:miter lim="800000"/>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g37314d73c8a_0_5706" title="Madagascar planetGOLD sites.png"/>
          <p:cNvPicPr preferRelativeResize="0"/>
          <p:nvPr/>
        </p:nvPicPr>
        <p:blipFill rotWithShape="1">
          <a:blip r:embed="rId3">
            <a:alphaModFix/>
          </a:blip>
          <a:srcRect/>
          <a:stretch/>
        </p:blipFill>
        <p:spPr>
          <a:xfrm>
            <a:off x="2601875" y="196350"/>
            <a:ext cx="9495126" cy="60975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37314d73c8a_0_5701"/>
          <p:cNvSpPr txBox="1"/>
          <p:nvPr/>
        </p:nvSpPr>
        <p:spPr>
          <a:xfrm>
            <a:off x="3357150" y="260675"/>
            <a:ext cx="5477700" cy="798600"/>
          </a:xfrm>
          <a:prstGeom prst="rect">
            <a:avLst/>
          </a:prstGeom>
          <a:noFill/>
          <a:ln>
            <a:noFill/>
          </a:ln>
        </p:spPr>
        <p:txBody>
          <a:bodyPr spcFirstLastPara="1" wrap="square" lIns="121900" tIns="121900" rIns="121900" bIns="121900" anchor="t" anchorCtr="0">
            <a:noAutofit/>
          </a:bodyPr>
          <a:lstStyle/>
          <a:p>
            <a:pPr algn="ctr">
              <a:buSzPts val="3000"/>
            </a:pPr>
            <a:r>
              <a:rPr lang="fr-FR" sz="3000" b="1" i="0" u="none" strike="noStrike" cap="none" noProof="0" dirty="0">
                <a:solidFill>
                  <a:srgbClr val="005677"/>
                </a:solidFill>
                <a:latin typeface="Raleway"/>
                <a:ea typeface="Raleway"/>
                <a:cs typeface="Raleway"/>
                <a:sym typeface="Raleway"/>
              </a:rPr>
              <a:t> </a:t>
            </a:r>
            <a:r>
              <a:rPr lang="fr-FR" sz="3000" b="0" i="0" u="none" strike="noStrike" cap="none" noProof="0" dirty="0">
                <a:solidFill>
                  <a:srgbClr val="005677"/>
                </a:solidFill>
                <a:latin typeface="Roboto"/>
                <a:ea typeface="Roboto"/>
                <a:cs typeface="Roboto"/>
                <a:sym typeface="Roboto"/>
              </a:rPr>
              <a:t>Madagascar </a:t>
            </a:r>
            <a:r>
              <a:rPr lang="fr-FR" sz="3000" noProof="0" dirty="0">
                <a:solidFill>
                  <a:srgbClr val="005677"/>
                </a:solidFill>
                <a:latin typeface="Roboto"/>
                <a:ea typeface="Roboto"/>
              </a:rPr>
              <a:t>Faits Marquants</a:t>
            </a:r>
            <a:endParaRPr lang="fr-FR" sz="3000" noProof="0" dirty="0">
              <a:solidFill>
                <a:srgbClr val="005677"/>
              </a:solidFill>
              <a:latin typeface="Roboto"/>
              <a:ea typeface="Roboto"/>
              <a:sym typeface="Roboto"/>
            </a:endParaRPr>
          </a:p>
        </p:txBody>
      </p:sp>
      <p:sp>
        <p:nvSpPr>
          <p:cNvPr id="397" name="Google Shape;397;g37314d73c8a_0_5701"/>
          <p:cNvSpPr txBox="1"/>
          <p:nvPr/>
        </p:nvSpPr>
        <p:spPr>
          <a:xfrm>
            <a:off x="654150" y="1350000"/>
            <a:ext cx="10883700" cy="5246021"/>
          </a:xfrm>
          <a:prstGeom prst="rect">
            <a:avLst/>
          </a:prstGeom>
          <a:noFill/>
          <a:ln>
            <a:noFill/>
          </a:ln>
        </p:spPr>
        <p:txBody>
          <a:bodyPr spcFirstLastPara="1" wrap="square" lIns="91425" tIns="91425" rIns="91425" bIns="91425" anchor="t" anchorCtr="0">
            <a:spAutoFit/>
          </a:bodyPr>
          <a:lstStyle/>
          <a:p>
            <a:pPr marL="457200" indent="-368300">
              <a:lnSpc>
                <a:spcPct val="114999"/>
              </a:lnSpc>
              <a:buClr>
                <a:srgbClr val="005677"/>
              </a:buClr>
              <a:buSzPts val="2200"/>
              <a:buFont typeface="Raleway"/>
              <a:buChar char="●"/>
            </a:pPr>
            <a:r>
              <a:rPr lang="fr-FR" sz="2200" noProof="0" dirty="0">
                <a:solidFill>
                  <a:srgbClr val="005677"/>
                </a:solidFill>
                <a:latin typeface="Roboto"/>
                <a:ea typeface="Roboto"/>
                <a:cs typeface="Roboto"/>
                <a:sym typeface="Roboto"/>
              </a:rPr>
              <a:t>Mise en œuvre fondée sur </a:t>
            </a:r>
            <a:r>
              <a:rPr lang="fr-FR" sz="2200" b="1" noProof="0" dirty="0">
                <a:solidFill>
                  <a:srgbClr val="005677"/>
                </a:solidFill>
                <a:latin typeface="Roboto"/>
                <a:ea typeface="Roboto"/>
                <a:cs typeface="Roboto"/>
                <a:sym typeface="Roboto"/>
              </a:rPr>
              <a:t>une approche intégrée</a:t>
            </a:r>
            <a:r>
              <a:rPr lang="fr-FR" sz="2200" b="0" i="0" u="none" strike="noStrike" cap="none" noProof="0" dirty="0">
                <a:solidFill>
                  <a:srgbClr val="005677"/>
                </a:solidFill>
                <a:latin typeface="Roboto"/>
                <a:ea typeface="Roboto"/>
                <a:cs typeface="Roboto"/>
                <a:sym typeface="Roboto"/>
              </a:rPr>
              <a:t>, </a:t>
            </a:r>
            <a:r>
              <a:rPr lang="fr-FR" sz="2200" noProof="0" dirty="0">
                <a:solidFill>
                  <a:srgbClr val="005677"/>
                </a:solidFill>
                <a:latin typeface="Roboto"/>
                <a:ea typeface="Roboto"/>
                <a:cs typeface="Roboto"/>
                <a:sym typeface="Roboto"/>
              </a:rPr>
              <a:t>tenant compte du développement économique</a:t>
            </a:r>
            <a:r>
              <a:rPr lang="fr-FR" sz="2200" b="0" i="0" u="none" strike="noStrike" cap="none" noProof="0" dirty="0">
                <a:solidFill>
                  <a:srgbClr val="005677"/>
                </a:solidFill>
                <a:latin typeface="Roboto"/>
                <a:ea typeface="Roboto"/>
                <a:cs typeface="Roboto"/>
                <a:sym typeface="Roboto"/>
              </a:rPr>
              <a:t>, </a:t>
            </a:r>
            <a:r>
              <a:rPr lang="fr-FR" sz="2200" noProof="0" dirty="0">
                <a:solidFill>
                  <a:srgbClr val="005677"/>
                </a:solidFill>
                <a:latin typeface="Roboto"/>
                <a:ea typeface="Roboto"/>
                <a:cs typeface="Roboto"/>
                <a:sym typeface="Roboto"/>
              </a:rPr>
              <a:t>du contexte </a:t>
            </a:r>
            <a:r>
              <a:rPr lang="fr-FR" sz="2200" b="0" i="0" u="none" strike="noStrike" cap="none" noProof="0" dirty="0">
                <a:solidFill>
                  <a:srgbClr val="005677"/>
                </a:solidFill>
                <a:latin typeface="Roboto"/>
                <a:ea typeface="Roboto"/>
                <a:cs typeface="Roboto"/>
                <a:sym typeface="Roboto"/>
              </a:rPr>
              <a:t>social </a:t>
            </a:r>
            <a:r>
              <a:rPr lang="fr-FR" sz="2200" noProof="0" dirty="0">
                <a:solidFill>
                  <a:srgbClr val="005677"/>
                </a:solidFill>
                <a:latin typeface="Roboto"/>
                <a:ea typeface="Roboto"/>
                <a:cs typeface="Roboto"/>
                <a:sym typeface="Roboto"/>
              </a:rPr>
              <a:t>et des enjeux environnementaux</a:t>
            </a:r>
            <a:r>
              <a:rPr lang="fr-FR" sz="2200" b="0" i="0" u="none" strike="noStrike" cap="none" noProof="0" dirty="0">
                <a:solidFill>
                  <a:srgbClr val="005677"/>
                </a:solidFill>
                <a:latin typeface="Roboto"/>
                <a:ea typeface="Roboto"/>
                <a:cs typeface="Roboto"/>
                <a:sym typeface="Roboto"/>
              </a:rPr>
              <a:t>, </a:t>
            </a:r>
            <a:r>
              <a:rPr lang="fr-FR" sz="2200" noProof="0" dirty="0">
                <a:solidFill>
                  <a:srgbClr val="005677"/>
                </a:solidFill>
                <a:latin typeface="Roboto"/>
                <a:ea typeface="Roboto"/>
                <a:cs typeface="Roboto"/>
                <a:sym typeface="Roboto"/>
              </a:rPr>
              <a:t>tout en </a:t>
            </a:r>
            <a:r>
              <a:rPr lang="fr-FR" sz="2200" b="1" noProof="0" dirty="0">
                <a:solidFill>
                  <a:srgbClr val="005677"/>
                </a:solidFill>
                <a:latin typeface="Roboto"/>
                <a:ea typeface="Roboto"/>
                <a:cs typeface="Roboto"/>
                <a:sym typeface="Roboto"/>
              </a:rPr>
              <a:t>mobilisant les parties prenantes pour favoriser l’appropriation locale</a:t>
            </a:r>
            <a:endParaRPr lang="fr-FR" sz="2200" b="1" i="0" u="none" strike="noStrike" cap="none" noProof="0" dirty="0">
              <a:solidFill>
                <a:srgbClr val="005677"/>
              </a:solidFill>
              <a:latin typeface="Roboto"/>
              <a:ea typeface="Roboto"/>
              <a:cs typeface="Roboto"/>
            </a:endParaRPr>
          </a:p>
          <a:p>
            <a:pPr marL="914400" lvl="1" indent="-368300">
              <a:lnSpc>
                <a:spcPct val="115000"/>
              </a:lnSpc>
              <a:buClr>
                <a:srgbClr val="005677"/>
              </a:buClr>
              <a:buSzPts val="2200"/>
              <a:buFont typeface="Raleway"/>
              <a:buChar char="○"/>
            </a:pPr>
            <a:r>
              <a:rPr lang="fr-FR" sz="2200" noProof="0" dirty="0">
                <a:solidFill>
                  <a:srgbClr val="005677"/>
                </a:solidFill>
                <a:latin typeface="Roboto"/>
                <a:ea typeface="Roboto"/>
                <a:cs typeface="Roboto"/>
                <a:sym typeface="Roboto"/>
              </a:rPr>
              <a:t>Ils mobilisent des organisations locales telles que des </a:t>
            </a:r>
            <a:r>
              <a:rPr lang="fr-FR" sz="2200" b="0" i="0" u="none" strike="noStrike" cap="none" noProof="0" dirty="0">
                <a:solidFill>
                  <a:srgbClr val="005677"/>
                </a:solidFill>
                <a:latin typeface="Roboto"/>
                <a:ea typeface="Roboto"/>
                <a:cs typeface="Roboto"/>
                <a:sym typeface="Roboto"/>
              </a:rPr>
              <a:t>associations, </a:t>
            </a:r>
            <a:r>
              <a:rPr lang="fr-FR" sz="2200" noProof="0" dirty="0">
                <a:solidFill>
                  <a:srgbClr val="005677"/>
                </a:solidFill>
                <a:latin typeface="Roboto"/>
                <a:ea typeface="Roboto"/>
                <a:cs typeface="Roboto"/>
                <a:sym typeface="Roboto"/>
              </a:rPr>
              <a:t>des organisations de la société civile (OSC) et des églises</a:t>
            </a:r>
            <a:r>
              <a:rPr lang="fr-FR" sz="2200" b="0" i="0" u="none" strike="noStrike" cap="none" noProof="0" dirty="0">
                <a:solidFill>
                  <a:srgbClr val="005677"/>
                </a:solidFill>
                <a:latin typeface="Roboto"/>
                <a:ea typeface="Roboto"/>
                <a:cs typeface="Roboto"/>
                <a:sym typeface="Roboto"/>
              </a:rPr>
              <a:t>, </a:t>
            </a:r>
            <a:r>
              <a:rPr lang="fr-FR" sz="2200" noProof="0" dirty="0">
                <a:solidFill>
                  <a:srgbClr val="005677"/>
                </a:solidFill>
                <a:latin typeface="Roboto"/>
                <a:ea typeface="Roboto"/>
                <a:cs typeface="Roboto"/>
                <a:sym typeface="Roboto"/>
              </a:rPr>
              <a:t>notamment dans le cadre d’activités comme la </a:t>
            </a:r>
            <a:r>
              <a:rPr lang="fr-FR" sz="2200" b="0" i="0" u="none" strike="noStrike" cap="none" noProof="0" dirty="0">
                <a:solidFill>
                  <a:srgbClr val="005677"/>
                </a:solidFill>
                <a:latin typeface="Roboto"/>
                <a:ea typeface="Roboto"/>
                <a:cs typeface="Roboto"/>
                <a:sym typeface="Roboto"/>
              </a:rPr>
              <a:t>reforestation</a:t>
            </a:r>
          </a:p>
          <a:p>
            <a:pPr marL="457200" indent="-368300">
              <a:lnSpc>
                <a:spcPct val="115000"/>
              </a:lnSpc>
              <a:buClr>
                <a:srgbClr val="005677"/>
              </a:buClr>
              <a:buSzPts val="2200"/>
              <a:buFont typeface="Raleway"/>
              <a:buChar char="●"/>
            </a:pPr>
            <a:r>
              <a:rPr lang="fr-FR" sz="2200" noProof="0" dirty="0">
                <a:solidFill>
                  <a:srgbClr val="005677"/>
                </a:solidFill>
                <a:latin typeface="Roboto"/>
                <a:ea typeface="Roboto"/>
                <a:cs typeface="Roboto"/>
                <a:sym typeface="Roboto"/>
              </a:rPr>
              <a:t>Un travail d’</a:t>
            </a:r>
            <a:r>
              <a:rPr lang="fr-FR" sz="2200" b="1" noProof="0" dirty="0">
                <a:solidFill>
                  <a:srgbClr val="005677"/>
                </a:solidFill>
                <a:latin typeface="Roboto"/>
                <a:ea typeface="Roboto"/>
                <a:cs typeface="Roboto"/>
                <a:sym typeface="Roboto"/>
              </a:rPr>
              <a:t>identification des différents acteurs et partenariats a été engagé</a:t>
            </a:r>
            <a:r>
              <a:rPr lang="fr-FR" sz="2200" b="1" i="0" u="none" strike="noStrike" cap="none" noProof="0" dirty="0">
                <a:solidFill>
                  <a:srgbClr val="005677"/>
                </a:solidFill>
                <a:latin typeface="Roboto"/>
                <a:ea typeface="Roboto"/>
                <a:cs typeface="Roboto"/>
                <a:sym typeface="Roboto"/>
              </a:rPr>
              <a:t>,</a:t>
            </a:r>
            <a:r>
              <a:rPr lang="fr-FR" sz="2200" i="0" u="none" strike="noStrike" cap="none" noProof="0" dirty="0">
                <a:solidFill>
                  <a:srgbClr val="005677"/>
                </a:solidFill>
                <a:latin typeface="Roboto"/>
                <a:ea typeface="Roboto"/>
                <a:cs typeface="Roboto"/>
                <a:sym typeface="Roboto"/>
              </a:rPr>
              <a:t> </a:t>
            </a:r>
            <a:r>
              <a:rPr lang="fr-FR" sz="2200" noProof="0" dirty="0">
                <a:solidFill>
                  <a:srgbClr val="005677"/>
                </a:solidFill>
                <a:latin typeface="Roboto"/>
                <a:ea typeface="Roboto"/>
                <a:cs typeface="Roboto"/>
                <a:sym typeface="Roboto"/>
              </a:rPr>
              <a:t>bien qu’il soit encore en cours et que les résultats soient en phase de validation</a:t>
            </a:r>
            <a:r>
              <a:rPr lang="fr-FR" sz="2200" b="0" i="0" u="none" strike="noStrike" cap="none" noProof="0" dirty="0">
                <a:solidFill>
                  <a:srgbClr val="005677"/>
                </a:solidFill>
                <a:latin typeface="Roboto"/>
                <a:ea typeface="Roboto"/>
                <a:cs typeface="Roboto"/>
                <a:sym typeface="Roboto"/>
              </a:rPr>
              <a:t>. </a:t>
            </a:r>
            <a:r>
              <a:rPr lang="fr-FR" sz="2200" noProof="0" dirty="0">
                <a:solidFill>
                  <a:srgbClr val="005677"/>
                </a:solidFill>
                <a:latin typeface="Roboto"/>
                <a:ea typeface="Roboto"/>
                <a:cs typeface="Roboto"/>
                <a:sym typeface="Roboto"/>
              </a:rPr>
              <a:t>Une attention particulière est portée à la compréhension des besoins exprimés par les parties prenantes, notamment en ce qui concerne </a:t>
            </a:r>
            <a:r>
              <a:rPr lang="fr-FR" sz="2200" b="0" i="0" u="none" strike="noStrike" cap="none" noProof="0" dirty="0">
                <a:solidFill>
                  <a:srgbClr val="005677"/>
                </a:solidFill>
                <a:latin typeface="Roboto"/>
                <a:ea typeface="Roboto"/>
                <a:cs typeface="Roboto"/>
                <a:sym typeface="Roboto"/>
              </a:rPr>
              <a:t>:</a:t>
            </a:r>
          </a:p>
          <a:p>
            <a:pPr marL="914400" lvl="1" indent="-368300">
              <a:lnSpc>
                <a:spcPct val="115000"/>
              </a:lnSpc>
              <a:buClr>
                <a:srgbClr val="005677"/>
              </a:buClr>
              <a:buSzPts val="2200"/>
              <a:buFont typeface="Raleway"/>
              <a:buChar char="○"/>
            </a:pPr>
            <a:r>
              <a:rPr lang="fr-FR" sz="2200" noProof="0" dirty="0">
                <a:solidFill>
                  <a:srgbClr val="005677"/>
                </a:solidFill>
                <a:latin typeface="Roboto"/>
                <a:ea typeface="Roboto"/>
                <a:cs typeface="Roboto"/>
                <a:sym typeface="Roboto"/>
              </a:rPr>
              <a:t>La capacité technique</a:t>
            </a:r>
            <a:endParaRPr lang="fr-FR" sz="2200" b="0" i="0" u="none" strike="noStrike" cap="none" noProof="0" dirty="0">
              <a:solidFill>
                <a:srgbClr val="005677"/>
              </a:solidFill>
              <a:latin typeface="Roboto"/>
              <a:ea typeface="Roboto"/>
              <a:cs typeface="Roboto"/>
              <a:sym typeface="Roboto"/>
            </a:endParaRPr>
          </a:p>
          <a:p>
            <a:pPr marL="914400" lvl="1" indent="-368300">
              <a:lnSpc>
                <a:spcPct val="115000"/>
              </a:lnSpc>
              <a:buClr>
                <a:srgbClr val="005677"/>
              </a:buClr>
              <a:buSzPts val="2200"/>
              <a:buFont typeface="Raleway"/>
              <a:buChar char="○"/>
            </a:pPr>
            <a:r>
              <a:rPr lang="fr-FR" sz="2200" noProof="0" dirty="0">
                <a:solidFill>
                  <a:srgbClr val="005677"/>
                </a:solidFill>
                <a:ea typeface="Roboto"/>
                <a:sym typeface="Roboto"/>
              </a:rPr>
              <a:t>Les ressources disponibles</a:t>
            </a:r>
            <a:r>
              <a:rPr lang="fr-FR" sz="2200" noProof="0" dirty="0">
                <a:solidFill>
                  <a:srgbClr val="005677"/>
                </a:solidFill>
                <a:latin typeface="Roboto"/>
                <a:ea typeface="Roboto"/>
                <a:cs typeface="Roboto"/>
                <a:sym typeface="Roboto"/>
              </a:rPr>
              <a:t> </a:t>
            </a:r>
            <a:endParaRPr lang="fr-FR" sz="2200" b="0" i="0" u="none" strike="noStrike" cap="none" noProof="0" dirty="0">
              <a:solidFill>
                <a:srgbClr val="005677"/>
              </a:solidFill>
              <a:latin typeface="Roboto"/>
              <a:ea typeface="Roboto"/>
              <a:cs typeface="Roboto"/>
              <a:sym typeface="Roboto"/>
            </a:endParaRPr>
          </a:p>
          <a:p>
            <a:pPr marL="914400" lvl="1" indent="-368300">
              <a:lnSpc>
                <a:spcPct val="115000"/>
              </a:lnSpc>
              <a:buClr>
                <a:srgbClr val="005677"/>
              </a:buClr>
              <a:buSzPts val="2200"/>
              <a:buFont typeface="Raleway"/>
              <a:buChar char="○"/>
            </a:pPr>
            <a:r>
              <a:rPr lang="fr-FR" sz="2200" noProof="0" dirty="0">
                <a:solidFill>
                  <a:srgbClr val="005677"/>
                </a:solidFill>
                <a:latin typeface="Roboto"/>
                <a:ea typeface="Roboto"/>
                <a:cs typeface="Roboto"/>
                <a:sym typeface="Roboto"/>
              </a:rPr>
              <a:t>L'accompagnement méthodologique pour la cartographie </a:t>
            </a:r>
            <a:endParaRPr lang="fr-FR" sz="2200" b="0" i="0" u="none" strike="noStrike" cap="none" noProof="0" dirty="0">
              <a:solidFill>
                <a:srgbClr val="005677"/>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g37314d73c8a_0_5716" title="Sierra Leone planetGOLD sites.png"/>
          <p:cNvPicPr preferRelativeResize="0"/>
          <p:nvPr/>
        </p:nvPicPr>
        <p:blipFill rotWithShape="1">
          <a:blip r:embed="rId3">
            <a:alphaModFix/>
          </a:blip>
          <a:srcRect/>
          <a:stretch/>
        </p:blipFill>
        <p:spPr>
          <a:xfrm>
            <a:off x="2598425" y="340625"/>
            <a:ext cx="9477551" cy="61767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37314d73c8a_0_5711"/>
          <p:cNvSpPr txBox="1"/>
          <p:nvPr/>
        </p:nvSpPr>
        <p:spPr>
          <a:xfrm>
            <a:off x="3357150" y="199250"/>
            <a:ext cx="5477700" cy="798600"/>
          </a:xfrm>
          <a:prstGeom prst="rect">
            <a:avLst/>
          </a:prstGeom>
          <a:noFill/>
          <a:ln>
            <a:noFill/>
          </a:ln>
        </p:spPr>
        <p:txBody>
          <a:bodyPr spcFirstLastPara="1" wrap="square" lIns="121900" tIns="121900" rIns="121900" bIns="121900" anchor="t" anchorCtr="0">
            <a:noAutofit/>
          </a:bodyPr>
          <a:lstStyle/>
          <a:p>
            <a:pPr algn="ctr">
              <a:buSzPts val="3000"/>
            </a:pPr>
            <a:r>
              <a:rPr lang="fr-FR" sz="3000" b="1" i="0" u="none" strike="noStrike" cap="none" noProof="0" dirty="0">
                <a:solidFill>
                  <a:srgbClr val="005677"/>
                </a:solidFill>
                <a:latin typeface="Raleway"/>
                <a:ea typeface="Raleway"/>
                <a:cs typeface="Raleway"/>
                <a:sym typeface="Raleway"/>
              </a:rPr>
              <a:t> </a:t>
            </a:r>
            <a:r>
              <a:rPr lang="fr-FR" sz="3000" b="0" i="0" u="none" strike="noStrike" cap="none" noProof="0" dirty="0">
                <a:solidFill>
                  <a:srgbClr val="005677"/>
                </a:solidFill>
                <a:latin typeface="Roboto"/>
                <a:ea typeface="Roboto"/>
                <a:cs typeface="Roboto"/>
                <a:sym typeface="Roboto"/>
              </a:rPr>
              <a:t>Sierra Leone </a:t>
            </a:r>
            <a:r>
              <a:rPr lang="fr-FR" sz="3000" noProof="0" dirty="0">
                <a:solidFill>
                  <a:srgbClr val="005677"/>
                </a:solidFill>
                <a:latin typeface="Roboto"/>
                <a:ea typeface="Roboto"/>
              </a:rPr>
              <a:t>Faits Marquants</a:t>
            </a:r>
            <a:endParaRPr lang="fr-FR" sz="3000" noProof="0" dirty="0">
              <a:solidFill>
                <a:srgbClr val="005677"/>
              </a:solidFill>
              <a:latin typeface="Roboto"/>
              <a:ea typeface="Roboto"/>
              <a:sym typeface="Roboto"/>
            </a:endParaRPr>
          </a:p>
          <a:p>
            <a:pPr marL="0" marR="0" lvl="0" indent="0" algn="ctr" rtl="0">
              <a:lnSpc>
                <a:spcPct val="100000"/>
              </a:lnSpc>
              <a:spcBef>
                <a:spcPts val="0"/>
              </a:spcBef>
              <a:spcAft>
                <a:spcPts val="0"/>
              </a:spcAft>
              <a:buClr>
                <a:srgbClr val="000000"/>
              </a:buClr>
              <a:buSzPts val="3000"/>
              <a:buFont typeface="Arial"/>
              <a:buNone/>
            </a:pPr>
            <a:endParaRPr lang="fr-FR" sz="3000" b="0" i="0" u="none" strike="noStrike" cap="none" noProof="0" dirty="0">
              <a:solidFill>
                <a:srgbClr val="005677"/>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900"/>
              <a:buFont typeface="Arial"/>
              <a:buNone/>
            </a:pPr>
            <a:endParaRPr lang="fr-FR" sz="2900" b="0" i="0" u="none" strike="noStrike" cap="none" noProof="0" dirty="0">
              <a:solidFill>
                <a:srgbClr val="005677"/>
              </a:solidFill>
              <a:latin typeface="Raleway Black"/>
              <a:ea typeface="Raleway Black"/>
              <a:cs typeface="Raleway Black"/>
              <a:sym typeface="Raleway Black"/>
            </a:endParaRPr>
          </a:p>
        </p:txBody>
      </p:sp>
      <p:sp>
        <p:nvSpPr>
          <p:cNvPr id="409" name="Google Shape;409;g37314d73c8a_0_5711"/>
          <p:cNvSpPr txBox="1"/>
          <p:nvPr/>
        </p:nvSpPr>
        <p:spPr>
          <a:xfrm>
            <a:off x="410125" y="1039000"/>
            <a:ext cx="10416400" cy="4144171"/>
          </a:xfrm>
          <a:prstGeom prst="rect">
            <a:avLst/>
          </a:prstGeom>
          <a:noFill/>
          <a:ln>
            <a:noFill/>
          </a:ln>
        </p:spPr>
        <p:txBody>
          <a:bodyPr spcFirstLastPara="1" wrap="square" lIns="121900" tIns="121900" rIns="121900" bIns="121900" anchor="t" anchorCtr="0">
            <a:spAutoFit/>
          </a:bodyPr>
          <a:lstStyle/>
          <a:p>
            <a:pPr>
              <a:lnSpc>
                <a:spcPct val="107915"/>
              </a:lnSpc>
            </a:pPr>
            <a:r>
              <a:rPr lang="fr-FR" sz="1800" noProof="0" dirty="0">
                <a:solidFill>
                  <a:srgbClr val="005677"/>
                </a:solidFill>
                <a:latin typeface="Roboto"/>
                <a:ea typeface="Roboto"/>
                <a:cs typeface="Roboto"/>
                <a:sym typeface="Roboto"/>
              </a:rPr>
              <a:t>Les parties prenantes identifiées incluent les chefs traditionnels, les femmes </a:t>
            </a:r>
            <a:r>
              <a:rPr lang="fr-FR" sz="1800" b="0" i="0" u="none" strike="noStrike" cap="none" noProof="0" dirty="0">
                <a:solidFill>
                  <a:srgbClr val="005677"/>
                </a:solidFill>
                <a:latin typeface="Roboto"/>
                <a:ea typeface="Roboto"/>
                <a:cs typeface="Roboto"/>
                <a:sym typeface="Roboto"/>
              </a:rPr>
              <a:t>leaders, </a:t>
            </a:r>
            <a:r>
              <a:rPr lang="fr-FR" sz="1800" noProof="0" dirty="0">
                <a:solidFill>
                  <a:srgbClr val="005677"/>
                </a:solidFill>
                <a:latin typeface="Roboto"/>
                <a:ea typeface="Roboto"/>
                <a:cs typeface="Roboto"/>
                <a:sym typeface="Roboto"/>
              </a:rPr>
              <a:t>les mineurs</a:t>
            </a:r>
            <a:r>
              <a:rPr lang="fr-FR" sz="1800" b="0" i="0" u="none" strike="noStrike" cap="none" noProof="0" dirty="0">
                <a:solidFill>
                  <a:srgbClr val="005677"/>
                </a:solidFill>
                <a:latin typeface="Roboto"/>
                <a:ea typeface="Roboto"/>
                <a:cs typeface="Roboto"/>
                <a:sym typeface="Roboto"/>
              </a:rPr>
              <a:t>, </a:t>
            </a:r>
            <a:r>
              <a:rPr lang="fr-FR" sz="1800" noProof="0" dirty="0">
                <a:solidFill>
                  <a:srgbClr val="005677"/>
                </a:solidFill>
                <a:latin typeface="Roboto"/>
                <a:ea typeface="Roboto"/>
                <a:cs typeface="Roboto"/>
                <a:sym typeface="Roboto"/>
              </a:rPr>
              <a:t>ainsi que les entreprises minières</a:t>
            </a:r>
            <a:r>
              <a:rPr lang="fr-FR" sz="1800" b="0" i="0" u="none" strike="noStrike" cap="none" noProof="0" dirty="0">
                <a:solidFill>
                  <a:srgbClr val="005677"/>
                </a:solidFill>
                <a:latin typeface="Roboto"/>
                <a:ea typeface="Roboto"/>
                <a:cs typeface="Roboto"/>
                <a:sym typeface="Roboto"/>
              </a:rPr>
              <a:t>, </a:t>
            </a:r>
            <a:r>
              <a:rPr lang="fr-FR" sz="1800" noProof="0" dirty="0">
                <a:solidFill>
                  <a:srgbClr val="005677"/>
                </a:solidFill>
                <a:latin typeface="Roboto"/>
                <a:ea typeface="Roboto"/>
                <a:cs typeface="Roboto"/>
                <a:sym typeface="Roboto"/>
              </a:rPr>
              <a:t>qu’elles soient de grande ou de petite taille</a:t>
            </a:r>
            <a:endParaRPr lang="fr-FR" sz="1800" noProof="0" dirty="0"/>
          </a:p>
          <a:p>
            <a:pPr marL="457200" indent="-368300">
              <a:lnSpc>
                <a:spcPct val="107916"/>
              </a:lnSpc>
              <a:spcBef>
                <a:spcPts val="800"/>
              </a:spcBef>
              <a:buClr>
                <a:srgbClr val="005677"/>
              </a:buClr>
              <a:buSzPts val="2200"/>
              <a:buFont typeface="Raleway"/>
              <a:buChar char="●"/>
            </a:pPr>
            <a:r>
              <a:rPr lang="fr-FR" sz="1800" noProof="0" dirty="0">
                <a:solidFill>
                  <a:srgbClr val="005677"/>
                </a:solidFill>
                <a:latin typeface="Roboto"/>
                <a:ea typeface="Roboto"/>
                <a:cs typeface="Roboto"/>
                <a:sym typeface="Roboto"/>
              </a:rPr>
              <a:t>Une cartographie limitée des parties prenantes a été réalisée, impliquant certains chefs traditionnels</a:t>
            </a:r>
            <a:r>
              <a:rPr lang="fr-FR" sz="1800" b="0" i="0" u="none" strike="noStrike" cap="none" noProof="0" dirty="0">
                <a:solidFill>
                  <a:srgbClr val="005677"/>
                </a:solidFill>
                <a:latin typeface="Roboto"/>
                <a:ea typeface="Roboto"/>
                <a:cs typeface="Roboto"/>
                <a:sym typeface="Roboto"/>
              </a:rPr>
              <a:t>, </a:t>
            </a:r>
            <a:r>
              <a:rPr lang="fr-FR" sz="1800" noProof="0" dirty="0">
                <a:solidFill>
                  <a:srgbClr val="005677"/>
                </a:solidFill>
                <a:latin typeface="Roboto"/>
                <a:ea typeface="Roboto"/>
                <a:cs typeface="Roboto"/>
                <a:sym typeface="Roboto"/>
              </a:rPr>
              <a:t>femmes </a:t>
            </a:r>
            <a:r>
              <a:rPr lang="fr-FR" sz="1800" b="0" i="0" u="none" strike="noStrike" cap="none" noProof="0" dirty="0">
                <a:solidFill>
                  <a:srgbClr val="005677"/>
                </a:solidFill>
                <a:latin typeface="Roboto"/>
                <a:ea typeface="Roboto"/>
                <a:cs typeface="Roboto"/>
                <a:sym typeface="Roboto"/>
              </a:rPr>
              <a:t>leaders, </a:t>
            </a:r>
            <a:r>
              <a:rPr lang="fr-FR" sz="1800" noProof="0" dirty="0">
                <a:solidFill>
                  <a:srgbClr val="005677"/>
                </a:solidFill>
                <a:latin typeface="Roboto"/>
                <a:ea typeface="Roboto"/>
                <a:cs typeface="Roboto"/>
                <a:sym typeface="Roboto"/>
              </a:rPr>
              <a:t>ONG et agences</a:t>
            </a:r>
            <a:endParaRPr lang="fr-FR" sz="1800" b="0" i="0" u="none" strike="noStrike" cap="none" noProof="0" dirty="0">
              <a:solidFill>
                <a:srgbClr val="005677"/>
              </a:solidFill>
              <a:latin typeface="Roboto"/>
              <a:ea typeface="Roboto"/>
              <a:cs typeface="Roboto"/>
            </a:endParaRPr>
          </a:p>
          <a:p>
            <a:pPr marL="457200" indent="-368300">
              <a:lnSpc>
                <a:spcPct val="107916"/>
              </a:lnSpc>
              <a:buClr>
                <a:srgbClr val="005677"/>
              </a:buClr>
              <a:buSzPts val="2200"/>
              <a:buFont typeface="Raleway"/>
              <a:buChar char="●"/>
            </a:pPr>
            <a:r>
              <a:rPr lang="fr-FR" sz="1800" noProof="0" dirty="0">
                <a:solidFill>
                  <a:srgbClr val="005677"/>
                </a:solidFill>
                <a:latin typeface="Roboto"/>
                <a:ea typeface="Roboto"/>
                <a:cs typeface="Roboto"/>
                <a:sym typeface="Roboto"/>
              </a:rPr>
              <a:t> À ce stade, aucun contact n’a été établi avec les mineurs</a:t>
            </a:r>
            <a:endParaRPr lang="fr-FR" sz="1800" b="0" i="0" u="none" strike="noStrike" cap="none" noProof="0" dirty="0">
              <a:solidFill>
                <a:srgbClr val="005677"/>
              </a:solidFill>
              <a:latin typeface="Roboto"/>
              <a:ea typeface="Roboto"/>
              <a:cs typeface="Roboto"/>
            </a:endParaRPr>
          </a:p>
          <a:p>
            <a:pPr>
              <a:lnSpc>
                <a:spcPct val="107915"/>
              </a:lnSpc>
              <a:spcBef>
                <a:spcPts val="800"/>
              </a:spcBef>
            </a:pPr>
            <a:r>
              <a:rPr lang="fr-FR" sz="1800" noProof="0" dirty="0">
                <a:solidFill>
                  <a:srgbClr val="005677"/>
                </a:solidFill>
                <a:latin typeface="Roboto"/>
                <a:ea typeface="Roboto"/>
                <a:cs typeface="Roboto"/>
                <a:sym typeface="Roboto"/>
              </a:rPr>
              <a:t>Dans certaines régions de la Sierra Leone, comme l’un des sites pilotes</a:t>
            </a:r>
            <a:r>
              <a:rPr lang="fr-FR" sz="1800" b="0" i="0" u="none" strike="noStrike" cap="none" noProof="0" dirty="0">
                <a:solidFill>
                  <a:srgbClr val="005677"/>
                </a:solidFill>
                <a:latin typeface="Roboto"/>
                <a:ea typeface="Roboto"/>
                <a:cs typeface="Roboto"/>
                <a:sym typeface="Roboto"/>
              </a:rPr>
              <a:t>, </a:t>
            </a:r>
            <a:r>
              <a:rPr lang="fr-FR" sz="1800" noProof="0" dirty="0">
                <a:solidFill>
                  <a:srgbClr val="005677"/>
                </a:solidFill>
                <a:latin typeface="Roboto"/>
                <a:ea typeface="Roboto"/>
                <a:cs typeface="Roboto"/>
                <a:sym typeface="Roboto"/>
              </a:rPr>
              <a:t>le chef traditionnel suprême est une femme — une situation qui concerne environ la moitié du pays</a:t>
            </a:r>
            <a:endParaRPr lang="fr-FR" sz="1800" noProof="0" dirty="0"/>
          </a:p>
          <a:p>
            <a:pPr marL="457200" indent="-368300">
              <a:lnSpc>
                <a:spcPct val="107915"/>
              </a:lnSpc>
              <a:spcBef>
                <a:spcPts val="800"/>
              </a:spcBef>
              <a:buClr>
                <a:srgbClr val="005677"/>
              </a:buClr>
              <a:buSzPts val="2200"/>
              <a:buFont typeface="Raleway"/>
              <a:buChar char="●"/>
            </a:pPr>
            <a:r>
              <a:rPr lang="fr-FR" sz="1800" noProof="0" dirty="0">
                <a:solidFill>
                  <a:srgbClr val="005677"/>
                </a:solidFill>
                <a:latin typeface="Roboto"/>
                <a:ea typeface="Roboto"/>
                <a:cs typeface="Roboto"/>
                <a:sym typeface="Roboto"/>
              </a:rPr>
              <a:t>Dans les régions du Nord et du Nord-Ouest</a:t>
            </a:r>
            <a:r>
              <a:rPr lang="fr-FR" sz="1800" b="0" i="0" u="none" strike="noStrike" cap="none" noProof="0" dirty="0">
                <a:solidFill>
                  <a:srgbClr val="005677"/>
                </a:solidFill>
                <a:latin typeface="Roboto"/>
                <a:ea typeface="Roboto"/>
                <a:cs typeface="Roboto"/>
                <a:sym typeface="Roboto"/>
              </a:rPr>
              <a:t>, </a:t>
            </a:r>
            <a:r>
              <a:rPr lang="fr-FR" sz="1800" noProof="0" dirty="0">
                <a:solidFill>
                  <a:srgbClr val="005677"/>
                </a:solidFill>
                <a:latin typeface="Roboto"/>
                <a:ea typeface="Roboto"/>
                <a:cs typeface="Roboto"/>
                <a:sym typeface="Roboto"/>
              </a:rPr>
              <a:t>il n’est actuellement pas </a:t>
            </a:r>
            <a:r>
              <a:rPr lang="fr-FR" sz="1800" b="0" i="0" u="none" strike="noStrike" cap="none" noProof="0" dirty="0">
                <a:solidFill>
                  <a:srgbClr val="005677"/>
                </a:solidFill>
                <a:latin typeface="Roboto"/>
                <a:ea typeface="Roboto"/>
                <a:cs typeface="Roboto"/>
                <a:sym typeface="Roboto"/>
              </a:rPr>
              <a:t>possible </a:t>
            </a:r>
            <a:r>
              <a:rPr lang="fr-FR" sz="1800" noProof="0" dirty="0">
                <a:solidFill>
                  <a:srgbClr val="005677"/>
                </a:solidFill>
                <a:latin typeface="Roboto"/>
                <a:ea typeface="Roboto"/>
                <a:cs typeface="Roboto"/>
                <a:sym typeface="Roboto"/>
              </a:rPr>
              <a:t>qu’une femme accède au statut de chef suprême, car le sujet demeure sensible sur le plan socioculturel</a:t>
            </a:r>
            <a:endParaRPr lang="fr-FR" sz="1800" b="0" i="0" u="none" strike="noStrike" cap="none" noProof="0" dirty="0">
              <a:solidFill>
                <a:srgbClr val="005677"/>
              </a:solidFill>
              <a:latin typeface="Roboto"/>
              <a:ea typeface="Roboto"/>
              <a:cs typeface="Roboto"/>
            </a:endParaRPr>
          </a:p>
          <a:p>
            <a:pPr marL="457200" indent="-368300">
              <a:lnSpc>
                <a:spcPct val="107915"/>
              </a:lnSpc>
              <a:buClr>
                <a:srgbClr val="005677"/>
              </a:buClr>
              <a:buSzPts val="2200"/>
              <a:buFont typeface="Raleway"/>
              <a:buChar char="●"/>
            </a:pPr>
            <a:r>
              <a:rPr lang="fr-FR" sz="1800" noProof="0" dirty="0">
                <a:solidFill>
                  <a:srgbClr val="005677"/>
                </a:solidFill>
                <a:latin typeface="Roboto"/>
                <a:ea typeface="Roboto"/>
                <a:cs typeface="Roboto"/>
                <a:sym typeface="Roboto"/>
              </a:rPr>
              <a:t>Les activités minières ont un impact particulièrement fort sur les femmes et les enfants. Il est donc essentiel d’intégrer les </a:t>
            </a:r>
            <a:r>
              <a:rPr lang="fr-FR" sz="1800" b="0" i="0" u="none" strike="noStrike" cap="none" noProof="0" dirty="0">
                <a:solidFill>
                  <a:srgbClr val="005677"/>
                </a:solidFill>
                <a:latin typeface="Roboto"/>
                <a:ea typeface="Roboto"/>
                <a:cs typeface="Roboto"/>
                <a:sym typeface="Roboto"/>
              </a:rPr>
              <a:t>perspectives </a:t>
            </a:r>
            <a:r>
              <a:rPr lang="fr-FR" sz="1800" noProof="0" dirty="0">
                <a:solidFill>
                  <a:srgbClr val="005677"/>
                </a:solidFill>
                <a:latin typeface="Roboto"/>
                <a:ea typeface="Roboto"/>
                <a:cs typeface="Roboto"/>
                <a:sym typeface="Roboto"/>
              </a:rPr>
              <a:t>des femmes dans les processus de consultation et de décision</a:t>
            </a:r>
            <a:r>
              <a:rPr lang="fr-FR" sz="1800" b="0" i="0" u="none" strike="noStrike" cap="none" noProof="0" dirty="0">
                <a:solidFill>
                  <a:srgbClr val="005677"/>
                </a:solidFill>
                <a:latin typeface="Roboto"/>
                <a:ea typeface="Roboto"/>
                <a:cs typeface="Roboto"/>
                <a:sym typeface="Roboto"/>
              </a:rPr>
              <a:t>, </a:t>
            </a:r>
            <a:r>
              <a:rPr lang="fr-FR" sz="1800" noProof="0" dirty="0">
                <a:solidFill>
                  <a:srgbClr val="005677"/>
                </a:solidFill>
                <a:latin typeface="Roboto"/>
                <a:ea typeface="Roboto"/>
                <a:cs typeface="Roboto"/>
                <a:sym typeface="Roboto"/>
              </a:rPr>
              <a:t>en particulier lorsque le chef suprême est une femme</a:t>
            </a:r>
            <a:endParaRPr lang="fr-FR" sz="1800" b="0" i="0" u="none" strike="noStrike" cap="none" noProof="0" dirty="0">
              <a:solidFill>
                <a:srgbClr val="005677"/>
              </a:solidFill>
              <a:latin typeface="Roboto"/>
              <a:ea typeface="Roboto"/>
              <a:cs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g37314d73c8a_0_5727" title="CDI planetGOLD sites.png"/>
          <p:cNvPicPr preferRelativeResize="0"/>
          <p:nvPr/>
        </p:nvPicPr>
        <p:blipFill rotWithShape="1">
          <a:blip r:embed="rId3">
            <a:alphaModFix/>
          </a:blip>
          <a:srcRect/>
          <a:stretch/>
        </p:blipFill>
        <p:spPr>
          <a:xfrm>
            <a:off x="2658125" y="248800"/>
            <a:ext cx="9457626" cy="6075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37314d73c8a_0_5721"/>
          <p:cNvSpPr txBox="1"/>
          <p:nvPr/>
        </p:nvSpPr>
        <p:spPr>
          <a:xfrm>
            <a:off x="3357150" y="273300"/>
            <a:ext cx="5477700" cy="1307100"/>
          </a:xfrm>
          <a:prstGeom prst="rect">
            <a:avLst/>
          </a:prstGeom>
          <a:noFill/>
          <a:ln>
            <a:noFill/>
          </a:ln>
        </p:spPr>
        <p:txBody>
          <a:bodyPr spcFirstLastPara="1" wrap="square" lIns="121900" tIns="121900" rIns="121900" bIns="121900" anchor="t" anchorCtr="0">
            <a:noAutofit/>
          </a:bodyPr>
          <a:lstStyle/>
          <a:p>
            <a:pPr algn="ctr">
              <a:buSzPts val="3000"/>
            </a:pPr>
            <a:r>
              <a:rPr lang="fr-FR" sz="2800" noProof="0" dirty="0">
                <a:solidFill>
                  <a:srgbClr val="00344D"/>
                </a:solidFill>
                <a:latin typeface="Roboto"/>
                <a:ea typeface="Roboto"/>
                <a:cs typeface="Roboto"/>
                <a:sym typeface="Roboto"/>
              </a:rPr>
              <a:t>Côte D’Ivoire </a:t>
            </a:r>
            <a:r>
              <a:rPr lang="fr-FR" sz="2800" noProof="0" dirty="0">
                <a:solidFill>
                  <a:schemeClr val="tx1"/>
                </a:solidFill>
                <a:latin typeface="Arial" panose="020B0604020202020204" pitchFamily="34" charset="0"/>
              </a:rPr>
              <a:t>Faits Marquants</a:t>
            </a:r>
            <a:endParaRPr lang="fr-FR" sz="2800" noProof="0" dirty="0">
              <a:solidFill>
                <a:srgbClr val="00344D"/>
              </a:solidFill>
              <a:latin typeface="Roboto"/>
              <a:ea typeface="Roboto"/>
              <a:cs typeface="Roboto"/>
              <a:sym typeface="Roboto"/>
            </a:endParaRPr>
          </a:p>
        </p:txBody>
      </p:sp>
      <p:sp>
        <p:nvSpPr>
          <p:cNvPr id="421" name="Google Shape;421;g37314d73c8a_0_5721"/>
          <p:cNvSpPr txBox="1"/>
          <p:nvPr/>
        </p:nvSpPr>
        <p:spPr>
          <a:xfrm>
            <a:off x="561551" y="1658425"/>
            <a:ext cx="5043900" cy="5642530"/>
          </a:xfrm>
          <a:prstGeom prst="rect">
            <a:avLst/>
          </a:prstGeom>
          <a:noFill/>
          <a:ln>
            <a:noFill/>
          </a:ln>
        </p:spPr>
        <p:txBody>
          <a:bodyPr spcFirstLastPara="1" wrap="square" lIns="121900" tIns="121900" rIns="121900" bIns="121900" anchor="t" anchorCtr="0">
            <a:spAutoFit/>
          </a:bodyPr>
          <a:lstStyle/>
          <a:p>
            <a:pPr marL="609600" indent="-419100">
              <a:spcBef>
                <a:spcPts val="2000"/>
              </a:spcBef>
              <a:buClr>
                <a:srgbClr val="005677"/>
              </a:buClr>
              <a:buSzPts val="1800"/>
              <a:buFont typeface="Lato"/>
              <a:buChar char="●"/>
            </a:pPr>
            <a:r>
              <a:rPr lang="fr-FR" sz="1800" b="1" i="1" noProof="0" dirty="0">
                <a:solidFill>
                  <a:srgbClr val="005677"/>
                </a:solidFill>
                <a:latin typeface="Roboto"/>
                <a:ea typeface="Roboto"/>
                <a:cs typeface="Roboto"/>
                <a:sym typeface="Roboto"/>
              </a:rPr>
              <a:t>L’engagement des parties prenantes a été identifié comme un domaine problématique dans le cadre de l’exploitation minière artisanale et à petite échelle (EMAPE)</a:t>
            </a:r>
            <a:endParaRPr lang="fr-FR" sz="1800" b="1" i="1" u="none" strike="noStrike" cap="none" noProof="0" dirty="0">
              <a:solidFill>
                <a:srgbClr val="005677"/>
              </a:solidFill>
              <a:latin typeface="Roboto"/>
              <a:ea typeface="Roboto"/>
              <a:cs typeface="Roboto"/>
            </a:endParaRPr>
          </a:p>
          <a:p>
            <a:pPr marL="609600" indent="-419100">
              <a:spcBef>
                <a:spcPts val="2000"/>
              </a:spcBef>
              <a:buClr>
                <a:srgbClr val="005677"/>
              </a:buClr>
              <a:buSzPts val="1800"/>
              <a:buFont typeface="Lato"/>
              <a:buChar char="●"/>
            </a:pPr>
            <a:r>
              <a:rPr lang="fr-FR" sz="1800" noProof="0" dirty="0">
                <a:solidFill>
                  <a:srgbClr val="005677"/>
                </a:solidFill>
                <a:latin typeface="Roboto"/>
                <a:ea typeface="Roboto"/>
                <a:cs typeface="Roboto"/>
                <a:sym typeface="Roboto"/>
              </a:rPr>
              <a:t> Les plus affectés par les activités liées à l’aménagement du territoire</a:t>
            </a:r>
            <a:r>
              <a:rPr lang="fr-FR" sz="1800" b="0" i="0" u="none" strike="noStrike" cap="none" noProof="0" dirty="0">
                <a:solidFill>
                  <a:srgbClr val="005677"/>
                </a:solidFill>
                <a:latin typeface="Roboto"/>
                <a:ea typeface="Roboto"/>
                <a:cs typeface="Roboto"/>
                <a:sym typeface="Roboto"/>
              </a:rPr>
              <a:t>, </a:t>
            </a:r>
            <a:r>
              <a:rPr lang="fr-FR" sz="1800" noProof="0" dirty="0">
                <a:solidFill>
                  <a:srgbClr val="005677"/>
                </a:solidFill>
                <a:latin typeface="Roboto"/>
                <a:ea typeface="Roboto"/>
                <a:cs typeface="Roboto"/>
                <a:sym typeface="Roboto"/>
              </a:rPr>
              <a:t>y compris l’exploitation minière artisanale et à petite échelle (EMAPE) </a:t>
            </a:r>
            <a:r>
              <a:rPr lang="fr-FR" sz="1800" b="0" i="0" u="none" strike="noStrike" cap="none" noProof="0" dirty="0">
                <a:solidFill>
                  <a:srgbClr val="005677"/>
                </a:solidFill>
                <a:latin typeface="Roboto"/>
                <a:ea typeface="Roboto"/>
                <a:cs typeface="Roboto"/>
                <a:sym typeface="Roboto"/>
              </a:rPr>
              <a:t>:</a:t>
            </a:r>
            <a:endParaRPr lang="fr-FR" sz="1800" b="0" i="0" u="none" strike="noStrike" cap="none" noProof="0" dirty="0">
              <a:solidFill>
                <a:srgbClr val="005677"/>
              </a:solidFill>
              <a:latin typeface="Roboto"/>
              <a:ea typeface="Roboto"/>
              <a:cs typeface="Roboto"/>
            </a:endParaRPr>
          </a:p>
          <a:p>
            <a:pPr marL="1219200" lvl="1" indent="-419100">
              <a:spcBef>
                <a:spcPts val="2000"/>
              </a:spcBef>
              <a:buClr>
                <a:srgbClr val="005677"/>
              </a:buClr>
              <a:buSzPts val="1800"/>
              <a:buFont typeface="Lato"/>
              <a:buChar char="○"/>
            </a:pPr>
            <a:r>
              <a:rPr lang="fr-FR" sz="1800" noProof="0" dirty="0">
                <a:solidFill>
                  <a:srgbClr val="005677"/>
                </a:solidFill>
                <a:latin typeface="Roboto"/>
                <a:ea typeface="Roboto"/>
                <a:cs typeface="Roboto"/>
                <a:sym typeface="Roboto"/>
              </a:rPr>
              <a:t>les communautés locales</a:t>
            </a:r>
            <a:endParaRPr lang="fr-FR" sz="1800" b="0" i="0" u="none" strike="noStrike" cap="none" noProof="0" dirty="0">
              <a:solidFill>
                <a:srgbClr val="005677"/>
              </a:solidFill>
              <a:latin typeface="Roboto"/>
              <a:ea typeface="Roboto"/>
              <a:cs typeface="Roboto"/>
              <a:sym typeface="Roboto"/>
            </a:endParaRPr>
          </a:p>
          <a:p>
            <a:pPr marL="1219200" lvl="1" indent="-419100">
              <a:spcBef>
                <a:spcPts val="2000"/>
              </a:spcBef>
              <a:buClr>
                <a:srgbClr val="005677"/>
              </a:buClr>
              <a:buSzPts val="1800"/>
              <a:buFont typeface="Lato"/>
              <a:buChar char="○"/>
            </a:pPr>
            <a:r>
              <a:rPr lang="fr-FR" sz="1800" noProof="0" dirty="0">
                <a:solidFill>
                  <a:srgbClr val="005677"/>
                </a:solidFill>
                <a:ea typeface="Roboto"/>
                <a:sym typeface="Roboto"/>
              </a:rPr>
              <a:t>les mineurs ASG</a:t>
            </a:r>
            <a:endParaRPr lang="fr-FR" sz="1800" b="0" i="0" u="none" strike="noStrike" cap="none" noProof="0" dirty="0">
              <a:solidFill>
                <a:srgbClr val="005677"/>
              </a:solidFill>
              <a:latin typeface="Roboto"/>
              <a:ea typeface="Roboto"/>
              <a:cs typeface="Roboto"/>
              <a:sym typeface="Roboto"/>
            </a:endParaRPr>
          </a:p>
          <a:p>
            <a:pPr marL="1219200" lvl="1" indent="-419100">
              <a:spcBef>
                <a:spcPts val="2000"/>
              </a:spcBef>
              <a:buClr>
                <a:srgbClr val="005677"/>
              </a:buClr>
              <a:buSzPts val="1800"/>
              <a:buFont typeface="Lato"/>
              <a:buChar char="○"/>
            </a:pPr>
            <a:r>
              <a:rPr lang="fr-FR" sz="1800" noProof="0" dirty="0">
                <a:solidFill>
                  <a:srgbClr val="005677"/>
                </a:solidFill>
                <a:latin typeface="Roboto"/>
                <a:ea typeface="Roboto"/>
                <a:cs typeface="Roboto"/>
                <a:sym typeface="Roboto"/>
              </a:rPr>
              <a:t>les autorités locales</a:t>
            </a:r>
            <a:endParaRPr lang="fr-FR" sz="1800" b="0" i="0" u="none" strike="noStrike" cap="none" noProof="0" dirty="0">
              <a:solidFill>
                <a:srgbClr val="005677"/>
              </a:solidFill>
              <a:highlight>
                <a:srgbClr val="BF9000"/>
              </a:highlight>
              <a:latin typeface="Roboto"/>
              <a:ea typeface="Roboto"/>
              <a:cs typeface="Roboto"/>
              <a:sym typeface="Roboto"/>
            </a:endParaRPr>
          </a:p>
          <a:p>
            <a:pPr marL="609600" marR="0" lvl="0" indent="0" algn="l" rtl="0">
              <a:lnSpc>
                <a:spcPct val="100000"/>
              </a:lnSpc>
              <a:spcBef>
                <a:spcPts val="2000"/>
              </a:spcBef>
              <a:spcAft>
                <a:spcPts val="2000"/>
              </a:spcAft>
              <a:buClr>
                <a:srgbClr val="000000"/>
              </a:buClr>
              <a:buSzPts val="1800"/>
              <a:buFont typeface="Arial"/>
              <a:buNone/>
            </a:pPr>
            <a:endParaRPr lang="fr-FR" sz="1800" b="0" i="0" u="none" strike="noStrike" cap="none" noProof="0" dirty="0">
              <a:solidFill>
                <a:srgbClr val="005677"/>
              </a:solidFill>
              <a:latin typeface="Lato"/>
              <a:ea typeface="Lato"/>
              <a:cs typeface="Lato"/>
              <a:sym typeface="Lato"/>
            </a:endParaRPr>
          </a:p>
        </p:txBody>
      </p:sp>
      <p:sp>
        <p:nvSpPr>
          <p:cNvPr id="422" name="Google Shape;422;g37314d73c8a_0_5721"/>
          <p:cNvSpPr txBox="1"/>
          <p:nvPr/>
        </p:nvSpPr>
        <p:spPr>
          <a:xfrm>
            <a:off x="6503550" y="1397400"/>
            <a:ext cx="4774050" cy="6093946"/>
          </a:xfrm>
          <a:prstGeom prst="rect">
            <a:avLst/>
          </a:prstGeom>
          <a:noFill/>
          <a:ln>
            <a:noFill/>
          </a:ln>
        </p:spPr>
        <p:txBody>
          <a:bodyPr spcFirstLastPara="1" wrap="square" lIns="91425" tIns="91425" rIns="91425" bIns="91425" anchor="t" anchorCtr="0">
            <a:spAutoFit/>
          </a:bodyPr>
          <a:lstStyle/>
          <a:p>
            <a:pPr marL="609600" indent="-419100">
              <a:spcBef>
                <a:spcPts val="2000"/>
              </a:spcBef>
              <a:buClr>
                <a:srgbClr val="005677"/>
              </a:buClr>
              <a:buSzPts val="1800"/>
              <a:buFont typeface="Lato"/>
              <a:buChar char="●"/>
            </a:pPr>
            <a:r>
              <a:rPr lang="fr-FR" sz="1800" noProof="0" dirty="0">
                <a:solidFill>
                  <a:srgbClr val="005677"/>
                </a:solidFill>
                <a:latin typeface="Roboto"/>
                <a:ea typeface="Roboto"/>
                <a:cs typeface="Roboto"/>
                <a:sym typeface="Roboto"/>
              </a:rPr>
              <a:t>En mesure d’influencer les résultats des partenariats liés à l’aménagement du territoire</a:t>
            </a:r>
            <a:endParaRPr lang="fr-FR" sz="1800" b="0" i="0" u="none" strike="noStrike" cap="none" noProof="0" dirty="0">
              <a:solidFill>
                <a:srgbClr val="005677"/>
              </a:solidFill>
              <a:latin typeface="Roboto"/>
              <a:ea typeface="Roboto"/>
              <a:cs typeface="Roboto"/>
            </a:endParaRPr>
          </a:p>
          <a:p>
            <a:pPr marL="1219200" lvl="1" indent="-419100">
              <a:spcBef>
                <a:spcPts val="2000"/>
              </a:spcBef>
              <a:buClr>
                <a:srgbClr val="005677"/>
              </a:buClr>
              <a:buSzPts val="1800"/>
              <a:buFont typeface="Lato"/>
              <a:buChar char="○"/>
            </a:pPr>
            <a:r>
              <a:rPr lang="fr-FR" sz="1800" b="0" i="0" u="none" strike="noStrike" cap="none" noProof="0" dirty="0">
                <a:solidFill>
                  <a:srgbClr val="005677"/>
                </a:solidFill>
                <a:latin typeface="Roboto"/>
                <a:ea typeface="Roboto"/>
                <a:cs typeface="Roboto"/>
                <a:sym typeface="Roboto"/>
              </a:rPr>
              <a:t> </a:t>
            </a:r>
            <a:r>
              <a:rPr lang="fr-FR" sz="1800" noProof="0" dirty="0">
                <a:solidFill>
                  <a:srgbClr val="005677"/>
                </a:solidFill>
                <a:latin typeface="Roboto"/>
                <a:ea typeface="Roboto"/>
                <a:cs typeface="Roboto"/>
                <a:sym typeface="Roboto"/>
              </a:rPr>
              <a:t>les agences gouvernementales</a:t>
            </a:r>
            <a:endParaRPr lang="fr-FR" sz="1800" b="0" i="0" u="none" strike="noStrike" cap="none" noProof="0" dirty="0">
              <a:solidFill>
                <a:srgbClr val="005677"/>
              </a:solidFill>
              <a:latin typeface="Roboto"/>
              <a:ea typeface="Roboto"/>
              <a:cs typeface="Roboto"/>
              <a:sym typeface="Roboto"/>
            </a:endParaRPr>
          </a:p>
          <a:p>
            <a:pPr marL="1219200" lvl="1" indent="-419100">
              <a:spcBef>
                <a:spcPts val="2000"/>
              </a:spcBef>
              <a:buClr>
                <a:srgbClr val="005677"/>
              </a:buClr>
              <a:buSzPts val="1800"/>
              <a:buFont typeface="Lato"/>
              <a:buChar char="○"/>
            </a:pPr>
            <a:r>
              <a:rPr lang="fr-FR" sz="1800" noProof="0" dirty="0">
                <a:solidFill>
                  <a:srgbClr val="005677"/>
                </a:solidFill>
                <a:latin typeface="Roboto"/>
                <a:ea typeface="Roboto"/>
                <a:cs typeface="Roboto"/>
                <a:sym typeface="Roboto"/>
              </a:rPr>
              <a:t>les </a:t>
            </a:r>
            <a:r>
              <a:rPr lang="fr-FR" sz="1800" b="0" i="0" u="none" strike="noStrike" cap="none" noProof="0" dirty="0">
                <a:solidFill>
                  <a:srgbClr val="005677"/>
                </a:solidFill>
                <a:latin typeface="Roboto"/>
                <a:ea typeface="Roboto"/>
                <a:cs typeface="Roboto"/>
                <a:sym typeface="Roboto"/>
              </a:rPr>
              <a:t>leaders</a:t>
            </a:r>
            <a:r>
              <a:rPr lang="fr-FR" sz="1800" noProof="0" dirty="0">
                <a:solidFill>
                  <a:srgbClr val="005677"/>
                </a:solidFill>
                <a:latin typeface="Roboto"/>
                <a:ea typeface="Roboto"/>
                <a:cs typeface="Roboto"/>
                <a:sym typeface="Roboto"/>
              </a:rPr>
              <a:t> communautaires locaux</a:t>
            </a:r>
            <a:endParaRPr lang="fr-FR" sz="1800" b="0" i="0" u="none" strike="noStrike" cap="none" noProof="0" dirty="0">
              <a:solidFill>
                <a:srgbClr val="005677"/>
              </a:solidFill>
              <a:latin typeface="Roboto"/>
              <a:ea typeface="Roboto"/>
              <a:cs typeface="Roboto"/>
              <a:sym typeface="Roboto"/>
            </a:endParaRPr>
          </a:p>
          <a:p>
            <a:pPr marL="1219200" lvl="1" indent="-419100">
              <a:spcBef>
                <a:spcPts val="2000"/>
              </a:spcBef>
              <a:buClr>
                <a:srgbClr val="005677"/>
              </a:buClr>
              <a:buSzPts val="1800"/>
              <a:buFont typeface="Lato"/>
              <a:buChar char="○"/>
            </a:pPr>
            <a:r>
              <a:rPr lang="fr-FR" sz="1800" noProof="0" dirty="0">
                <a:solidFill>
                  <a:srgbClr val="005677"/>
                </a:solidFill>
                <a:latin typeface="Roboto"/>
                <a:ea typeface="Roboto"/>
                <a:cs typeface="Roboto"/>
                <a:sym typeface="Roboto"/>
              </a:rPr>
              <a:t>les entreprises du secteur privé.</a:t>
            </a:r>
            <a:endParaRPr lang="fr-FR" sz="1800" b="0" i="0" u="none" strike="noStrike" cap="none" noProof="0" dirty="0">
              <a:solidFill>
                <a:srgbClr val="005677"/>
              </a:solidFill>
              <a:latin typeface="Roboto"/>
              <a:ea typeface="Roboto"/>
              <a:cs typeface="Roboto"/>
              <a:sym typeface="Roboto"/>
            </a:endParaRPr>
          </a:p>
          <a:p>
            <a:pPr marL="609600" indent="-419100">
              <a:spcBef>
                <a:spcPts val="2000"/>
              </a:spcBef>
              <a:buClr>
                <a:srgbClr val="005677"/>
              </a:buClr>
              <a:buSzPts val="1800"/>
              <a:buFont typeface="Lato"/>
              <a:buChar char="●"/>
            </a:pPr>
            <a:r>
              <a:rPr lang="fr-FR" sz="1800" noProof="0" dirty="0">
                <a:solidFill>
                  <a:srgbClr val="005677"/>
                </a:solidFill>
                <a:latin typeface="Roboto"/>
                <a:ea typeface="Roboto"/>
                <a:cs typeface="Roboto"/>
                <a:sym typeface="Roboto"/>
              </a:rPr>
              <a:t> Les voix susceptibles de ne pas être entendues:</a:t>
            </a:r>
            <a:endParaRPr lang="fr-FR" sz="1800" b="0" i="0" u="none" strike="noStrike" cap="none" noProof="0" dirty="0">
              <a:solidFill>
                <a:srgbClr val="005677"/>
              </a:solidFill>
              <a:latin typeface="Roboto"/>
              <a:ea typeface="Roboto"/>
              <a:cs typeface="Roboto"/>
              <a:sym typeface="Roboto"/>
            </a:endParaRPr>
          </a:p>
          <a:p>
            <a:pPr marL="1219200" lvl="1" indent="-419100">
              <a:spcBef>
                <a:spcPts val="2000"/>
              </a:spcBef>
              <a:buClr>
                <a:srgbClr val="005677"/>
              </a:buClr>
              <a:buSzPts val="1800"/>
              <a:buFont typeface="Lato"/>
              <a:buChar char="○"/>
            </a:pPr>
            <a:r>
              <a:rPr lang="fr-FR" sz="1800" noProof="0" dirty="0">
                <a:solidFill>
                  <a:srgbClr val="005677"/>
                </a:solidFill>
                <a:ea typeface="Roboto"/>
                <a:sym typeface="Roboto"/>
              </a:rPr>
              <a:t>les femmes</a:t>
            </a:r>
            <a:endParaRPr lang="fr-FR" sz="1800" b="0" i="0" u="none" strike="noStrike" cap="none" noProof="0" dirty="0">
              <a:solidFill>
                <a:srgbClr val="005677"/>
              </a:solidFill>
              <a:latin typeface="Roboto"/>
              <a:ea typeface="Roboto"/>
              <a:cs typeface="Roboto"/>
              <a:sym typeface="Roboto"/>
            </a:endParaRPr>
          </a:p>
          <a:p>
            <a:pPr marL="1219200" lvl="1" indent="-419100">
              <a:spcBef>
                <a:spcPts val="2000"/>
              </a:spcBef>
              <a:buClr>
                <a:srgbClr val="005677"/>
              </a:buClr>
              <a:buSzPts val="1800"/>
              <a:buFont typeface="Lato"/>
              <a:buChar char="○"/>
            </a:pPr>
            <a:r>
              <a:rPr lang="fr-FR" sz="1800" dirty="0">
                <a:solidFill>
                  <a:srgbClr val="005677"/>
                </a:solidFill>
                <a:ea typeface="Roboto"/>
                <a:sym typeface="Roboto"/>
              </a:rPr>
              <a:t>Les</a:t>
            </a:r>
            <a:r>
              <a:rPr lang="fr-FR" sz="1800" noProof="0" dirty="0">
                <a:solidFill>
                  <a:srgbClr val="005677"/>
                </a:solidFill>
                <a:ea typeface="Roboto"/>
                <a:sym typeface="Roboto"/>
              </a:rPr>
              <a:t> travailleurs migrants ou saisonniers</a:t>
            </a:r>
            <a:endParaRPr lang="fr-FR" sz="1800" b="0" i="0" u="none" strike="noStrike" cap="none" noProof="0" dirty="0">
              <a:solidFill>
                <a:srgbClr val="005677"/>
              </a:solidFill>
              <a:latin typeface="Roboto"/>
              <a:ea typeface="Roboto"/>
              <a:cs typeface="Roboto"/>
              <a:sym typeface="Roboto"/>
            </a:endParaRPr>
          </a:p>
          <a:p>
            <a:pPr marL="1219200" lvl="1" indent="-419100">
              <a:spcBef>
                <a:spcPts val="2000"/>
              </a:spcBef>
              <a:spcAft>
                <a:spcPts val="2000"/>
              </a:spcAft>
              <a:buClr>
                <a:srgbClr val="005677"/>
              </a:buClr>
              <a:buSzPts val="1800"/>
              <a:buFont typeface="Lato"/>
              <a:buChar char="○"/>
            </a:pPr>
            <a:r>
              <a:rPr lang="fr-FR" sz="1800" noProof="0" dirty="0">
                <a:solidFill>
                  <a:srgbClr val="005677"/>
                </a:solidFill>
                <a:ea typeface="Roboto"/>
                <a:sym typeface="Roboto"/>
              </a:rPr>
              <a:t>les petits exploitants agricoles</a:t>
            </a:r>
            <a:endParaRPr lang="fr-FR" sz="1800" b="0" i="0" u="none" strike="noStrike" cap="none" noProof="0" dirty="0">
              <a:solidFill>
                <a:srgbClr val="005677"/>
              </a:solidFill>
              <a:latin typeface="Roboto"/>
              <a:ea typeface="Roboto"/>
              <a:cs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
          <p:cNvSpPr>
            <a:spLocks noGrp="1"/>
          </p:cNvSpPr>
          <p:nvPr>
            <p:ph type="pic" idx="2"/>
          </p:nvPr>
        </p:nvSpPr>
        <p:spPr>
          <a:xfrm>
            <a:off x="0" y="0"/>
            <a:ext cx="12192000" cy="6858000"/>
          </a:xfrm>
          <a:prstGeom prst="rect">
            <a:avLst/>
          </a:prstGeom>
          <a:solidFill>
            <a:schemeClr val="dk1"/>
          </a:solidFill>
          <a:ln>
            <a:noFill/>
          </a:ln>
        </p:spPr>
        <p:txBody>
          <a:bodyPr/>
          <a:lstStyle/>
          <a:p>
            <a:endParaRPr lang="fr-FR" noProof="0" dirty="0"/>
          </a:p>
        </p:txBody>
      </p:sp>
      <p:pic>
        <p:nvPicPr>
          <p:cNvPr id="428" name="Google Shape;428;p7"/>
          <p:cNvPicPr preferRelativeResize="0"/>
          <p:nvPr/>
        </p:nvPicPr>
        <p:blipFill rotWithShape="1">
          <a:blip r:embed="rId3">
            <a:alphaModFix/>
          </a:blip>
          <a:srcRect t="8" b="15531"/>
          <a:stretch/>
        </p:blipFill>
        <p:spPr>
          <a:xfrm>
            <a:off x="0" y="0"/>
            <a:ext cx="12191999" cy="6858001"/>
          </a:xfrm>
          <a:prstGeom prst="rect">
            <a:avLst/>
          </a:prstGeom>
          <a:noFill/>
          <a:ln>
            <a:noFill/>
          </a:ln>
        </p:spPr>
      </p:pic>
      <p:sp>
        <p:nvSpPr>
          <p:cNvPr id="429" name="Google Shape;429;p7"/>
          <p:cNvSpPr txBox="1">
            <a:spLocks noGrp="1"/>
          </p:cNvSpPr>
          <p:nvPr>
            <p:ph type="title"/>
          </p:nvPr>
        </p:nvSpPr>
        <p:spPr>
          <a:xfrm>
            <a:off x="801529" y="742950"/>
            <a:ext cx="8686800" cy="3563400"/>
          </a:xfrm>
          <a:prstGeom prst="rect">
            <a:avLst/>
          </a:prstGeom>
          <a:noFill/>
          <a:ln>
            <a:noFill/>
          </a:ln>
        </p:spPr>
        <p:txBody>
          <a:bodyPr spcFirstLastPara="1" wrap="square" lIns="91425" tIns="45700" rIns="91425" bIns="45700" anchor="b" anchorCtr="0">
            <a:noAutofit/>
          </a:bodyPr>
          <a:lstStyle/>
          <a:p>
            <a:r>
              <a:rPr lang="fr-FR" noProof="0" dirty="0">
                <a:latin typeface="Roboto"/>
                <a:ea typeface="Roboto"/>
                <a:cs typeface="Roboto"/>
                <a:sym typeface="Roboto"/>
              </a:rPr>
              <a:t>Faisons le point</a:t>
            </a:r>
            <a:endParaRPr lang="fr-FR" noProof="0" dirty="0"/>
          </a:p>
        </p:txBody>
      </p:sp>
      <p:sp>
        <p:nvSpPr>
          <p:cNvPr id="430" name="Google Shape;430;p7"/>
          <p:cNvSpPr txBox="1">
            <a:spLocks noGrp="1"/>
          </p:cNvSpPr>
          <p:nvPr>
            <p:ph type="body" idx="1"/>
          </p:nvPr>
        </p:nvSpPr>
        <p:spPr>
          <a:xfrm>
            <a:off x="801529" y="4857157"/>
            <a:ext cx="8686800" cy="1188600"/>
          </a:xfrm>
          <a:prstGeom prst="rect">
            <a:avLst/>
          </a:prstGeom>
          <a:noFill/>
          <a:ln>
            <a:noFill/>
          </a:ln>
        </p:spPr>
        <p:txBody>
          <a:bodyPr spcFirstLastPara="1" wrap="square" lIns="91425" tIns="45700" rIns="91425" bIns="45700" anchor="t" anchorCtr="0">
            <a:noAutofit/>
          </a:bodyPr>
          <a:lstStyle/>
          <a:p>
            <a:pPr marL="0" indent="0"/>
            <a:r>
              <a:rPr lang="fr-FR" b="1" noProof="0" dirty="0">
                <a:latin typeface="Roboto"/>
                <a:ea typeface="Roboto"/>
                <a:cs typeface="Roboto"/>
                <a:sym typeface="Roboto"/>
              </a:rPr>
              <a:t>Revue des principaux concepts relatifs aux parties prenantes…</a:t>
            </a:r>
            <a:endParaRPr lang="fr-FR" noProof="0" dirty="0"/>
          </a:p>
          <a:p>
            <a:pPr marL="0" lvl="0" indent="0" algn="l" rtl="0">
              <a:lnSpc>
                <a:spcPct val="125000"/>
              </a:lnSpc>
              <a:spcBef>
                <a:spcPts val="0"/>
              </a:spcBef>
              <a:spcAft>
                <a:spcPts val="0"/>
              </a:spcAft>
              <a:buClr>
                <a:schemeClr val="lt2"/>
              </a:buClr>
              <a:buSzPts val="1920"/>
              <a:buFont typeface="Arial"/>
              <a:buNone/>
            </a:pPr>
            <a:endParaRPr lang="fr-FR" noProof="0" dirty="0"/>
          </a:p>
        </p:txBody>
      </p:sp>
      <p:cxnSp>
        <p:nvCxnSpPr>
          <p:cNvPr id="431" name="Google Shape;431;p7"/>
          <p:cNvCxnSpPr/>
          <p:nvPr/>
        </p:nvCxnSpPr>
        <p:spPr>
          <a:xfrm>
            <a:off x="898553" y="4582160"/>
            <a:ext cx="47997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
          <p:cNvSpPr txBox="1"/>
          <p:nvPr/>
        </p:nvSpPr>
        <p:spPr>
          <a:xfrm>
            <a:off x="1649556" y="5219707"/>
            <a:ext cx="5082900" cy="1594283"/>
          </a:xfrm>
          <a:prstGeom prst="rect">
            <a:avLst/>
          </a:prstGeom>
          <a:noFill/>
          <a:ln>
            <a:noFill/>
          </a:ln>
        </p:spPr>
        <p:txBody>
          <a:bodyPr spcFirstLastPara="1" wrap="square" lIns="0" tIns="0" rIns="0" bIns="0" anchor="t" anchorCtr="0">
            <a:spAutoFit/>
          </a:bodyPr>
          <a:lstStyle/>
          <a:p>
            <a:pPr marL="0" marR="0" lvl="0" indent="0" algn="l" rtl="0">
              <a:lnSpc>
                <a:spcPct val="139998"/>
              </a:lnSpc>
              <a:spcBef>
                <a:spcPts val="0"/>
              </a:spcBef>
              <a:spcAft>
                <a:spcPts val="0"/>
              </a:spcAft>
              <a:buClr>
                <a:srgbClr val="000000"/>
              </a:buClr>
              <a:buSzPts val="7400"/>
              <a:buFont typeface="Arial"/>
              <a:buNone/>
            </a:pPr>
            <a:r>
              <a:rPr lang="en-US" sz="7400" dirty="0">
                <a:solidFill>
                  <a:srgbClr val="005677"/>
                </a:solidFill>
                <a:latin typeface="Roboto Black"/>
                <a:ea typeface="Roboto Black"/>
                <a:cs typeface="Roboto Black"/>
                <a:sym typeface="Roboto Black"/>
              </a:rPr>
              <a:t>Bienvenue</a:t>
            </a:r>
            <a:r>
              <a:rPr lang="en-US" sz="7400" b="0" i="0" u="none" strike="noStrike" cap="none" dirty="0">
                <a:solidFill>
                  <a:srgbClr val="005677"/>
                </a:solidFill>
                <a:latin typeface="Roboto Black"/>
                <a:ea typeface="Roboto Black"/>
                <a:cs typeface="Roboto Black"/>
                <a:sym typeface="Roboto Black"/>
              </a:rPr>
              <a:t>!</a:t>
            </a:r>
            <a:endParaRPr sz="900" b="0" i="0" u="none" strike="noStrike" cap="none" dirty="0">
              <a:solidFill>
                <a:srgbClr val="005677"/>
              </a:solidFill>
              <a:latin typeface="Roboto Black"/>
              <a:ea typeface="Roboto Black"/>
              <a:cs typeface="Roboto Black"/>
              <a:sym typeface="Roboto Black"/>
            </a:endParaRPr>
          </a:p>
        </p:txBody>
      </p:sp>
      <p:pic>
        <p:nvPicPr>
          <p:cNvPr id="225" name="Google Shape;225;p2"/>
          <p:cNvPicPr preferRelativeResize="0"/>
          <p:nvPr/>
        </p:nvPicPr>
        <p:blipFill rotWithShape="1">
          <a:blip r:embed="rId3">
            <a:alphaModFix/>
          </a:blip>
          <a:srcRect/>
          <a:stretch/>
        </p:blipFill>
        <p:spPr>
          <a:xfrm>
            <a:off x="0" y="0"/>
            <a:ext cx="12192000" cy="49410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8"/>
          <p:cNvSpPr txBox="1"/>
          <p:nvPr/>
        </p:nvSpPr>
        <p:spPr>
          <a:xfrm>
            <a:off x="650334" y="1041032"/>
            <a:ext cx="3535200" cy="678900"/>
          </a:xfrm>
          <a:prstGeom prst="rect">
            <a:avLst/>
          </a:prstGeom>
          <a:noFill/>
          <a:ln>
            <a:noFill/>
          </a:ln>
        </p:spPr>
        <p:txBody>
          <a:bodyPr spcFirstLastPara="1" wrap="square" lIns="121900" tIns="121900" rIns="121900" bIns="121900" anchor="t" anchorCtr="0">
            <a:noAutofit/>
          </a:bodyPr>
          <a:lstStyle/>
          <a:p>
            <a:pPr>
              <a:buSzPts val="2900"/>
            </a:pPr>
            <a:r>
              <a:rPr lang="fr-FR" sz="2900" b="1" noProof="0" dirty="0">
                <a:solidFill>
                  <a:srgbClr val="00344D"/>
                </a:solidFill>
                <a:latin typeface="Roboto"/>
                <a:ea typeface="Roboto"/>
                <a:cs typeface="Roboto"/>
                <a:sym typeface="Roboto"/>
              </a:rPr>
              <a:t>PARTIES PRENANTES…</a:t>
            </a:r>
            <a:endParaRPr lang="fr-FR" sz="2000" b="1" i="0" u="none" strike="noStrike" cap="none" noProof="0" dirty="0">
              <a:solidFill>
                <a:srgbClr val="00344D"/>
              </a:solidFill>
              <a:latin typeface="Roboto"/>
              <a:ea typeface="Roboto"/>
              <a:cs typeface="Roboto"/>
              <a:sym typeface="Roboto"/>
            </a:endParaRPr>
          </a:p>
        </p:txBody>
      </p:sp>
      <p:pic>
        <p:nvPicPr>
          <p:cNvPr id="437" name="Google Shape;437;p8"/>
          <p:cNvPicPr preferRelativeResize="0"/>
          <p:nvPr/>
        </p:nvPicPr>
        <p:blipFill rotWithShape="1">
          <a:blip r:embed="rId3">
            <a:alphaModFix/>
          </a:blip>
          <a:srcRect l="11158" b="19542"/>
          <a:stretch/>
        </p:blipFill>
        <p:spPr>
          <a:xfrm>
            <a:off x="4706467" y="228600"/>
            <a:ext cx="7320433" cy="6629402"/>
          </a:xfrm>
          <a:prstGeom prst="rect">
            <a:avLst/>
          </a:prstGeom>
          <a:noFill/>
          <a:ln>
            <a:noFill/>
          </a:ln>
        </p:spPr>
      </p:pic>
      <p:sp>
        <p:nvSpPr>
          <p:cNvPr id="438" name="Google Shape;438;p8"/>
          <p:cNvSpPr txBox="1"/>
          <p:nvPr/>
        </p:nvSpPr>
        <p:spPr>
          <a:xfrm>
            <a:off x="647517" y="2047025"/>
            <a:ext cx="4008300" cy="3437100"/>
          </a:xfrm>
          <a:prstGeom prst="rect">
            <a:avLst/>
          </a:prstGeom>
          <a:noFill/>
          <a:ln>
            <a:noFill/>
          </a:ln>
        </p:spPr>
        <p:txBody>
          <a:bodyPr spcFirstLastPara="1" wrap="square" lIns="121900" tIns="121900" rIns="121900" bIns="121900" anchor="t" anchorCtr="0">
            <a:noAutofit/>
          </a:bodyPr>
          <a:lstStyle/>
          <a:p>
            <a:pPr>
              <a:lnSpc>
                <a:spcPct val="114999"/>
              </a:lnSpc>
              <a:spcBef>
                <a:spcPts val="1300"/>
              </a:spcBef>
            </a:pPr>
            <a:r>
              <a:rPr lang="fr-FR" sz="2900" noProof="0" dirty="0">
                <a:solidFill>
                  <a:srgbClr val="00344D"/>
                </a:solidFill>
                <a:latin typeface="Roboto"/>
                <a:ea typeface="Roboto"/>
                <a:cs typeface="Roboto"/>
                <a:sym typeface="Roboto"/>
              </a:rPr>
              <a:t>Les parties prenantes sont des acteurs clés susceptibles </a:t>
            </a:r>
            <a:r>
              <a:rPr lang="fr-FR" sz="2900" b="1" noProof="0" dirty="0">
                <a:solidFill>
                  <a:srgbClr val="FFC000"/>
                </a:solidFill>
                <a:latin typeface="Roboto"/>
                <a:ea typeface="Roboto"/>
                <a:cs typeface="Roboto"/>
                <a:sym typeface="Roboto"/>
              </a:rPr>
              <a:t>d’influencer ou d’être influencés</a:t>
            </a:r>
            <a:r>
              <a:rPr lang="fr-FR" sz="2900" noProof="0" dirty="0">
                <a:solidFill>
                  <a:srgbClr val="00344D"/>
                </a:solidFill>
                <a:latin typeface="Roboto"/>
                <a:ea typeface="Roboto"/>
                <a:cs typeface="Roboto"/>
                <a:sym typeface="Roboto"/>
              </a:rPr>
              <a:t> par les dynamiques du territoire</a:t>
            </a:r>
            <a:endParaRPr lang="fr-FR" noProof="0" dirty="0"/>
          </a:p>
        </p:txBody>
      </p:sp>
      <p:sp>
        <p:nvSpPr>
          <p:cNvPr id="439" name="Google Shape;439;p8"/>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37314d73c8a_0_204"/>
          <p:cNvSpPr/>
          <p:nvPr/>
        </p:nvSpPr>
        <p:spPr>
          <a:xfrm>
            <a:off x="351700" y="236725"/>
            <a:ext cx="2373900" cy="717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fr-FR" noProof="0" dirty="0"/>
          </a:p>
        </p:txBody>
      </p:sp>
      <p:pic>
        <p:nvPicPr>
          <p:cNvPr id="445" name="Google Shape;445;g37314d73c8a_0_204"/>
          <p:cNvPicPr preferRelativeResize="0"/>
          <p:nvPr/>
        </p:nvPicPr>
        <p:blipFill rotWithShape="1">
          <a:blip r:embed="rId3">
            <a:alphaModFix/>
          </a:blip>
          <a:srcRect l="11158" b="19543"/>
          <a:stretch/>
        </p:blipFill>
        <p:spPr>
          <a:xfrm>
            <a:off x="5410100" y="228600"/>
            <a:ext cx="7320433" cy="6629402"/>
          </a:xfrm>
          <a:prstGeom prst="rect">
            <a:avLst/>
          </a:prstGeom>
          <a:noFill/>
          <a:ln>
            <a:noFill/>
          </a:ln>
        </p:spPr>
      </p:pic>
      <p:sp>
        <p:nvSpPr>
          <p:cNvPr id="446" name="Google Shape;446;g37314d73c8a_0_204"/>
          <p:cNvSpPr txBox="1"/>
          <p:nvPr/>
        </p:nvSpPr>
        <p:spPr>
          <a:xfrm>
            <a:off x="893775" y="1198450"/>
            <a:ext cx="5490300" cy="2714100"/>
          </a:xfrm>
          <a:prstGeom prst="rect">
            <a:avLst/>
          </a:prstGeom>
          <a:noFill/>
          <a:ln>
            <a:noFill/>
          </a:ln>
        </p:spPr>
        <p:txBody>
          <a:bodyPr spcFirstLastPara="1" wrap="square" lIns="121900" tIns="121900" rIns="121900" bIns="121900" anchor="t" anchorCtr="0">
            <a:noAutofit/>
          </a:bodyPr>
          <a:lstStyle/>
          <a:p>
            <a:pPr>
              <a:lnSpc>
                <a:spcPct val="114999"/>
              </a:lnSpc>
              <a:spcBef>
                <a:spcPts val="1300"/>
              </a:spcBef>
            </a:pPr>
            <a:r>
              <a:rPr lang="fr-FR" sz="2400" noProof="0" dirty="0">
                <a:solidFill>
                  <a:srgbClr val="00344D"/>
                </a:solidFill>
                <a:latin typeface="Roboto"/>
                <a:ea typeface="Roboto"/>
                <a:cs typeface="Roboto"/>
                <a:sym typeface="Roboto"/>
              </a:rPr>
              <a:t>Ils peuvent influencer le territoire :</a:t>
            </a:r>
            <a:endParaRPr lang="fr-FR" sz="2400" noProof="0" dirty="0"/>
          </a:p>
          <a:p>
            <a:pPr marL="609600" indent="-438150">
              <a:lnSpc>
                <a:spcPct val="115000"/>
              </a:lnSpc>
              <a:buClr>
                <a:srgbClr val="00344D"/>
              </a:buClr>
              <a:buSzPts val="2100"/>
              <a:buFont typeface="Roboto"/>
              <a:buChar char="●"/>
            </a:pPr>
            <a:r>
              <a:rPr lang="fr-FR" sz="1800" noProof="0" dirty="0">
                <a:solidFill>
                  <a:srgbClr val="00344D"/>
                </a:solidFill>
                <a:latin typeface="Roboto"/>
                <a:ea typeface="Roboto"/>
                <a:cs typeface="Roboto"/>
                <a:sym typeface="Roboto"/>
              </a:rPr>
              <a:t>Quelles activités développent-ils ?</a:t>
            </a:r>
            <a:endParaRPr lang="fr-FR" sz="1800" noProof="0" dirty="0">
              <a:solidFill>
                <a:srgbClr val="00344D"/>
              </a:solidFill>
              <a:latin typeface="Roboto"/>
              <a:ea typeface="Roboto"/>
              <a:cs typeface="Roboto"/>
            </a:endParaRPr>
          </a:p>
          <a:p>
            <a:pPr marL="609600" indent="-438150">
              <a:lnSpc>
                <a:spcPct val="114999"/>
              </a:lnSpc>
              <a:spcBef>
                <a:spcPts val="1300"/>
              </a:spcBef>
              <a:buClr>
                <a:srgbClr val="00344D"/>
              </a:buClr>
              <a:buSzPts val="2100"/>
              <a:buFont typeface="Roboto"/>
              <a:buChar char="●"/>
            </a:pPr>
            <a:r>
              <a:rPr lang="fr-FR" sz="1800" noProof="0" dirty="0">
                <a:solidFill>
                  <a:srgbClr val="00344D"/>
                </a:solidFill>
                <a:latin typeface="Roboto"/>
                <a:ea typeface="Roboto"/>
                <a:cs typeface="Roboto"/>
                <a:sym typeface="Roboto"/>
              </a:rPr>
              <a:t>Contrôlent-ils des outils clés ?</a:t>
            </a:r>
            <a:endParaRPr lang="fr-FR" sz="1800" noProof="0" dirty="0"/>
          </a:p>
          <a:p>
            <a:pPr marL="609600" indent="-438150">
              <a:lnSpc>
                <a:spcPct val="114999"/>
              </a:lnSpc>
              <a:spcBef>
                <a:spcPts val="1300"/>
              </a:spcBef>
              <a:buClr>
                <a:srgbClr val="00344D"/>
              </a:buClr>
              <a:buSzPts val="2100"/>
              <a:buFont typeface="Roboto"/>
              <a:buChar char="●"/>
            </a:pPr>
            <a:r>
              <a:rPr lang="fr-FR" sz="1800" noProof="0" dirty="0">
                <a:solidFill>
                  <a:srgbClr val="00344D"/>
                </a:solidFill>
                <a:latin typeface="Roboto"/>
                <a:ea typeface="Roboto"/>
                <a:cs typeface="Roboto"/>
                <a:sym typeface="Roboto"/>
              </a:rPr>
              <a:t>Ont-ils un pouvoir sur les ressources ? (financières, communication, savoir technique, etc.)</a:t>
            </a:r>
            <a:endParaRPr lang="fr-FR" sz="1800" noProof="0" dirty="0">
              <a:sym typeface="Roboto"/>
            </a:endParaRPr>
          </a:p>
          <a:p>
            <a:pPr marL="609600" lvl="0" indent="-438150" algn="l">
              <a:lnSpc>
                <a:spcPct val="114999"/>
              </a:lnSpc>
              <a:spcBef>
                <a:spcPts val="1300"/>
              </a:spcBef>
              <a:spcAft>
                <a:spcPts val="0"/>
              </a:spcAft>
              <a:buClr>
                <a:srgbClr val="00344D"/>
              </a:buClr>
              <a:buSzPts val="2100"/>
              <a:buFont typeface="Roboto"/>
              <a:buChar char="●"/>
            </a:pPr>
            <a:endParaRPr lang="fr-FR" sz="2100" noProof="0" dirty="0">
              <a:solidFill>
                <a:srgbClr val="00344D"/>
              </a:solidFill>
              <a:latin typeface="Roboto"/>
              <a:ea typeface="Roboto"/>
              <a:cs typeface="Roboto"/>
            </a:endParaRPr>
          </a:p>
        </p:txBody>
      </p:sp>
      <p:sp>
        <p:nvSpPr>
          <p:cNvPr id="447" name="Google Shape;447;g37314d73c8a_0_204"/>
          <p:cNvSpPr txBox="1"/>
          <p:nvPr/>
        </p:nvSpPr>
        <p:spPr>
          <a:xfrm>
            <a:off x="952500" y="3543301"/>
            <a:ext cx="4908900" cy="3747233"/>
          </a:xfrm>
          <a:prstGeom prst="rect">
            <a:avLst/>
          </a:prstGeom>
          <a:noFill/>
          <a:ln>
            <a:noFill/>
          </a:ln>
        </p:spPr>
        <p:txBody>
          <a:bodyPr spcFirstLastPara="1" wrap="square" lIns="121900" tIns="121900" rIns="121900" bIns="121900" anchor="t" anchorCtr="0">
            <a:noAutofit/>
          </a:bodyPr>
          <a:lstStyle/>
          <a:p>
            <a:pPr>
              <a:lnSpc>
                <a:spcPct val="114999"/>
              </a:lnSpc>
              <a:spcBef>
                <a:spcPts val="1300"/>
              </a:spcBef>
            </a:pPr>
            <a:r>
              <a:rPr lang="fr-FR" sz="2400" noProof="0" dirty="0">
                <a:solidFill>
                  <a:srgbClr val="00344D"/>
                </a:solidFill>
                <a:latin typeface="Roboto" panose="02000000000000000000" pitchFamily="2" charset="0"/>
                <a:ea typeface="Roboto" panose="02000000000000000000" pitchFamily="2" charset="0"/>
                <a:sym typeface="Roboto"/>
              </a:rPr>
              <a:t>Ils peuvent être affectés par:</a:t>
            </a:r>
            <a:endParaRPr lang="fr-FR" sz="2400" noProof="0" dirty="0">
              <a:latin typeface="Roboto" panose="02000000000000000000" pitchFamily="2" charset="0"/>
              <a:ea typeface="Roboto" panose="02000000000000000000" pitchFamily="2" charset="0"/>
            </a:endParaRPr>
          </a:p>
          <a:p>
            <a:pPr marL="609600" indent="-438150">
              <a:lnSpc>
                <a:spcPct val="115000"/>
              </a:lnSpc>
              <a:buClr>
                <a:srgbClr val="00344D"/>
              </a:buClr>
              <a:buSzPts val="2100"/>
              <a:buFont typeface="Roboto"/>
              <a:buChar char="●"/>
            </a:pPr>
            <a:r>
              <a:rPr lang="fr-FR" sz="1800" noProof="0" dirty="0">
                <a:solidFill>
                  <a:srgbClr val="00344D"/>
                </a:solidFill>
                <a:latin typeface="Roboto"/>
                <a:ea typeface="Roboto"/>
                <a:cs typeface="Roboto"/>
                <a:sym typeface="Roboto"/>
              </a:rPr>
              <a:t>Les communautés locales</a:t>
            </a:r>
          </a:p>
          <a:p>
            <a:pPr marL="609600" indent="-438150">
              <a:lnSpc>
                <a:spcPct val="114999"/>
              </a:lnSpc>
              <a:spcBef>
                <a:spcPts val="1300"/>
              </a:spcBef>
              <a:buClr>
                <a:srgbClr val="00344D"/>
              </a:buClr>
              <a:buSzPts val="2100"/>
              <a:buFont typeface="Roboto"/>
              <a:buChar char="●"/>
            </a:pPr>
            <a:r>
              <a:rPr lang="fr-FR" sz="1800" noProof="0" dirty="0">
                <a:solidFill>
                  <a:srgbClr val="00344D"/>
                </a:solidFill>
                <a:latin typeface="Roboto"/>
                <a:ea typeface="Roboto"/>
                <a:cs typeface="Roboto"/>
                <a:sym typeface="Roboto"/>
              </a:rPr>
              <a:t>Les agriculteurs</a:t>
            </a:r>
            <a:endParaRPr lang="fr-FR" sz="1800" noProof="0" dirty="0"/>
          </a:p>
          <a:p>
            <a:pPr marL="609600" indent="-438150">
              <a:lnSpc>
                <a:spcPct val="114999"/>
              </a:lnSpc>
              <a:spcBef>
                <a:spcPts val="1300"/>
              </a:spcBef>
              <a:buClr>
                <a:srgbClr val="00344D"/>
              </a:buClr>
              <a:buSzPts val="2100"/>
              <a:buFont typeface="Roboto"/>
              <a:buChar char="●"/>
            </a:pPr>
            <a:r>
              <a:rPr lang="fr-FR" sz="1800" noProof="0" dirty="0">
                <a:solidFill>
                  <a:srgbClr val="00344D"/>
                </a:solidFill>
                <a:latin typeface="Roboto"/>
                <a:ea typeface="Roboto"/>
                <a:cs typeface="Roboto"/>
                <a:sym typeface="Roboto"/>
              </a:rPr>
              <a:t>Les personnes qui utilisent et dépendent des ressources locales</a:t>
            </a:r>
            <a:endParaRPr lang="fr-FR" sz="1800" noProof="0" dirty="0"/>
          </a:p>
          <a:p>
            <a:pPr marL="609600" lvl="0" indent="-438150" algn="l">
              <a:lnSpc>
                <a:spcPct val="114999"/>
              </a:lnSpc>
              <a:spcBef>
                <a:spcPts val="1300"/>
              </a:spcBef>
              <a:spcAft>
                <a:spcPts val="0"/>
              </a:spcAft>
              <a:buClr>
                <a:srgbClr val="00344D"/>
              </a:buClr>
              <a:buSzPts val="2100"/>
              <a:buFont typeface="Roboto"/>
              <a:buChar char="●"/>
            </a:pPr>
            <a:endParaRPr lang="fr-FR" sz="2100" noProof="0" dirty="0">
              <a:solidFill>
                <a:srgbClr val="00344D"/>
              </a:solidFill>
              <a:latin typeface="Roboto"/>
              <a:ea typeface="Roboto"/>
              <a:cs typeface="Roboto"/>
            </a:endParaRPr>
          </a:p>
        </p:txBody>
      </p:sp>
      <p:sp>
        <p:nvSpPr>
          <p:cNvPr id="448" name="Google Shape;448;g37314d73c8a_0_204"/>
          <p:cNvSpPr txBox="1"/>
          <p:nvPr/>
        </p:nvSpPr>
        <p:spPr>
          <a:xfrm>
            <a:off x="-5658933" y="1905733"/>
            <a:ext cx="5490300" cy="3437100"/>
          </a:xfrm>
          <a:prstGeom prst="rect">
            <a:avLst/>
          </a:prstGeom>
          <a:noFill/>
          <a:ln>
            <a:noFill/>
          </a:ln>
        </p:spPr>
        <p:txBody>
          <a:bodyPr spcFirstLastPara="1" wrap="square" lIns="121900" tIns="121900" rIns="121900" bIns="121900" anchor="t" anchorCtr="0">
            <a:noAutofit/>
          </a:bodyPr>
          <a:lstStyle/>
          <a:p>
            <a:pPr eaLnBrk="0" fontAlgn="base" hangingPunct="0">
              <a:spcBef>
                <a:spcPct val="0"/>
              </a:spcBef>
              <a:spcAft>
                <a:spcPct val="0"/>
              </a:spcAft>
              <a:buClrTx/>
            </a:pPr>
            <a:r>
              <a:rPr lang="fr-FR" sz="3200" noProof="0" dirty="0">
                <a:solidFill>
                  <a:schemeClr val="tx1"/>
                </a:solidFill>
                <a:latin typeface="Arial" panose="020B0604020202020204" pitchFamily="34" charset="0"/>
              </a:rPr>
              <a:t>Ils peuvent </a:t>
            </a:r>
            <a:r>
              <a:rPr lang="fr-FR" sz="3200" u="sng" noProof="0" dirty="0">
                <a:solidFill>
                  <a:schemeClr val="tx1"/>
                </a:solidFill>
                <a:latin typeface="Arial" panose="020B0604020202020204" pitchFamily="34" charset="0"/>
              </a:rPr>
              <a:t>avoir un impact sur</a:t>
            </a:r>
            <a:r>
              <a:rPr lang="fr-FR" sz="3200" noProof="0" dirty="0">
                <a:solidFill>
                  <a:schemeClr val="tx1"/>
                </a:solidFill>
                <a:latin typeface="Arial" panose="020B0604020202020204" pitchFamily="34" charset="0"/>
              </a:rPr>
              <a:t> les systèmes, et donc influencer les problèmes que nous voulons résoudre... affecter la santé de la nature, le bien-être de la population, la pauvreté, etc.</a:t>
            </a:r>
          </a:p>
        </p:txBody>
      </p:sp>
      <p:sp>
        <p:nvSpPr>
          <p:cNvPr id="449" name="Google Shape;449;g37314d73c8a_0_204"/>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
        <p:nvSpPr>
          <p:cNvPr id="450" name="Google Shape;450;g37314d73c8a_0_204"/>
          <p:cNvSpPr txBox="1"/>
          <p:nvPr/>
        </p:nvSpPr>
        <p:spPr>
          <a:xfrm>
            <a:off x="952500" y="537525"/>
            <a:ext cx="4485000" cy="864565"/>
          </a:xfrm>
          <a:prstGeom prst="rect">
            <a:avLst/>
          </a:prstGeom>
          <a:noFill/>
          <a:ln>
            <a:noFill/>
          </a:ln>
        </p:spPr>
        <p:txBody>
          <a:bodyPr spcFirstLastPara="1" wrap="square" lIns="91425" tIns="91425" rIns="91425" bIns="91425" anchor="t" anchorCtr="0">
            <a:spAutoFit/>
          </a:bodyPr>
          <a:lstStyle/>
          <a:p>
            <a:pPr>
              <a:lnSpc>
                <a:spcPct val="114999"/>
              </a:lnSpc>
              <a:spcBef>
                <a:spcPts val="1300"/>
              </a:spcBef>
            </a:pPr>
            <a:r>
              <a:rPr lang="fr-FR" sz="2900" b="1" noProof="0" dirty="0">
                <a:solidFill>
                  <a:schemeClr val="dk2"/>
                </a:solidFill>
                <a:latin typeface="Roboto"/>
                <a:ea typeface="Roboto"/>
                <a:cs typeface="Roboto"/>
                <a:sym typeface="Roboto"/>
              </a:rPr>
              <a:t>Parties prenantes clés? </a:t>
            </a:r>
            <a:endParaRPr lang="fr-FR" noProof="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37314d73c8a_0_213"/>
          <p:cNvSpPr txBox="1"/>
          <p:nvPr/>
        </p:nvSpPr>
        <p:spPr>
          <a:xfrm>
            <a:off x="770602" y="3755523"/>
            <a:ext cx="4740300" cy="2028300"/>
          </a:xfrm>
          <a:prstGeom prst="rect">
            <a:avLst/>
          </a:prstGeom>
          <a:noFill/>
          <a:ln>
            <a:noFill/>
          </a:ln>
        </p:spPr>
        <p:txBody>
          <a:bodyPr spcFirstLastPara="1" wrap="square" lIns="121900" tIns="121900" rIns="121900" bIns="121900" anchor="t" anchorCtr="0">
            <a:noAutofit/>
          </a:bodyPr>
          <a:lstStyle/>
          <a:p>
            <a:pPr>
              <a:lnSpc>
                <a:spcPct val="114999"/>
              </a:lnSpc>
              <a:spcBef>
                <a:spcPts val="1300"/>
              </a:spcBef>
            </a:pPr>
            <a:r>
              <a:rPr lang="fr-FR" sz="2700" noProof="0" dirty="0">
                <a:solidFill>
                  <a:srgbClr val="00344D"/>
                </a:solidFill>
                <a:latin typeface="Roboto"/>
                <a:ea typeface="Roboto"/>
                <a:cs typeface="Roboto"/>
                <a:sym typeface="Roboto"/>
              </a:rPr>
              <a:t>et être physiquement situés </a:t>
            </a:r>
            <a:r>
              <a:rPr lang="fr-FR" sz="2700" b="1" noProof="0" dirty="0">
                <a:solidFill>
                  <a:srgbClr val="FFC000"/>
                </a:solidFill>
                <a:latin typeface="Roboto"/>
                <a:ea typeface="Roboto"/>
                <a:cs typeface="Roboto"/>
                <a:sym typeface="Roboto"/>
              </a:rPr>
              <a:t>à l’intérieur</a:t>
            </a:r>
            <a:r>
              <a:rPr lang="fr-FR" sz="2700" noProof="0" dirty="0">
                <a:solidFill>
                  <a:srgbClr val="00344D"/>
                </a:solidFill>
                <a:latin typeface="Roboto"/>
                <a:ea typeface="Roboto"/>
                <a:cs typeface="Roboto"/>
                <a:sym typeface="Roboto"/>
              </a:rPr>
              <a:t> du paysage (internes) ou </a:t>
            </a:r>
            <a:r>
              <a:rPr lang="fr-FR" sz="2700" b="1" noProof="0" dirty="0">
                <a:solidFill>
                  <a:srgbClr val="FFC000"/>
                </a:solidFill>
                <a:latin typeface="Roboto"/>
                <a:ea typeface="Roboto"/>
                <a:cs typeface="Roboto"/>
                <a:sym typeface="Roboto"/>
              </a:rPr>
              <a:t>en dehors</a:t>
            </a:r>
            <a:r>
              <a:rPr lang="fr-FR" sz="2700" noProof="0" dirty="0">
                <a:solidFill>
                  <a:srgbClr val="00344D"/>
                </a:solidFill>
                <a:latin typeface="Roboto"/>
                <a:ea typeface="Roboto"/>
                <a:cs typeface="Roboto"/>
                <a:sym typeface="Roboto"/>
              </a:rPr>
              <a:t> de celui-ci (externes)</a:t>
            </a:r>
            <a:endParaRPr lang="fr-FR" noProof="0" dirty="0"/>
          </a:p>
        </p:txBody>
      </p:sp>
      <p:sp>
        <p:nvSpPr>
          <p:cNvPr id="456" name="Google Shape;456;g37314d73c8a_0_213"/>
          <p:cNvSpPr/>
          <p:nvPr/>
        </p:nvSpPr>
        <p:spPr>
          <a:xfrm>
            <a:off x="-1" y="0"/>
            <a:ext cx="1911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lang="fr-FR" sz="1900" b="0" i="0" u="none" strike="noStrike" cap="none" noProof="0" dirty="0">
              <a:solidFill>
                <a:schemeClr val="lt1"/>
              </a:solidFill>
              <a:latin typeface="Arial"/>
              <a:ea typeface="Arial"/>
              <a:cs typeface="Arial"/>
              <a:sym typeface="Arial"/>
            </a:endParaRPr>
          </a:p>
        </p:txBody>
      </p:sp>
      <p:sp>
        <p:nvSpPr>
          <p:cNvPr id="457" name="Google Shape;457;g37314d73c8a_0_213"/>
          <p:cNvSpPr txBox="1"/>
          <p:nvPr/>
        </p:nvSpPr>
        <p:spPr>
          <a:xfrm>
            <a:off x="770602" y="2677320"/>
            <a:ext cx="4099200" cy="1306994"/>
          </a:xfrm>
          <a:prstGeom prst="rect">
            <a:avLst/>
          </a:prstGeom>
          <a:noFill/>
          <a:ln>
            <a:noFill/>
          </a:ln>
        </p:spPr>
        <p:txBody>
          <a:bodyPr spcFirstLastPara="1" wrap="square" lIns="91425" tIns="91425" rIns="91425" bIns="91425" anchor="t" anchorCtr="0">
            <a:spAutoFit/>
          </a:bodyPr>
          <a:lstStyle/>
          <a:p>
            <a:pPr>
              <a:lnSpc>
                <a:spcPct val="114999"/>
              </a:lnSpc>
              <a:spcBef>
                <a:spcPts val="1300"/>
              </a:spcBef>
            </a:pPr>
            <a:r>
              <a:rPr lang="fr-FR" sz="2700" noProof="0" dirty="0">
                <a:solidFill>
                  <a:srgbClr val="00344D"/>
                </a:solidFill>
                <a:latin typeface="Roboto"/>
                <a:ea typeface="Roboto"/>
                <a:cs typeface="Roboto"/>
                <a:sym typeface="Roboto"/>
              </a:rPr>
              <a:t>Ils peuvent provenir de nombreux secteurs…</a:t>
            </a:r>
            <a:endParaRPr lang="fr-FR" noProof="0" dirty="0"/>
          </a:p>
        </p:txBody>
      </p:sp>
      <p:sp>
        <p:nvSpPr>
          <p:cNvPr id="458" name="Google Shape;458;g37314d73c8a_0_213"/>
          <p:cNvSpPr txBox="1"/>
          <p:nvPr/>
        </p:nvSpPr>
        <p:spPr>
          <a:xfrm>
            <a:off x="733733" y="1239433"/>
            <a:ext cx="3773700" cy="1313700"/>
          </a:xfrm>
          <a:prstGeom prst="rect">
            <a:avLst/>
          </a:prstGeom>
          <a:noFill/>
          <a:ln>
            <a:noFill/>
          </a:ln>
        </p:spPr>
        <p:txBody>
          <a:bodyPr spcFirstLastPara="1" wrap="square" lIns="121900" tIns="121900" rIns="121900" bIns="121900" anchor="t" anchorCtr="0">
            <a:noAutofit/>
          </a:bodyPr>
          <a:lstStyle/>
          <a:p>
            <a:r>
              <a:rPr lang="fr-FR" sz="2900" noProof="0" dirty="0">
                <a:solidFill>
                  <a:srgbClr val="00344D"/>
                </a:solidFill>
                <a:latin typeface="Roboto"/>
                <a:ea typeface="Roboto"/>
                <a:cs typeface="Roboto"/>
                <a:sym typeface="Roboto"/>
              </a:rPr>
              <a:t>Parties prenantes dans un paysage </a:t>
            </a:r>
            <a:r>
              <a:rPr lang="fr-FR" sz="2900" b="0" i="0" u="none" strike="noStrike" cap="none" noProof="0" dirty="0">
                <a:solidFill>
                  <a:srgbClr val="00344D"/>
                </a:solidFill>
                <a:latin typeface="Roboto"/>
                <a:ea typeface="Roboto"/>
                <a:cs typeface="Roboto"/>
                <a:sym typeface="Roboto"/>
              </a:rPr>
              <a:t>(</a:t>
            </a:r>
            <a:r>
              <a:rPr lang="fr-FR" sz="2900" noProof="0" dirty="0">
                <a:solidFill>
                  <a:srgbClr val="00344D"/>
                </a:solidFill>
                <a:latin typeface="Roboto"/>
                <a:ea typeface="Roboto"/>
                <a:cs typeface="Roboto"/>
                <a:sym typeface="Roboto"/>
              </a:rPr>
              <a:t>GIP</a:t>
            </a:r>
            <a:r>
              <a:rPr lang="fr-FR" sz="2900" b="0" i="0" u="none" strike="noStrike" cap="none" noProof="0" dirty="0">
                <a:solidFill>
                  <a:srgbClr val="00344D"/>
                </a:solidFill>
                <a:latin typeface="Roboto"/>
                <a:ea typeface="Roboto"/>
                <a:cs typeface="Roboto"/>
                <a:sym typeface="Roboto"/>
              </a:rPr>
              <a:t>)</a:t>
            </a:r>
            <a:endParaRPr lang="fr-FR" noProof="0" dirty="0"/>
          </a:p>
          <a:p>
            <a:pPr marL="0" marR="0" lvl="0" indent="0" algn="l" rtl="0">
              <a:lnSpc>
                <a:spcPct val="100000"/>
              </a:lnSpc>
              <a:spcBef>
                <a:spcPts val="0"/>
              </a:spcBef>
              <a:spcAft>
                <a:spcPts val="0"/>
              </a:spcAft>
              <a:buClr>
                <a:srgbClr val="000000"/>
              </a:buClr>
              <a:buSzPts val="2900"/>
              <a:buFont typeface="Arial"/>
              <a:buNone/>
            </a:pPr>
            <a:endParaRPr lang="fr-FR" sz="2900" b="0" i="0" u="none" strike="noStrike" cap="none" noProof="0" dirty="0">
              <a:solidFill>
                <a:srgbClr val="00344D"/>
              </a:solidFill>
              <a:latin typeface="Raleway Black"/>
              <a:ea typeface="Raleway Black"/>
              <a:cs typeface="Raleway Black"/>
              <a:sym typeface="Raleway Black"/>
            </a:endParaRPr>
          </a:p>
        </p:txBody>
      </p:sp>
      <p:pic>
        <p:nvPicPr>
          <p:cNvPr id="459" name="Google Shape;459;g37314d73c8a_0_213"/>
          <p:cNvPicPr preferRelativeResize="0"/>
          <p:nvPr/>
        </p:nvPicPr>
        <p:blipFill>
          <a:blip r:embed="rId3">
            <a:alphaModFix/>
          </a:blip>
          <a:stretch>
            <a:fillRect/>
          </a:stretch>
        </p:blipFill>
        <p:spPr>
          <a:xfrm>
            <a:off x="5492745" y="249558"/>
            <a:ext cx="6106094" cy="6375035"/>
          </a:xfrm>
          <a:prstGeom prst="rect">
            <a:avLst/>
          </a:prstGeom>
          <a:noFill/>
          <a:ln>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g37314d73c8a_0_399"/>
          <p:cNvPicPr preferRelativeResize="0"/>
          <p:nvPr/>
        </p:nvPicPr>
        <p:blipFill>
          <a:blip r:embed="rId3">
            <a:alphaModFix/>
          </a:blip>
          <a:stretch>
            <a:fillRect/>
          </a:stretch>
        </p:blipFill>
        <p:spPr>
          <a:xfrm>
            <a:off x="5223804" y="249558"/>
            <a:ext cx="6375035" cy="6375035"/>
          </a:xfrm>
          <a:prstGeom prst="rect">
            <a:avLst/>
          </a:prstGeom>
          <a:noFill/>
          <a:ln>
            <a:noFill/>
          </a:ln>
        </p:spPr>
      </p:pic>
      <p:sp>
        <p:nvSpPr>
          <p:cNvPr id="465" name="Google Shape;465;g37314d73c8a_0_399"/>
          <p:cNvSpPr txBox="1"/>
          <p:nvPr/>
        </p:nvSpPr>
        <p:spPr>
          <a:xfrm>
            <a:off x="905933" y="2780267"/>
            <a:ext cx="4089300" cy="1313700"/>
          </a:xfrm>
          <a:prstGeom prst="rect">
            <a:avLst/>
          </a:prstGeom>
          <a:noFill/>
          <a:ln>
            <a:noFill/>
          </a:ln>
        </p:spPr>
        <p:txBody>
          <a:bodyPr spcFirstLastPara="1" wrap="square" lIns="121900" tIns="121900" rIns="121900" bIns="121900" anchor="ctr" anchorCtr="0">
            <a:noAutofit/>
          </a:bodyPr>
          <a:lstStyle/>
          <a:p>
            <a:r>
              <a:rPr lang="fr-FR" sz="2900" noProof="0" dirty="0">
                <a:solidFill>
                  <a:srgbClr val="00344D"/>
                </a:solidFill>
                <a:latin typeface="Roboto"/>
                <a:ea typeface="Roboto"/>
                <a:cs typeface="Roboto"/>
                <a:sym typeface="Roboto"/>
              </a:rPr>
              <a:t>Qui sont les parties prenantes pertinentes dans votre paysage ?</a:t>
            </a:r>
            <a:endParaRPr lang="fr-FR" noProof="0" dirty="0"/>
          </a:p>
        </p:txBody>
      </p:sp>
      <p:sp>
        <p:nvSpPr>
          <p:cNvPr id="466" name="Google Shape;466;g37314d73c8a_0_399"/>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37314d73c8a_0_1941"/>
          <p:cNvSpPr txBox="1">
            <a:spLocks noGrp="1"/>
          </p:cNvSpPr>
          <p:nvPr>
            <p:ph type="title"/>
          </p:nvPr>
        </p:nvSpPr>
        <p:spPr>
          <a:xfrm>
            <a:off x="952502" y="1903600"/>
            <a:ext cx="5078700" cy="3050700"/>
          </a:xfrm>
          <a:prstGeom prst="rect">
            <a:avLst/>
          </a:prstGeom>
        </p:spPr>
        <p:txBody>
          <a:bodyPr spcFirstLastPara="1" wrap="square" lIns="91425" tIns="45700" rIns="91425" bIns="45700" anchor="ctr" anchorCtr="0">
            <a:noAutofit/>
          </a:bodyPr>
          <a:lstStyle/>
          <a:p>
            <a:pPr>
              <a:lnSpc>
                <a:spcPct val="114284"/>
              </a:lnSpc>
            </a:pPr>
            <a:r>
              <a:rPr lang="fr-FR" sz="3300" b="0" noProof="0" dirty="0">
                <a:solidFill>
                  <a:srgbClr val="00344D"/>
                </a:solidFill>
                <a:latin typeface="Roboto Black"/>
                <a:ea typeface="Roboto Black"/>
                <a:cs typeface="Roboto Black"/>
                <a:sym typeface="Roboto Black"/>
              </a:rPr>
              <a:t>Qui sont </a:t>
            </a:r>
            <a:r>
              <a:rPr lang="fr-FR" sz="3300" b="0" noProof="0" dirty="0">
                <a:solidFill>
                  <a:srgbClr val="FFC000"/>
                </a:solidFill>
                <a:latin typeface="Roboto Black"/>
                <a:ea typeface="Roboto Black"/>
                <a:sym typeface="Roboto Black"/>
              </a:rPr>
              <a:t>l</a:t>
            </a:r>
            <a:r>
              <a:rPr lang="fr-FR" sz="3300" b="0" noProof="0" dirty="0">
                <a:solidFill>
                  <a:srgbClr val="FFC000"/>
                </a:solidFill>
                <a:latin typeface="Roboto Black"/>
                <a:ea typeface="Roboto Black"/>
                <a:cs typeface="Roboto Black"/>
                <a:sym typeface="Roboto Black"/>
              </a:rPr>
              <a:t>es parties prenantes clés dans le paysage</a:t>
            </a:r>
            <a:r>
              <a:rPr lang="fr-FR" sz="3300" b="0" noProof="0" dirty="0">
                <a:solidFill>
                  <a:srgbClr val="00344D"/>
                </a:solidFill>
                <a:latin typeface="Roboto Black"/>
                <a:ea typeface="Roboto Black"/>
                <a:cs typeface="Roboto Black"/>
                <a:sym typeface="Roboto Black"/>
              </a:rPr>
              <a:t> qui peuvent contribuer à résoudre à la fois les problèmes systémiques et les défis liés à l’exploitation minière artisanale et à petite échelle (EMAPE) ?</a:t>
            </a:r>
            <a:endParaRPr lang="fr-FR" noProof="0" dirty="0"/>
          </a:p>
        </p:txBody>
      </p:sp>
      <p:sp>
        <p:nvSpPr>
          <p:cNvPr id="472" name="Google Shape;472;g37314d73c8a_0_1941"/>
          <p:cNvSpPr txBox="1">
            <a:spLocks noGrp="1"/>
          </p:cNvSpPr>
          <p:nvPr>
            <p:ph type="title"/>
          </p:nvPr>
        </p:nvSpPr>
        <p:spPr>
          <a:xfrm>
            <a:off x="6354225" y="1051050"/>
            <a:ext cx="5595600" cy="4755900"/>
          </a:xfrm>
          <a:prstGeom prst="rect">
            <a:avLst/>
          </a:prstGeom>
        </p:spPr>
        <p:txBody>
          <a:bodyPr spcFirstLastPara="1" wrap="square" lIns="91425" tIns="45700" rIns="91425" bIns="45700" anchor="ctr" anchorCtr="0">
            <a:noAutofit/>
          </a:bodyPr>
          <a:lstStyle/>
          <a:p>
            <a:pPr>
              <a:lnSpc>
                <a:spcPct val="114284"/>
              </a:lnSpc>
            </a:pPr>
            <a:r>
              <a:rPr lang="fr-FR" sz="2300" b="0" noProof="0" dirty="0">
                <a:solidFill>
                  <a:srgbClr val="00344D"/>
                </a:solidFill>
                <a:latin typeface="Lato"/>
                <a:ea typeface="Lato"/>
                <a:cs typeface="Lato"/>
                <a:sym typeface="Lato"/>
              </a:rPr>
              <a:t>Exemples :</a:t>
            </a:r>
            <a:endParaRPr lang="fr-FR" noProof="0" dirty="0">
              <a:sym typeface="Lato"/>
            </a:endParaRPr>
          </a:p>
          <a:p>
            <a:pPr marL="457200" indent="-457200">
              <a:lnSpc>
                <a:spcPct val="114284"/>
              </a:lnSpc>
              <a:buAutoNum type="arabicPeriod"/>
            </a:pPr>
            <a:r>
              <a:rPr lang="fr-FR" sz="2300" b="0" noProof="0" dirty="0">
                <a:solidFill>
                  <a:srgbClr val="00344D"/>
                </a:solidFill>
                <a:latin typeface="Lato"/>
                <a:ea typeface="Lato"/>
                <a:cs typeface="Lato"/>
                <a:sym typeface="Lato"/>
              </a:rPr>
              <a:t>Conflits territoriaux</a:t>
            </a:r>
            <a:endParaRPr lang="fr-FR" noProof="0" dirty="0"/>
          </a:p>
          <a:p>
            <a:pPr>
              <a:lnSpc>
                <a:spcPct val="114284"/>
              </a:lnSpc>
            </a:pPr>
            <a:r>
              <a:rPr lang="fr-FR" sz="2300" b="0" noProof="0" dirty="0">
                <a:solidFill>
                  <a:srgbClr val="00344D"/>
                </a:solidFill>
                <a:latin typeface="Lato"/>
                <a:ea typeface="Lato"/>
                <a:cs typeface="Lato"/>
                <a:sym typeface="Lato"/>
              </a:rPr>
              <a:t>2. Dégradations environnementales systémiques</a:t>
            </a:r>
            <a:br>
              <a:rPr lang="fr-FR" sz="2300" b="0" noProof="0" dirty="0">
                <a:solidFill>
                  <a:srgbClr val="00344D"/>
                </a:solidFill>
                <a:latin typeface="Lato"/>
                <a:ea typeface="Lato"/>
                <a:cs typeface="Lato"/>
                <a:sym typeface="Lato"/>
              </a:rPr>
            </a:br>
            <a:r>
              <a:rPr lang="fr-FR" sz="2300" b="0" noProof="0" dirty="0">
                <a:solidFill>
                  <a:srgbClr val="00344D"/>
                </a:solidFill>
                <a:latin typeface="Lato"/>
                <a:ea typeface="Lato"/>
                <a:cs typeface="Lato"/>
              </a:rPr>
              <a:t>3. </a:t>
            </a:r>
            <a:r>
              <a:rPr lang="fr-FR" sz="2300" b="0" noProof="0" dirty="0">
                <a:solidFill>
                  <a:srgbClr val="00344D"/>
                </a:solidFill>
                <a:latin typeface="Lato"/>
                <a:ea typeface="Lato"/>
                <a:cs typeface="Lato"/>
                <a:sym typeface="Lato"/>
              </a:rPr>
              <a:t>Inégalités sociales profondément enracinées</a:t>
            </a:r>
            <a:endParaRPr lang="fr-FR" noProof="0" dirty="0"/>
          </a:p>
          <a:p>
            <a:pPr>
              <a:lnSpc>
                <a:spcPct val="114284"/>
              </a:lnSpc>
            </a:pPr>
            <a:r>
              <a:rPr lang="fr-FR" sz="2300" b="0" noProof="0" dirty="0">
                <a:solidFill>
                  <a:srgbClr val="00344D"/>
                </a:solidFill>
                <a:latin typeface="Lato"/>
                <a:ea typeface="Lato"/>
                <a:cs typeface="Lato"/>
                <a:sym typeface="Lato"/>
              </a:rPr>
              <a:t>4. Complexité de la gouvernance</a:t>
            </a:r>
            <a:endParaRPr lang="fr-FR" noProof="0" dirty="0"/>
          </a:p>
          <a:p>
            <a:pPr>
              <a:lnSpc>
                <a:spcPct val="114284"/>
              </a:lnSpc>
            </a:pPr>
            <a:r>
              <a:rPr lang="fr-FR" sz="2300" b="0" noProof="0" dirty="0">
                <a:solidFill>
                  <a:srgbClr val="00344D"/>
                </a:solidFill>
                <a:latin typeface="Lato"/>
                <a:ea typeface="Lato"/>
                <a:cs typeface="Lato"/>
                <a:sym typeface="Lato"/>
              </a:rPr>
              <a:t>5. Durabilité à l’échelle du paysage</a:t>
            </a:r>
            <a:endParaRPr lang="fr-FR" noProof="0" dirty="0"/>
          </a:p>
          <a:p>
            <a:pPr lvl="0" algn="l">
              <a:lnSpc>
                <a:spcPct val="114284"/>
              </a:lnSpc>
            </a:pPr>
            <a:endParaRPr lang="fr-FR" sz="2300" b="0" noProof="0" dirty="0">
              <a:solidFill>
                <a:srgbClr val="00344D"/>
              </a:solidFill>
              <a:latin typeface="Lato"/>
              <a:ea typeface="Lato"/>
              <a:cs typeface="Lato"/>
            </a:endParaRPr>
          </a:p>
        </p:txBody>
      </p:sp>
      <p:sp>
        <p:nvSpPr>
          <p:cNvPr id="473" name="Google Shape;473;g37314d73c8a_0_1941"/>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10"/>
          <p:cNvSpPr txBox="1"/>
          <p:nvPr/>
        </p:nvSpPr>
        <p:spPr>
          <a:xfrm>
            <a:off x="1564200" y="1008508"/>
            <a:ext cx="9063600" cy="720900"/>
          </a:xfrm>
          <a:prstGeom prst="rect">
            <a:avLst/>
          </a:prstGeom>
          <a:noFill/>
          <a:ln>
            <a:noFill/>
          </a:ln>
        </p:spPr>
        <p:txBody>
          <a:bodyPr spcFirstLastPara="1" wrap="square" lIns="121900" tIns="121900" rIns="121900" bIns="121900" anchor="t" anchorCtr="0">
            <a:noAutofit/>
          </a:bodyPr>
          <a:lstStyle/>
          <a:p>
            <a:pPr algn="ctr"/>
            <a:r>
              <a:rPr lang="en-US" sz="2900" b="1" dirty="0">
                <a:solidFill>
                  <a:srgbClr val="00344D"/>
                </a:solidFill>
                <a:latin typeface="Roboto"/>
                <a:ea typeface="Roboto"/>
                <a:cs typeface="Roboto"/>
                <a:sym typeface="Roboto"/>
              </a:rPr>
              <a:t>IDENTIFICATION ET CARTOGRAPHIE DES PARTIES PRENANTES</a:t>
            </a:r>
            <a:endParaRPr lang="en-US" sz="2900" b="1" dirty="0">
              <a:solidFill>
                <a:srgbClr val="00344D"/>
              </a:solidFill>
              <a:latin typeface="Roboto"/>
              <a:ea typeface="Roboto"/>
              <a:cs typeface="Roboto"/>
            </a:endParaRPr>
          </a:p>
        </p:txBody>
      </p:sp>
      <p:grpSp>
        <p:nvGrpSpPr>
          <p:cNvPr id="479" name="Google Shape;479;p10"/>
          <p:cNvGrpSpPr/>
          <p:nvPr/>
        </p:nvGrpSpPr>
        <p:grpSpPr>
          <a:xfrm>
            <a:off x="1834971" y="2672520"/>
            <a:ext cx="8517264" cy="2919459"/>
            <a:chOff x="1263641" y="1676100"/>
            <a:chExt cx="6388108" cy="2189649"/>
          </a:xfrm>
        </p:grpSpPr>
        <p:grpSp>
          <p:nvGrpSpPr>
            <p:cNvPr id="480" name="Google Shape;480;p10"/>
            <p:cNvGrpSpPr/>
            <p:nvPr/>
          </p:nvGrpSpPr>
          <p:grpSpPr>
            <a:xfrm>
              <a:off x="1263641" y="3452424"/>
              <a:ext cx="2101354" cy="413325"/>
              <a:chOff x="347525" y="1649725"/>
              <a:chExt cx="1678800" cy="450000"/>
            </a:xfrm>
          </p:grpSpPr>
          <p:sp>
            <p:nvSpPr>
              <p:cNvPr id="481" name="Google Shape;481;p10"/>
              <p:cNvSpPr/>
              <p:nvPr/>
            </p:nvSpPr>
            <p:spPr>
              <a:xfrm>
                <a:off x="347525" y="1649725"/>
                <a:ext cx="1678800" cy="450000"/>
              </a:xfrm>
              <a:prstGeom prst="roundRect">
                <a:avLst>
                  <a:gd name="adj" fmla="val 45105"/>
                </a:avLst>
              </a:prstGeom>
              <a:solidFill>
                <a:srgbClr val="00344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482" name="Google Shape;482;p10"/>
              <p:cNvSpPr txBox="1"/>
              <p:nvPr/>
            </p:nvSpPr>
            <p:spPr>
              <a:xfrm>
                <a:off x="347525" y="1649725"/>
                <a:ext cx="1678800" cy="351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dirty="0">
                    <a:solidFill>
                      <a:srgbClr val="FFFFFF"/>
                    </a:solidFill>
                    <a:latin typeface="Roboto"/>
                    <a:ea typeface="Roboto"/>
                    <a:cs typeface="Roboto"/>
                    <a:sym typeface="Roboto"/>
                  </a:rPr>
                  <a:t>BRAINSTORMING</a:t>
                </a:r>
                <a:endParaRPr sz="2100" b="0" i="0" u="none" strike="noStrike" cap="none" dirty="0">
                  <a:solidFill>
                    <a:srgbClr val="FFFFFF"/>
                  </a:solidFill>
                  <a:latin typeface="Roboto"/>
                  <a:ea typeface="Roboto"/>
                  <a:cs typeface="Roboto"/>
                  <a:sym typeface="Roboto"/>
                </a:endParaRPr>
              </a:p>
            </p:txBody>
          </p:sp>
        </p:grpSp>
        <p:grpSp>
          <p:nvGrpSpPr>
            <p:cNvPr id="483" name="Google Shape;483;p10"/>
            <p:cNvGrpSpPr/>
            <p:nvPr/>
          </p:nvGrpSpPr>
          <p:grpSpPr>
            <a:xfrm>
              <a:off x="3783256" y="3452424"/>
              <a:ext cx="1743689" cy="413325"/>
              <a:chOff x="245747" y="1649725"/>
              <a:chExt cx="1898409" cy="450000"/>
            </a:xfrm>
          </p:grpSpPr>
          <p:sp>
            <p:nvSpPr>
              <p:cNvPr id="484" name="Google Shape;484;p10"/>
              <p:cNvSpPr/>
              <p:nvPr/>
            </p:nvSpPr>
            <p:spPr>
              <a:xfrm>
                <a:off x="347525" y="1649725"/>
                <a:ext cx="1678800" cy="450000"/>
              </a:xfrm>
              <a:prstGeom prst="roundRect">
                <a:avLst>
                  <a:gd name="adj" fmla="val 45105"/>
                </a:avLst>
              </a:prstGeom>
              <a:solidFill>
                <a:srgbClr val="00344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485" name="Google Shape;485;p10"/>
              <p:cNvSpPr txBox="1"/>
              <p:nvPr/>
            </p:nvSpPr>
            <p:spPr>
              <a:xfrm>
                <a:off x="245747" y="1649725"/>
                <a:ext cx="1898409" cy="424803"/>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dirty="0">
                    <a:solidFill>
                      <a:srgbClr val="FFFFFF"/>
                    </a:solidFill>
                    <a:latin typeface="Roboto"/>
                    <a:ea typeface="Roboto"/>
                    <a:cs typeface="Roboto"/>
                    <a:sym typeface="Roboto"/>
                  </a:rPr>
                  <a:t>CARTOGRAPHIE</a:t>
                </a:r>
                <a:endParaRPr sz="2100" b="0" i="0" u="none" strike="noStrike" cap="none" dirty="0">
                  <a:solidFill>
                    <a:srgbClr val="FFFFFF"/>
                  </a:solidFill>
                  <a:latin typeface="Roboto"/>
                  <a:ea typeface="Roboto"/>
                  <a:cs typeface="Roboto"/>
                  <a:sym typeface="Roboto"/>
                </a:endParaRPr>
              </a:p>
            </p:txBody>
          </p:sp>
        </p:grpSp>
        <p:grpSp>
          <p:nvGrpSpPr>
            <p:cNvPr id="486" name="Google Shape;486;p10"/>
            <p:cNvGrpSpPr/>
            <p:nvPr/>
          </p:nvGrpSpPr>
          <p:grpSpPr>
            <a:xfrm>
              <a:off x="6109771" y="3452424"/>
              <a:ext cx="1541978" cy="413325"/>
              <a:chOff x="347525" y="1649725"/>
              <a:chExt cx="1678800" cy="450000"/>
            </a:xfrm>
          </p:grpSpPr>
          <p:sp>
            <p:nvSpPr>
              <p:cNvPr id="487" name="Google Shape;487;p10"/>
              <p:cNvSpPr/>
              <p:nvPr/>
            </p:nvSpPr>
            <p:spPr>
              <a:xfrm>
                <a:off x="347525" y="1649725"/>
                <a:ext cx="1678800" cy="450000"/>
              </a:xfrm>
              <a:prstGeom prst="roundRect">
                <a:avLst>
                  <a:gd name="adj" fmla="val 45105"/>
                </a:avLst>
              </a:prstGeom>
              <a:solidFill>
                <a:srgbClr val="00344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488" name="Google Shape;488;p10"/>
              <p:cNvSpPr txBox="1"/>
              <p:nvPr/>
            </p:nvSpPr>
            <p:spPr>
              <a:xfrm>
                <a:off x="347525" y="1649725"/>
                <a:ext cx="1678800" cy="351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dirty="0">
                    <a:solidFill>
                      <a:srgbClr val="FFFFFF"/>
                    </a:solidFill>
                    <a:latin typeface="Roboto"/>
                    <a:ea typeface="Roboto"/>
                    <a:cs typeface="Roboto"/>
                    <a:sym typeface="Roboto"/>
                  </a:rPr>
                  <a:t>ANALYSE</a:t>
                </a:r>
                <a:endParaRPr sz="2100" b="0" i="0" u="none" strike="noStrike" cap="none" dirty="0">
                  <a:solidFill>
                    <a:srgbClr val="FFFFFF"/>
                  </a:solidFill>
                  <a:latin typeface="Roboto"/>
                  <a:ea typeface="Roboto"/>
                  <a:cs typeface="Roboto"/>
                  <a:sym typeface="Roboto"/>
                </a:endParaRPr>
              </a:p>
            </p:txBody>
          </p:sp>
        </p:grpSp>
        <p:pic>
          <p:nvPicPr>
            <p:cNvPr id="489" name="Google Shape;489;p10"/>
            <p:cNvPicPr preferRelativeResize="0"/>
            <p:nvPr/>
          </p:nvPicPr>
          <p:blipFill rotWithShape="1">
            <a:blip r:embed="rId3">
              <a:alphaModFix/>
            </a:blip>
            <a:srcRect/>
            <a:stretch/>
          </p:blipFill>
          <p:spPr>
            <a:xfrm>
              <a:off x="1786825" y="1676100"/>
              <a:ext cx="1024878" cy="1328453"/>
            </a:xfrm>
            <a:prstGeom prst="rect">
              <a:avLst/>
            </a:prstGeom>
            <a:noFill/>
            <a:ln>
              <a:noFill/>
            </a:ln>
          </p:spPr>
        </p:pic>
        <p:pic>
          <p:nvPicPr>
            <p:cNvPr id="490" name="Google Shape;490;p10"/>
            <p:cNvPicPr preferRelativeResize="0"/>
            <p:nvPr/>
          </p:nvPicPr>
          <p:blipFill rotWithShape="1">
            <a:blip r:embed="rId4">
              <a:alphaModFix/>
            </a:blip>
            <a:srcRect/>
            <a:stretch/>
          </p:blipFill>
          <p:spPr>
            <a:xfrm>
              <a:off x="4075390" y="1849819"/>
              <a:ext cx="1133483" cy="1154734"/>
            </a:xfrm>
            <a:prstGeom prst="rect">
              <a:avLst/>
            </a:prstGeom>
            <a:noFill/>
            <a:ln>
              <a:noFill/>
            </a:ln>
          </p:spPr>
        </p:pic>
        <p:pic>
          <p:nvPicPr>
            <p:cNvPr id="491" name="Google Shape;491;p10"/>
            <p:cNvPicPr preferRelativeResize="0"/>
            <p:nvPr/>
          </p:nvPicPr>
          <p:blipFill rotWithShape="1">
            <a:blip r:embed="rId5">
              <a:alphaModFix/>
            </a:blip>
            <a:srcRect/>
            <a:stretch/>
          </p:blipFill>
          <p:spPr>
            <a:xfrm>
              <a:off x="6224691" y="1750112"/>
              <a:ext cx="1325673" cy="1328463"/>
            </a:xfrm>
            <a:prstGeom prst="rect">
              <a:avLst/>
            </a:prstGeom>
            <a:noFill/>
            <a:ln>
              <a:noFill/>
            </a:ln>
          </p:spPr>
        </p:pic>
        <p:cxnSp>
          <p:nvCxnSpPr>
            <p:cNvPr id="492" name="Google Shape;492;p10"/>
            <p:cNvCxnSpPr/>
            <p:nvPr/>
          </p:nvCxnSpPr>
          <p:spPr>
            <a:xfrm>
              <a:off x="3364995" y="3648827"/>
              <a:ext cx="511800" cy="0"/>
            </a:xfrm>
            <a:prstGeom prst="straightConnector1">
              <a:avLst/>
            </a:prstGeom>
            <a:noFill/>
            <a:ln w="28575" cap="flat" cmpd="sng">
              <a:solidFill>
                <a:srgbClr val="00344D"/>
              </a:solidFill>
              <a:prstDash val="solid"/>
              <a:round/>
              <a:headEnd type="none" w="sm" len="sm"/>
              <a:tailEnd type="triangle" w="med" len="med"/>
            </a:ln>
          </p:spPr>
        </p:cxnSp>
        <p:cxnSp>
          <p:nvCxnSpPr>
            <p:cNvPr id="493" name="Google Shape;493;p10"/>
            <p:cNvCxnSpPr/>
            <p:nvPr/>
          </p:nvCxnSpPr>
          <p:spPr>
            <a:xfrm>
              <a:off x="5360975" y="3659088"/>
              <a:ext cx="748800" cy="0"/>
            </a:xfrm>
            <a:prstGeom prst="straightConnector1">
              <a:avLst/>
            </a:prstGeom>
            <a:noFill/>
            <a:ln w="28575" cap="flat" cmpd="sng">
              <a:solidFill>
                <a:srgbClr val="00344D"/>
              </a:solidFill>
              <a:prstDash val="solid"/>
              <a:round/>
              <a:headEnd type="none" w="sm" len="sm"/>
              <a:tailEnd type="triangle" w="med" len="med"/>
            </a:ln>
          </p:spPr>
        </p:cxnSp>
      </p:grpSp>
      <p:sp>
        <p:nvSpPr>
          <p:cNvPr id="494" name="Google Shape;494;p10"/>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Arial"/>
              <a:ea typeface="Arial"/>
              <a:cs typeface="Arial"/>
              <a:sym typeface="Arial"/>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EF9FF"/>
        </a:solidFill>
        <a:effectLst/>
      </p:bgPr>
    </p:bg>
    <p:spTree>
      <p:nvGrpSpPr>
        <p:cNvPr id="1" name="Shape 498"/>
        <p:cNvGrpSpPr/>
        <p:nvPr/>
      </p:nvGrpSpPr>
      <p:grpSpPr>
        <a:xfrm>
          <a:off x="0" y="0"/>
          <a:ext cx="0" cy="0"/>
          <a:chOff x="0" y="0"/>
          <a:chExt cx="0" cy="0"/>
        </a:xfrm>
      </p:grpSpPr>
      <p:sp>
        <p:nvSpPr>
          <p:cNvPr id="499" name="Google Shape;499;p11"/>
          <p:cNvSpPr/>
          <p:nvPr/>
        </p:nvSpPr>
        <p:spPr>
          <a:xfrm>
            <a:off x="4242767" y="1582600"/>
            <a:ext cx="3692700" cy="36927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500" name="Google Shape;500;p11"/>
          <p:cNvSpPr txBox="1"/>
          <p:nvPr/>
        </p:nvSpPr>
        <p:spPr>
          <a:xfrm>
            <a:off x="4242767" y="2801350"/>
            <a:ext cx="3692700" cy="1255200"/>
          </a:xfrm>
          <a:prstGeom prst="rect">
            <a:avLst/>
          </a:prstGeom>
          <a:noFill/>
          <a:ln>
            <a:noFill/>
          </a:ln>
        </p:spPr>
        <p:txBody>
          <a:bodyPr spcFirstLastPara="1" wrap="square" lIns="121900" tIns="121900" rIns="121900" bIns="121900" anchor="ctr" anchorCtr="0">
            <a:noAutofit/>
          </a:bodyPr>
          <a:lstStyle/>
          <a:p>
            <a:pPr algn="ctr">
              <a:buSzPts val="3100"/>
            </a:pPr>
            <a:r>
              <a:rPr lang="en-US" sz="3100" b="1" dirty="0">
                <a:solidFill>
                  <a:srgbClr val="00344D"/>
                </a:solidFill>
                <a:latin typeface="Roboto"/>
                <a:ea typeface="Roboto"/>
                <a:cs typeface="Roboto"/>
                <a:sym typeface="Roboto"/>
              </a:rPr>
              <a:t>BRAINSTORMING ET ETABLISSEMENT DES IDEES</a:t>
            </a:r>
            <a:endParaRPr sz="3100" b="1" i="0" u="none" strike="noStrike" cap="none" dirty="0">
              <a:solidFill>
                <a:srgbClr val="00344D"/>
              </a:solidFill>
              <a:latin typeface="Roboto"/>
              <a:ea typeface="Roboto"/>
              <a:cs typeface="Roboto"/>
              <a:sym typeface="Roboto"/>
            </a:endParaRPr>
          </a:p>
        </p:txBody>
      </p:sp>
      <p:sp>
        <p:nvSpPr>
          <p:cNvPr id="501" name="Google Shape;501;p11"/>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06" name="Google Shape;506;g37314d73c8a_0_2030"/>
          <p:cNvGrpSpPr/>
          <p:nvPr/>
        </p:nvGrpSpPr>
        <p:grpSpPr>
          <a:xfrm>
            <a:off x="952500" y="1558226"/>
            <a:ext cx="5136401" cy="4140702"/>
            <a:chOff x="4347602" y="118254"/>
            <a:chExt cx="3852397" cy="3105604"/>
          </a:xfrm>
        </p:grpSpPr>
        <p:pic>
          <p:nvPicPr>
            <p:cNvPr id="507" name="Google Shape;507;g37314d73c8a_0_2030"/>
            <p:cNvPicPr preferRelativeResize="0"/>
            <p:nvPr/>
          </p:nvPicPr>
          <p:blipFill rotWithShape="1">
            <a:blip r:embed="rId3">
              <a:alphaModFix/>
            </a:blip>
            <a:srcRect t="5" r="51902" b="46721"/>
            <a:stretch/>
          </p:blipFill>
          <p:spPr>
            <a:xfrm>
              <a:off x="4347602" y="118254"/>
              <a:ext cx="1857272" cy="3105603"/>
            </a:xfrm>
            <a:prstGeom prst="rect">
              <a:avLst/>
            </a:prstGeom>
            <a:noFill/>
            <a:ln>
              <a:noFill/>
            </a:ln>
          </p:spPr>
        </p:pic>
        <p:pic>
          <p:nvPicPr>
            <p:cNvPr id="508" name="Google Shape;508;g37314d73c8a_0_2030"/>
            <p:cNvPicPr preferRelativeResize="0"/>
            <p:nvPr/>
          </p:nvPicPr>
          <p:blipFill rotWithShape="1">
            <a:blip r:embed="rId3">
              <a:alphaModFix/>
            </a:blip>
            <a:srcRect l="48100" b="46723"/>
            <a:stretch/>
          </p:blipFill>
          <p:spPr>
            <a:xfrm>
              <a:off x="6195925" y="118258"/>
              <a:ext cx="2004075" cy="3105600"/>
            </a:xfrm>
            <a:prstGeom prst="rect">
              <a:avLst/>
            </a:prstGeom>
            <a:noFill/>
            <a:ln>
              <a:noFill/>
            </a:ln>
          </p:spPr>
        </p:pic>
      </p:grpSp>
      <p:grpSp>
        <p:nvGrpSpPr>
          <p:cNvPr id="509" name="Google Shape;509;g37314d73c8a_0_2030"/>
          <p:cNvGrpSpPr/>
          <p:nvPr/>
        </p:nvGrpSpPr>
        <p:grpSpPr>
          <a:xfrm>
            <a:off x="6328155" y="1799318"/>
            <a:ext cx="5136404" cy="3658505"/>
            <a:chOff x="4347600" y="3203700"/>
            <a:chExt cx="3852400" cy="2743948"/>
          </a:xfrm>
        </p:grpSpPr>
        <p:pic>
          <p:nvPicPr>
            <p:cNvPr id="510" name="Google Shape;510;g37314d73c8a_0_2030"/>
            <p:cNvPicPr preferRelativeResize="0"/>
            <p:nvPr/>
          </p:nvPicPr>
          <p:blipFill rotWithShape="1">
            <a:blip r:embed="rId3">
              <a:alphaModFix/>
            </a:blip>
            <a:srcRect t="52930" r="51902"/>
            <a:stretch/>
          </p:blipFill>
          <p:spPr>
            <a:xfrm>
              <a:off x="4347600" y="3203700"/>
              <a:ext cx="1857274" cy="2743900"/>
            </a:xfrm>
            <a:prstGeom prst="rect">
              <a:avLst/>
            </a:prstGeom>
            <a:noFill/>
            <a:ln>
              <a:noFill/>
            </a:ln>
          </p:spPr>
        </p:pic>
        <p:pic>
          <p:nvPicPr>
            <p:cNvPr id="511" name="Google Shape;511;g37314d73c8a_0_2030"/>
            <p:cNvPicPr preferRelativeResize="0"/>
            <p:nvPr/>
          </p:nvPicPr>
          <p:blipFill rotWithShape="1">
            <a:blip r:embed="rId3">
              <a:alphaModFix/>
            </a:blip>
            <a:srcRect l="48100" t="52930"/>
            <a:stretch/>
          </p:blipFill>
          <p:spPr>
            <a:xfrm>
              <a:off x="6195925" y="3203723"/>
              <a:ext cx="2004075" cy="2743925"/>
            </a:xfrm>
            <a:prstGeom prst="rect">
              <a:avLst/>
            </a:prstGeom>
            <a:noFill/>
            <a:ln>
              <a:noFill/>
            </a:ln>
          </p:spPr>
        </p:pic>
      </p:grpSp>
      <p:sp>
        <p:nvSpPr>
          <p:cNvPr id="512" name="Google Shape;512;g37314d73c8a_0_2030"/>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Arial"/>
              <a:ea typeface="Arial"/>
              <a:cs typeface="Arial"/>
              <a:sym typeface="Arial"/>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12"/>
          <p:cNvPicPr preferRelativeResize="0"/>
          <p:nvPr/>
        </p:nvPicPr>
        <p:blipFill rotWithShape="1">
          <a:blip r:embed="rId3">
            <a:alphaModFix/>
          </a:blip>
          <a:srcRect/>
          <a:stretch/>
        </p:blipFill>
        <p:spPr>
          <a:xfrm>
            <a:off x="0" y="1043002"/>
            <a:ext cx="12191997" cy="559909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g37314d73c8a_0_2090"/>
          <p:cNvPicPr preferRelativeResize="0"/>
          <p:nvPr/>
        </p:nvPicPr>
        <p:blipFill rotWithShape="1">
          <a:blip r:embed="rId3">
            <a:alphaModFix/>
          </a:blip>
          <a:srcRect/>
          <a:stretch/>
        </p:blipFill>
        <p:spPr>
          <a:xfrm>
            <a:off x="-10409" y="-5856"/>
            <a:ext cx="12202411" cy="6863856"/>
          </a:xfrm>
          <a:prstGeom prst="rect">
            <a:avLst/>
          </a:prstGeom>
          <a:noFill/>
          <a:ln>
            <a:noFill/>
          </a:ln>
        </p:spPr>
      </p:pic>
      <p:grpSp>
        <p:nvGrpSpPr>
          <p:cNvPr id="523" name="Google Shape;523;g37314d73c8a_0_2090"/>
          <p:cNvGrpSpPr/>
          <p:nvPr/>
        </p:nvGrpSpPr>
        <p:grpSpPr>
          <a:xfrm>
            <a:off x="100989" y="154286"/>
            <a:ext cx="9481590" cy="6082633"/>
            <a:chOff x="100989" y="154286"/>
            <a:chExt cx="9481590" cy="6082633"/>
          </a:xfrm>
        </p:grpSpPr>
        <p:grpSp>
          <p:nvGrpSpPr>
            <p:cNvPr id="524" name="Google Shape;524;g37314d73c8a_0_2090"/>
            <p:cNvGrpSpPr/>
            <p:nvPr/>
          </p:nvGrpSpPr>
          <p:grpSpPr>
            <a:xfrm>
              <a:off x="100989" y="1767056"/>
              <a:ext cx="1371966" cy="1572760"/>
              <a:chOff x="75743" y="1325325"/>
              <a:chExt cx="1029000" cy="1179600"/>
            </a:xfrm>
          </p:grpSpPr>
          <p:cxnSp>
            <p:nvCxnSpPr>
              <p:cNvPr id="525" name="Google Shape;525;g37314d73c8a_0_2090"/>
              <p:cNvCxnSpPr>
                <a:stCxn id="526" idx="4"/>
              </p:cNvCxnSpPr>
              <p:nvPr/>
            </p:nvCxnSpPr>
            <p:spPr>
              <a:xfrm>
                <a:off x="571613" y="1970325"/>
                <a:ext cx="0" cy="534600"/>
              </a:xfrm>
              <a:prstGeom prst="straightConnector1">
                <a:avLst/>
              </a:prstGeom>
              <a:noFill/>
              <a:ln w="25400" cap="flat" cmpd="sng">
                <a:solidFill>
                  <a:schemeClr val="lt1"/>
                </a:solidFill>
                <a:prstDash val="solid"/>
                <a:round/>
                <a:headEnd type="none" w="med" len="med"/>
                <a:tailEnd type="oval" w="med" len="med"/>
              </a:ln>
            </p:spPr>
          </p:cxnSp>
          <p:pic>
            <p:nvPicPr>
              <p:cNvPr id="527" name="Google Shape;527;g37314d73c8a_0_2090"/>
              <p:cNvPicPr preferRelativeResize="0"/>
              <p:nvPr/>
            </p:nvPicPr>
            <p:blipFill>
              <a:blip r:embed="rId4">
                <a:alphaModFix/>
              </a:blip>
              <a:stretch>
                <a:fillRect/>
              </a:stretch>
            </p:blipFill>
            <p:spPr>
              <a:xfrm>
                <a:off x="341600" y="1661234"/>
                <a:ext cx="460101" cy="461273"/>
              </a:xfrm>
              <a:prstGeom prst="rect">
                <a:avLst/>
              </a:prstGeom>
              <a:noFill/>
              <a:ln>
                <a:noFill/>
              </a:ln>
            </p:spPr>
          </p:pic>
          <p:sp>
            <p:nvSpPr>
              <p:cNvPr id="528" name="Google Shape;528;g37314d73c8a_0_2090"/>
              <p:cNvSpPr txBox="1"/>
              <p:nvPr/>
            </p:nvSpPr>
            <p:spPr>
              <a:xfrm>
                <a:off x="75743" y="1325325"/>
                <a:ext cx="1029000" cy="323100"/>
              </a:xfrm>
              <a:prstGeom prst="rect">
                <a:avLst/>
              </a:prstGeom>
              <a:noFill/>
              <a:ln>
                <a:noFill/>
              </a:ln>
            </p:spPr>
            <p:txBody>
              <a:bodyPr spcFirstLastPara="1" wrap="square" lIns="60975" tIns="30475" rIns="60975" bIns="304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RESPONSIBLE</a:t>
                </a:r>
                <a:endParaRPr sz="1200" dirty="0">
                  <a:solidFill>
                    <a:schemeClr val="lt1"/>
                  </a:solidFill>
                  <a:latin typeface="Raleway Black"/>
                  <a:ea typeface="Raleway Black"/>
                  <a:cs typeface="Raleway Black"/>
                  <a:sym typeface="Raleway Black"/>
                </a:endParaRPr>
              </a:p>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ASGMs</a:t>
                </a:r>
                <a:endParaRPr sz="1200" i="0" u="none" strike="noStrike" cap="none" dirty="0">
                  <a:solidFill>
                    <a:srgbClr val="000000"/>
                  </a:solidFill>
                  <a:latin typeface="Raleway Black"/>
                  <a:ea typeface="Raleway Black"/>
                  <a:cs typeface="Raleway Black"/>
                  <a:sym typeface="Raleway Black"/>
                </a:endParaRPr>
              </a:p>
            </p:txBody>
          </p:sp>
        </p:grpSp>
        <p:grpSp>
          <p:nvGrpSpPr>
            <p:cNvPr id="529" name="Google Shape;529;g37314d73c8a_0_2090"/>
            <p:cNvGrpSpPr/>
            <p:nvPr/>
          </p:nvGrpSpPr>
          <p:grpSpPr>
            <a:xfrm>
              <a:off x="147583" y="4247539"/>
              <a:ext cx="1371966" cy="1600449"/>
              <a:chOff x="110690" y="3185734"/>
              <a:chExt cx="1029000" cy="1200366"/>
            </a:xfrm>
          </p:grpSpPr>
          <p:cxnSp>
            <p:nvCxnSpPr>
              <p:cNvPr id="530" name="Google Shape;530;g37314d73c8a_0_2090"/>
              <p:cNvCxnSpPr/>
              <p:nvPr/>
            </p:nvCxnSpPr>
            <p:spPr>
              <a:xfrm>
                <a:off x="628775" y="3715600"/>
                <a:ext cx="0" cy="670500"/>
              </a:xfrm>
              <a:prstGeom prst="straightConnector1">
                <a:avLst/>
              </a:prstGeom>
              <a:noFill/>
              <a:ln w="25400" cap="flat" cmpd="sng">
                <a:solidFill>
                  <a:schemeClr val="lt1"/>
                </a:solidFill>
                <a:prstDash val="solid"/>
                <a:round/>
                <a:headEnd type="none" w="med" len="med"/>
                <a:tailEnd type="oval" w="med" len="med"/>
              </a:ln>
            </p:spPr>
          </p:cxnSp>
          <p:pic>
            <p:nvPicPr>
              <p:cNvPr id="531" name="Google Shape;531;g37314d73c8a_0_2090"/>
              <p:cNvPicPr preferRelativeResize="0"/>
              <p:nvPr/>
            </p:nvPicPr>
            <p:blipFill>
              <a:blip r:embed="rId5">
                <a:alphaModFix/>
              </a:blip>
              <a:stretch>
                <a:fillRect/>
              </a:stretch>
            </p:blipFill>
            <p:spPr>
              <a:xfrm>
                <a:off x="402448" y="3512809"/>
                <a:ext cx="452675" cy="452675"/>
              </a:xfrm>
              <a:prstGeom prst="rect">
                <a:avLst/>
              </a:prstGeom>
              <a:noFill/>
              <a:ln>
                <a:noFill/>
              </a:ln>
            </p:spPr>
          </p:pic>
          <p:sp>
            <p:nvSpPr>
              <p:cNvPr id="532" name="Google Shape;532;g37314d73c8a_0_2090"/>
              <p:cNvSpPr txBox="1"/>
              <p:nvPr/>
            </p:nvSpPr>
            <p:spPr>
              <a:xfrm>
                <a:off x="110690" y="3185734"/>
                <a:ext cx="1029000" cy="323166"/>
              </a:xfrm>
              <a:prstGeom prst="rect">
                <a:avLst/>
              </a:prstGeom>
              <a:noFill/>
              <a:ln>
                <a:noFill/>
              </a:ln>
            </p:spPr>
            <p:txBody>
              <a:bodyPr spcFirstLastPara="1" wrap="square" lIns="60975" tIns="30475" rIns="60975" bIns="30475" anchor="t" anchorCtr="0">
                <a:spAutoFit/>
              </a:bodyPr>
              <a:lstStyle/>
              <a:p>
                <a:pPr algn="ctr">
                  <a:buSzPts val="1600"/>
                </a:pPr>
                <a:r>
                  <a:rPr lang="en-US" sz="1200" dirty="0">
                    <a:solidFill>
                      <a:schemeClr val="lt1"/>
                    </a:solidFill>
                    <a:latin typeface="Raleway Black"/>
                    <a:sym typeface="Raleway Black"/>
                  </a:rPr>
                  <a:t>INDIGENOUS</a:t>
                </a:r>
              </a:p>
              <a:p>
                <a:pPr algn="ctr">
                  <a:buSzPts val="1600"/>
                </a:pPr>
                <a:r>
                  <a:rPr lang="en-US" sz="1200" dirty="0">
                    <a:solidFill>
                      <a:schemeClr val="lt1"/>
                    </a:solidFill>
                    <a:latin typeface="Raleway Black"/>
                    <a:sym typeface="Raleway Black"/>
                  </a:rPr>
                  <a:t>LIVELIHOODS</a:t>
                </a:r>
                <a:endParaRPr lang="en-US" sz="1200" dirty="0">
                  <a:solidFill>
                    <a:schemeClr val="lt1"/>
                  </a:solidFill>
                  <a:latin typeface="Raleway Black"/>
                </a:endParaRPr>
              </a:p>
            </p:txBody>
          </p:sp>
        </p:grpSp>
        <p:grpSp>
          <p:nvGrpSpPr>
            <p:cNvPr id="533" name="Google Shape;533;g37314d73c8a_0_2090"/>
            <p:cNvGrpSpPr/>
            <p:nvPr/>
          </p:nvGrpSpPr>
          <p:grpSpPr>
            <a:xfrm>
              <a:off x="1973104" y="4598638"/>
              <a:ext cx="1371966" cy="1573233"/>
              <a:chOff x="1479865" y="3449065"/>
              <a:chExt cx="1029000" cy="1179954"/>
            </a:xfrm>
          </p:grpSpPr>
          <p:cxnSp>
            <p:nvCxnSpPr>
              <p:cNvPr id="534" name="Google Shape;534;g37314d73c8a_0_2090"/>
              <p:cNvCxnSpPr>
                <a:stCxn id="535" idx="2"/>
              </p:cNvCxnSpPr>
              <p:nvPr/>
            </p:nvCxnSpPr>
            <p:spPr>
              <a:xfrm>
                <a:off x="1994370" y="4239319"/>
                <a:ext cx="0" cy="389700"/>
              </a:xfrm>
              <a:prstGeom prst="straightConnector1">
                <a:avLst/>
              </a:prstGeom>
              <a:noFill/>
              <a:ln w="25400" cap="flat" cmpd="sng">
                <a:solidFill>
                  <a:schemeClr val="lt1"/>
                </a:solidFill>
                <a:prstDash val="solid"/>
                <a:round/>
                <a:headEnd type="none" w="med" len="med"/>
                <a:tailEnd type="oval" w="med" len="med"/>
              </a:ln>
            </p:spPr>
          </p:cxnSp>
          <p:pic>
            <p:nvPicPr>
              <p:cNvPr id="535" name="Google Shape;535;g37314d73c8a_0_2090"/>
              <p:cNvPicPr preferRelativeResize="0"/>
              <p:nvPr/>
            </p:nvPicPr>
            <p:blipFill>
              <a:blip r:embed="rId6">
                <a:alphaModFix/>
              </a:blip>
              <a:stretch>
                <a:fillRect/>
              </a:stretch>
            </p:blipFill>
            <p:spPr>
              <a:xfrm>
                <a:off x="1768017" y="3786610"/>
                <a:ext cx="452706" cy="452709"/>
              </a:xfrm>
              <a:prstGeom prst="rect">
                <a:avLst/>
              </a:prstGeom>
              <a:noFill/>
              <a:ln>
                <a:noFill/>
              </a:ln>
            </p:spPr>
          </p:pic>
          <p:sp>
            <p:nvSpPr>
              <p:cNvPr id="536" name="Google Shape;536;g37314d73c8a_0_2090"/>
              <p:cNvSpPr txBox="1"/>
              <p:nvPr/>
            </p:nvSpPr>
            <p:spPr>
              <a:xfrm>
                <a:off x="1479865" y="3449065"/>
                <a:ext cx="1029000" cy="323166"/>
              </a:xfrm>
              <a:prstGeom prst="rect">
                <a:avLst/>
              </a:prstGeom>
              <a:noFill/>
              <a:ln>
                <a:noFill/>
              </a:ln>
            </p:spPr>
            <p:txBody>
              <a:bodyPr spcFirstLastPara="1" wrap="square" lIns="60975" tIns="30475" rIns="60975" bIns="30475" anchor="t" anchorCtr="0">
                <a:spAutoFit/>
              </a:bodyPr>
              <a:lstStyle/>
              <a:p>
                <a:pPr algn="ctr">
                  <a:buSzPts val="1600"/>
                </a:pPr>
                <a:r>
                  <a:rPr lang="en-US" sz="1200" dirty="0">
                    <a:solidFill>
                      <a:schemeClr val="lt1"/>
                    </a:solidFill>
                    <a:latin typeface="Raleway Black"/>
                    <a:sym typeface="Raleway Black"/>
                  </a:rPr>
                  <a:t>GEST</a:t>
                </a:r>
                <a:endParaRPr lang="en-US" dirty="0"/>
              </a:p>
              <a:p>
                <a:pPr algn="ctr">
                  <a:buSzPts val="1600"/>
                </a:pPr>
                <a:r>
                  <a:rPr lang="en-US" sz="1200" dirty="0">
                    <a:solidFill>
                      <a:schemeClr val="lt1"/>
                    </a:solidFill>
                    <a:latin typeface="Raleway Black"/>
                    <a:ea typeface="Raleway Black"/>
                    <a:cs typeface="Raleway Black"/>
                  </a:rPr>
                  <a:t>MANAGEMENT</a:t>
                </a:r>
              </a:p>
            </p:txBody>
          </p:sp>
        </p:grpSp>
        <p:grpSp>
          <p:nvGrpSpPr>
            <p:cNvPr id="537" name="Google Shape;537;g37314d73c8a_0_2090"/>
            <p:cNvGrpSpPr/>
            <p:nvPr/>
          </p:nvGrpSpPr>
          <p:grpSpPr>
            <a:xfrm>
              <a:off x="4653285" y="2887974"/>
              <a:ext cx="1513562" cy="1586190"/>
              <a:chOff x="3490051" y="2166034"/>
              <a:chExt cx="1135200" cy="1189672"/>
            </a:xfrm>
          </p:grpSpPr>
          <p:cxnSp>
            <p:nvCxnSpPr>
              <p:cNvPr id="538" name="Google Shape;538;g37314d73c8a_0_2090"/>
              <p:cNvCxnSpPr>
                <a:stCxn id="539" idx="4"/>
              </p:cNvCxnSpPr>
              <p:nvPr/>
            </p:nvCxnSpPr>
            <p:spPr>
              <a:xfrm>
                <a:off x="4057650" y="2821106"/>
                <a:ext cx="0" cy="534600"/>
              </a:xfrm>
              <a:prstGeom prst="straightConnector1">
                <a:avLst/>
              </a:prstGeom>
              <a:noFill/>
              <a:ln w="25400" cap="flat" cmpd="sng">
                <a:solidFill>
                  <a:schemeClr val="lt1"/>
                </a:solidFill>
                <a:prstDash val="solid"/>
                <a:round/>
                <a:headEnd type="none" w="med" len="med"/>
                <a:tailEnd type="oval" w="med" len="med"/>
              </a:ln>
              <a:effectLst>
                <a:outerShdw blurRad="76200" dist="25400" dir="5400000" algn="bl" rotWithShape="0">
                  <a:srgbClr val="000000"/>
                </a:outerShdw>
              </a:effectLst>
            </p:spPr>
          </p:cxnSp>
          <p:pic>
            <p:nvPicPr>
              <p:cNvPr id="540" name="Google Shape;540;g37314d73c8a_0_2090"/>
              <p:cNvPicPr preferRelativeResize="0"/>
              <p:nvPr/>
            </p:nvPicPr>
            <p:blipFill>
              <a:blip r:embed="rId7">
                <a:alphaModFix/>
              </a:blip>
              <a:stretch>
                <a:fillRect/>
              </a:stretch>
            </p:blipFill>
            <p:spPr>
              <a:xfrm>
                <a:off x="3831302" y="2489670"/>
                <a:ext cx="452706" cy="452709"/>
              </a:xfrm>
              <a:prstGeom prst="rect">
                <a:avLst/>
              </a:prstGeom>
              <a:noFill/>
              <a:ln>
                <a:noFill/>
              </a:ln>
            </p:spPr>
          </p:pic>
          <p:sp>
            <p:nvSpPr>
              <p:cNvPr id="541" name="Google Shape;541;g37314d73c8a_0_2090"/>
              <p:cNvSpPr txBox="1"/>
              <p:nvPr/>
            </p:nvSpPr>
            <p:spPr>
              <a:xfrm>
                <a:off x="3490051" y="2166034"/>
                <a:ext cx="1135200" cy="184800"/>
              </a:xfrm>
              <a:prstGeom prst="rect">
                <a:avLst/>
              </a:prstGeom>
              <a:noFill/>
              <a:ln>
                <a:noFill/>
              </a:ln>
              <a:effectLst>
                <a:outerShdw blurRad="95250" algn="bl" rotWithShape="0">
                  <a:srgbClr val="055813"/>
                </a:outerShdw>
              </a:effectLst>
            </p:spPr>
            <p:txBody>
              <a:bodyPr spcFirstLastPara="1" wrap="square" lIns="60975" tIns="30475" rIns="60975" bIns="304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SUSTAINABLE SOY</a:t>
                </a:r>
                <a:endParaRPr sz="1200" dirty="0">
                  <a:solidFill>
                    <a:schemeClr val="lt1"/>
                  </a:solidFill>
                  <a:latin typeface="Raleway Black"/>
                  <a:ea typeface="Raleway Black"/>
                  <a:cs typeface="Raleway Black"/>
                  <a:sym typeface="Raleway Black"/>
                </a:endParaRPr>
              </a:p>
            </p:txBody>
          </p:sp>
        </p:grpSp>
        <p:grpSp>
          <p:nvGrpSpPr>
            <p:cNvPr id="542" name="Google Shape;542;g37314d73c8a_0_2090"/>
            <p:cNvGrpSpPr/>
            <p:nvPr/>
          </p:nvGrpSpPr>
          <p:grpSpPr>
            <a:xfrm>
              <a:off x="6194013" y="2388092"/>
              <a:ext cx="1513562" cy="1589584"/>
              <a:chOff x="4645626" y="1791114"/>
              <a:chExt cx="1135200" cy="1192218"/>
            </a:xfrm>
          </p:grpSpPr>
          <p:cxnSp>
            <p:nvCxnSpPr>
              <p:cNvPr id="543" name="Google Shape;543;g37314d73c8a_0_2090"/>
              <p:cNvCxnSpPr>
                <a:stCxn id="544" idx="4"/>
              </p:cNvCxnSpPr>
              <p:nvPr/>
            </p:nvCxnSpPr>
            <p:spPr>
              <a:xfrm>
                <a:off x="5213213" y="2448731"/>
                <a:ext cx="0" cy="534600"/>
              </a:xfrm>
              <a:prstGeom prst="straightConnector1">
                <a:avLst/>
              </a:prstGeom>
              <a:noFill/>
              <a:ln w="25400" cap="flat" cmpd="sng">
                <a:solidFill>
                  <a:schemeClr val="lt1"/>
                </a:solidFill>
                <a:prstDash val="solid"/>
                <a:round/>
                <a:headEnd type="none" w="med" len="med"/>
                <a:tailEnd type="oval" w="med" len="med"/>
              </a:ln>
              <a:effectLst>
                <a:outerShdw blurRad="76200" dist="25400" dir="5400000" algn="bl" rotWithShape="0">
                  <a:srgbClr val="000000"/>
                </a:outerShdw>
              </a:effectLst>
            </p:spPr>
          </p:cxnSp>
          <p:pic>
            <p:nvPicPr>
              <p:cNvPr id="545" name="Google Shape;545;g37314d73c8a_0_2090"/>
              <p:cNvPicPr preferRelativeResize="0"/>
              <p:nvPr/>
            </p:nvPicPr>
            <p:blipFill>
              <a:blip r:embed="rId6">
                <a:alphaModFix/>
              </a:blip>
              <a:stretch>
                <a:fillRect/>
              </a:stretch>
            </p:blipFill>
            <p:spPr>
              <a:xfrm>
                <a:off x="4986867" y="2123047"/>
                <a:ext cx="452706" cy="452709"/>
              </a:xfrm>
              <a:prstGeom prst="rect">
                <a:avLst/>
              </a:prstGeom>
              <a:noFill/>
              <a:ln>
                <a:noFill/>
              </a:ln>
            </p:spPr>
          </p:pic>
          <p:sp>
            <p:nvSpPr>
              <p:cNvPr id="546" name="Google Shape;546;g37314d73c8a_0_2090"/>
              <p:cNvSpPr txBox="1"/>
              <p:nvPr/>
            </p:nvSpPr>
            <p:spPr>
              <a:xfrm>
                <a:off x="4645626" y="1791114"/>
                <a:ext cx="1135200" cy="323100"/>
              </a:xfrm>
              <a:prstGeom prst="rect">
                <a:avLst/>
              </a:prstGeom>
              <a:noFill/>
              <a:ln>
                <a:noFill/>
              </a:ln>
              <a:effectLst>
                <a:outerShdw blurRad="95250" algn="bl" rotWithShape="0">
                  <a:srgbClr val="055813"/>
                </a:outerShdw>
              </a:effectLst>
            </p:spPr>
            <p:txBody>
              <a:bodyPr spcFirstLastPara="1" wrap="square" lIns="60975" tIns="30475" rIns="60975" bIns="304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FOREST</a:t>
                </a:r>
                <a:endParaRPr sz="1200" dirty="0">
                  <a:solidFill>
                    <a:schemeClr val="lt1"/>
                  </a:solidFill>
                  <a:latin typeface="Raleway Black"/>
                  <a:ea typeface="Raleway Black"/>
                  <a:cs typeface="Raleway Black"/>
                  <a:sym typeface="Raleway Black"/>
                </a:endParaRPr>
              </a:p>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CONNECTIVITY</a:t>
                </a:r>
                <a:endParaRPr sz="1200" dirty="0">
                  <a:solidFill>
                    <a:schemeClr val="lt1"/>
                  </a:solidFill>
                  <a:latin typeface="Raleway Black"/>
                  <a:ea typeface="Raleway Black"/>
                  <a:cs typeface="Raleway Black"/>
                  <a:sym typeface="Raleway Black"/>
                </a:endParaRPr>
              </a:p>
            </p:txBody>
          </p:sp>
        </p:grpSp>
        <p:grpSp>
          <p:nvGrpSpPr>
            <p:cNvPr id="547" name="Google Shape;547;g37314d73c8a_0_2090"/>
            <p:cNvGrpSpPr/>
            <p:nvPr/>
          </p:nvGrpSpPr>
          <p:grpSpPr>
            <a:xfrm>
              <a:off x="5330739" y="356652"/>
              <a:ext cx="998775" cy="1560625"/>
              <a:chOff x="3998155" y="267495"/>
              <a:chExt cx="749100" cy="1170498"/>
            </a:xfrm>
          </p:grpSpPr>
          <p:cxnSp>
            <p:nvCxnSpPr>
              <p:cNvPr id="548" name="Google Shape;548;g37314d73c8a_0_2090"/>
              <p:cNvCxnSpPr>
                <a:stCxn id="549" idx="4"/>
              </p:cNvCxnSpPr>
              <p:nvPr/>
            </p:nvCxnSpPr>
            <p:spPr>
              <a:xfrm>
                <a:off x="4368103" y="1024594"/>
                <a:ext cx="300" cy="413400"/>
              </a:xfrm>
              <a:prstGeom prst="straightConnector1">
                <a:avLst/>
              </a:prstGeom>
              <a:noFill/>
              <a:ln w="25400" cap="flat" cmpd="sng">
                <a:solidFill>
                  <a:schemeClr val="lt1"/>
                </a:solidFill>
                <a:prstDash val="solid"/>
                <a:round/>
                <a:headEnd type="none" w="med" len="med"/>
                <a:tailEnd type="oval" w="med" len="med"/>
              </a:ln>
            </p:spPr>
          </p:cxnSp>
          <p:pic>
            <p:nvPicPr>
              <p:cNvPr id="550" name="Google Shape;550;g37314d73c8a_0_2090"/>
              <p:cNvPicPr preferRelativeResize="0"/>
              <p:nvPr/>
            </p:nvPicPr>
            <p:blipFill>
              <a:blip r:embed="rId8">
                <a:alphaModFix/>
              </a:blip>
              <a:stretch>
                <a:fillRect/>
              </a:stretch>
            </p:blipFill>
            <p:spPr>
              <a:xfrm>
                <a:off x="4141865" y="592794"/>
                <a:ext cx="452690" cy="452691"/>
              </a:xfrm>
              <a:prstGeom prst="rect">
                <a:avLst/>
              </a:prstGeom>
              <a:noFill/>
              <a:ln>
                <a:noFill/>
              </a:ln>
            </p:spPr>
          </p:pic>
          <p:sp>
            <p:nvSpPr>
              <p:cNvPr id="551" name="Google Shape;551;g37314d73c8a_0_2090"/>
              <p:cNvSpPr txBox="1"/>
              <p:nvPr/>
            </p:nvSpPr>
            <p:spPr>
              <a:xfrm>
                <a:off x="3998155" y="267495"/>
                <a:ext cx="749100" cy="323100"/>
              </a:xfrm>
              <a:prstGeom prst="rect">
                <a:avLst/>
              </a:prstGeom>
              <a:noFill/>
              <a:ln>
                <a:noFill/>
              </a:ln>
              <a:effectLst>
                <a:outerShdw blurRad="190500" algn="bl" rotWithShape="0">
                  <a:srgbClr val="055813"/>
                </a:outerShdw>
              </a:effectLst>
            </p:spPr>
            <p:txBody>
              <a:bodyPr spcFirstLastPara="1" wrap="square" lIns="60975" tIns="30475" rIns="60975" bIns="304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FOREST</a:t>
                </a:r>
                <a:endParaRPr sz="1200" dirty="0">
                  <a:solidFill>
                    <a:schemeClr val="lt1"/>
                  </a:solidFill>
                  <a:latin typeface="Raleway Black"/>
                  <a:ea typeface="Raleway Black"/>
                  <a:cs typeface="Raleway Black"/>
                  <a:sym typeface="Raleway Black"/>
                </a:endParaRPr>
              </a:p>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SCHOOL</a:t>
                </a:r>
                <a:endParaRPr sz="1200" dirty="0">
                  <a:solidFill>
                    <a:schemeClr val="lt1"/>
                  </a:solidFill>
                  <a:latin typeface="Raleway Black"/>
                  <a:ea typeface="Raleway Black"/>
                  <a:cs typeface="Raleway Black"/>
                  <a:sym typeface="Raleway Black"/>
                </a:endParaRPr>
              </a:p>
            </p:txBody>
          </p:sp>
        </p:grpSp>
        <p:grpSp>
          <p:nvGrpSpPr>
            <p:cNvPr id="552" name="Google Shape;552;g37314d73c8a_0_2090"/>
            <p:cNvGrpSpPr/>
            <p:nvPr/>
          </p:nvGrpSpPr>
          <p:grpSpPr>
            <a:xfrm>
              <a:off x="5503764" y="5075173"/>
              <a:ext cx="603552" cy="1161746"/>
              <a:chOff x="4127926" y="3806475"/>
              <a:chExt cx="452675" cy="871331"/>
            </a:xfrm>
          </p:grpSpPr>
          <p:cxnSp>
            <p:nvCxnSpPr>
              <p:cNvPr id="553" name="Google Shape;553;g37314d73c8a_0_2090"/>
              <p:cNvCxnSpPr>
                <a:stCxn id="554" idx="4"/>
              </p:cNvCxnSpPr>
              <p:nvPr/>
            </p:nvCxnSpPr>
            <p:spPr>
              <a:xfrm>
                <a:off x="4354266" y="4143206"/>
                <a:ext cx="0" cy="534600"/>
              </a:xfrm>
              <a:prstGeom prst="straightConnector1">
                <a:avLst/>
              </a:prstGeom>
              <a:noFill/>
              <a:ln w="25400" cap="flat" cmpd="sng">
                <a:solidFill>
                  <a:schemeClr val="lt1"/>
                </a:solidFill>
                <a:prstDash val="solid"/>
                <a:round/>
                <a:headEnd type="none" w="med" len="med"/>
                <a:tailEnd type="oval" w="med" len="med"/>
              </a:ln>
            </p:spPr>
          </p:cxnSp>
          <p:pic>
            <p:nvPicPr>
              <p:cNvPr id="555" name="Google Shape;555;g37314d73c8a_0_2090"/>
              <p:cNvPicPr preferRelativeResize="0"/>
              <p:nvPr/>
            </p:nvPicPr>
            <p:blipFill>
              <a:blip r:embed="rId9">
                <a:alphaModFix/>
              </a:blip>
              <a:stretch>
                <a:fillRect/>
              </a:stretch>
            </p:blipFill>
            <p:spPr>
              <a:xfrm>
                <a:off x="4127926" y="3806475"/>
                <a:ext cx="452675" cy="452675"/>
              </a:xfrm>
              <a:prstGeom prst="rect">
                <a:avLst/>
              </a:prstGeom>
              <a:noFill/>
              <a:ln>
                <a:noFill/>
              </a:ln>
            </p:spPr>
          </p:pic>
        </p:grpSp>
        <p:grpSp>
          <p:nvGrpSpPr>
            <p:cNvPr id="556" name="Google Shape;556;g37314d73c8a_0_2090"/>
            <p:cNvGrpSpPr/>
            <p:nvPr/>
          </p:nvGrpSpPr>
          <p:grpSpPr>
            <a:xfrm>
              <a:off x="8979027" y="3092815"/>
              <a:ext cx="603552" cy="1130779"/>
              <a:chOff x="6734438" y="2319669"/>
              <a:chExt cx="452675" cy="848106"/>
            </a:xfrm>
          </p:grpSpPr>
          <p:cxnSp>
            <p:nvCxnSpPr>
              <p:cNvPr id="557" name="Google Shape;557;g37314d73c8a_0_2090"/>
              <p:cNvCxnSpPr>
                <a:stCxn id="558" idx="4"/>
              </p:cNvCxnSpPr>
              <p:nvPr/>
            </p:nvCxnSpPr>
            <p:spPr>
              <a:xfrm>
                <a:off x="6960769" y="2633175"/>
                <a:ext cx="0" cy="534600"/>
              </a:xfrm>
              <a:prstGeom prst="straightConnector1">
                <a:avLst/>
              </a:prstGeom>
              <a:noFill/>
              <a:ln w="25400" cap="flat" cmpd="sng">
                <a:solidFill>
                  <a:schemeClr val="lt1"/>
                </a:solidFill>
                <a:prstDash val="solid"/>
                <a:round/>
                <a:headEnd type="none" w="med" len="med"/>
                <a:tailEnd type="oval" w="med" len="med"/>
              </a:ln>
              <a:effectLst>
                <a:outerShdw blurRad="76200" dist="25400" dir="5400000" algn="bl" rotWithShape="0">
                  <a:srgbClr val="000000"/>
                </a:outerShdw>
              </a:effectLst>
            </p:spPr>
          </p:cxnSp>
          <p:pic>
            <p:nvPicPr>
              <p:cNvPr id="559" name="Google Shape;559;g37314d73c8a_0_2090"/>
              <p:cNvPicPr preferRelativeResize="0"/>
              <p:nvPr/>
            </p:nvPicPr>
            <p:blipFill>
              <a:blip r:embed="rId9">
                <a:alphaModFix/>
              </a:blip>
              <a:stretch>
                <a:fillRect/>
              </a:stretch>
            </p:blipFill>
            <p:spPr>
              <a:xfrm>
                <a:off x="6734438" y="2319669"/>
                <a:ext cx="452675" cy="452675"/>
              </a:xfrm>
              <a:prstGeom prst="rect">
                <a:avLst/>
              </a:prstGeom>
              <a:noFill/>
              <a:ln>
                <a:noFill/>
              </a:ln>
            </p:spPr>
          </p:pic>
        </p:grpSp>
        <p:grpSp>
          <p:nvGrpSpPr>
            <p:cNvPr id="560" name="Google Shape;560;g37314d73c8a_0_2090"/>
            <p:cNvGrpSpPr/>
            <p:nvPr/>
          </p:nvGrpSpPr>
          <p:grpSpPr>
            <a:xfrm>
              <a:off x="6390443" y="748931"/>
              <a:ext cx="1418662" cy="1032275"/>
              <a:chOff x="4792952" y="561712"/>
              <a:chExt cx="1064023" cy="774225"/>
            </a:xfrm>
          </p:grpSpPr>
          <p:cxnSp>
            <p:nvCxnSpPr>
              <p:cNvPr id="561" name="Google Shape;561;g37314d73c8a_0_2090"/>
              <p:cNvCxnSpPr/>
              <p:nvPr/>
            </p:nvCxnSpPr>
            <p:spPr>
              <a:xfrm rot="10800000" flipH="1">
                <a:off x="5233275" y="1107950"/>
                <a:ext cx="623700" cy="3300"/>
              </a:xfrm>
              <a:prstGeom prst="straightConnector1">
                <a:avLst/>
              </a:prstGeom>
              <a:noFill/>
              <a:ln w="25400" cap="flat" cmpd="sng">
                <a:solidFill>
                  <a:schemeClr val="lt1"/>
                </a:solidFill>
                <a:prstDash val="solid"/>
                <a:round/>
                <a:headEnd type="none" w="med" len="med"/>
                <a:tailEnd type="oval" w="med" len="med"/>
              </a:ln>
              <a:effectLst>
                <a:outerShdw blurRad="76200" dist="25400" dir="5400000" algn="bl" rotWithShape="0">
                  <a:srgbClr val="000000"/>
                </a:outerShdw>
              </a:effectLst>
            </p:spPr>
          </p:cxnSp>
          <p:pic>
            <p:nvPicPr>
              <p:cNvPr id="562" name="Google Shape;562;g37314d73c8a_0_2090"/>
              <p:cNvPicPr preferRelativeResize="0"/>
              <p:nvPr/>
            </p:nvPicPr>
            <p:blipFill>
              <a:blip r:embed="rId10">
                <a:alphaModFix/>
              </a:blip>
              <a:stretch>
                <a:fillRect/>
              </a:stretch>
            </p:blipFill>
            <p:spPr>
              <a:xfrm>
                <a:off x="4986888" y="883263"/>
                <a:ext cx="452675" cy="452675"/>
              </a:xfrm>
              <a:prstGeom prst="rect">
                <a:avLst/>
              </a:prstGeom>
              <a:noFill/>
              <a:ln>
                <a:noFill/>
              </a:ln>
            </p:spPr>
          </p:pic>
          <p:sp>
            <p:nvSpPr>
              <p:cNvPr id="563" name="Google Shape;563;g37314d73c8a_0_2090"/>
              <p:cNvSpPr txBox="1"/>
              <p:nvPr/>
            </p:nvSpPr>
            <p:spPr>
              <a:xfrm>
                <a:off x="4792952" y="561712"/>
                <a:ext cx="848100" cy="323100"/>
              </a:xfrm>
              <a:prstGeom prst="rect">
                <a:avLst/>
              </a:prstGeom>
              <a:noFill/>
              <a:ln>
                <a:noFill/>
              </a:ln>
              <a:effectLst>
                <a:outerShdw blurRad="190500" algn="bl" rotWithShape="0">
                  <a:srgbClr val="055813"/>
                </a:outerShdw>
              </a:effectLst>
            </p:spPr>
            <p:txBody>
              <a:bodyPr spcFirstLastPara="1" wrap="square" lIns="60975" tIns="30475" rIns="60975" bIns="304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CULTURAL</a:t>
                </a:r>
                <a:endParaRPr sz="1200" dirty="0">
                  <a:solidFill>
                    <a:schemeClr val="lt1"/>
                  </a:solidFill>
                  <a:latin typeface="Raleway Black"/>
                  <a:ea typeface="Raleway Black"/>
                  <a:cs typeface="Raleway Black"/>
                  <a:sym typeface="Raleway Black"/>
                </a:endParaRPr>
              </a:p>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CENTER</a:t>
                </a:r>
                <a:endParaRPr sz="1200" dirty="0">
                  <a:solidFill>
                    <a:schemeClr val="lt1"/>
                  </a:solidFill>
                  <a:latin typeface="Raleway Black"/>
                  <a:ea typeface="Raleway Black"/>
                  <a:cs typeface="Raleway Black"/>
                  <a:sym typeface="Raleway Black"/>
                </a:endParaRPr>
              </a:p>
            </p:txBody>
          </p:sp>
        </p:grpSp>
        <p:grpSp>
          <p:nvGrpSpPr>
            <p:cNvPr id="564" name="Google Shape;564;g37314d73c8a_0_2090"/>
            <p:cNvGrpSpPr/>
            <p:nvPr/>
          </p:nvGrpSpPr>
          <p:grpSpPr>
            <a:xfrm>
              <a:off x="1547564" y="1144949"/>
              <a:ext cx="1130772" cy="1445031"/>
              <a:chOff x="1160702" y="878857"/>
              <a:chExt cx="848100" cy="1083800"/>
            </a:xfrm>
          </p:grpSpPr>
          <p:cxnSp>
            <p:nvCxnSpPr>
              <p:cNvPr id="565" name="Google Shape;565;g37314d73c8a_0_2090"/>
              <p:cNvCxnSpPr/>
              <p:nvPr/>
            </p:nvCxnSpPr>
            <p:spPr>
              <a:xfrm>
                <a:off x="1584757" y="1564557"/>
                <a:ext cx="0" cy="398100"/>
              </a:xfrm>
              <a:prstGeom prst="straightConnector1">
                <a:avLst/>
              </a:prstGeom>
              <a:noFill/>
              <a:ln w="25400" cap="flat" cmpd="sng">
                <a:solidFill>
                  <a:schemeClr val="lt1"/>
                </a:solidFill>
                <a:prstDash val="solid"/>
                <a:round/>
                <a:headEnd type="none" w="med" len="med"/>
                <a:tailEnd type="oval" w="med" len="med"/>
              </a:ln>
            </p:spPr>
          </p:cxnSp>
          <p:pic>
            <p:nvPicPr>
              <p:cNvPr id="566" name="Google Shape;566;g37314d73c8a_0_2090"/>
              <p:cNvPicPr preferRelativeResize="0"/>
              <p:nvPr/>
            </p:nvPicPr>
            <p:blipFill>
              <a:blip r:embed="rId11">
                <a:alphaModFix/>
              </a:blip>
              <a:stretch>
                <a:fillRect/>
              </a:stretch>
            </p:blipFill>
            <p:spPr>
              <a:xfrm>
                <a:off x="1354699" y="1196775"/>
                <a:ext cx="460100" cy="460122"/>
              </a:xfrm>
              <a:prstGeom prst="rect">
                <a:avLst/>
              </a:prstGeom>
              <a:noFill/>
              <a:ln>
                <a:noFill/>
              </a:ln>
            </p:spPr>
          </p:pic>
          <p:sp>
            <p:nvSpPr>
              <p:cNvPr id="567" name="Google Shape;567;g37314d73c8a_0_2090"/>
              <p:cNvSpPr txBox="1"/>
              <p:nvPr/>
            </p:nvSpPr>
            <p:spPr>
              <a:xfrm>
                <a:off x="1160702" y="878857"/>
                <a:ext cx="848100" cy="323100"/>
              </a:xfrm>
              <a:prstGeom prst="rect">
                <a:avLst/>
              </a:prstGeom>
              <a:noFill/>
              <a:ln>
                <a:noFill/>
              </a:ln>
              <a:effectLst>
                <a:outerShdw blurRad="190500" algn="bl" rotWithShape="0">
                  <a:srgbClr val="055813"/>
                </a:outerShdw>
              </a:effectLst>
            </p:spPr>
            <p:txBody>
              <a:bodyPr spcFirstLastPara="1" wrap="square" lIns="60975" tIns="30475" rIns="60975" bIns="304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ARTISANAL</a:t>
                </a:r>
                <a:endParaRPr sz="1200" dirty="0">
                  <a:solidFill>
                    <a:schemeClr val="lt1"/>
                  </a:solidFill>
                  <a:latin typeface="Raleway Black"/>
                  <a:ea typeface="Raleway Black"/>
                  <a:cs typeface="Raleway Black"/>
                  <a:sym typeface="Raleway Black"/>
                </a:endParaRPr>
              </a:p>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FISHERIES</a:t>
                </a:r>
                <a:endParaRPr sz="1200" dirty="0">
                  <a:solidFill>
                    <a:schemeClr val="lt1"/>
                  </a:solidFill>
                  <a:latin typeface="Raleway Black"/>
                  <a:ea typeface="Raleway Black"/>
                  <a:cs typeface="Raleway Black"/>
                  <a:sym typeface="Raleway Black"/>
                </a:endParaRPr>
              </a:p>
            </p:txBody>
          </p:sp>
        </p:grpSp>
        <p:grpSp>
          <p:nvGrpSpPr>
            <p:cNvPr id="568" name="Google Shape;568;g37314d73c8a_0_2090"/>
            <p:cNvGrpSpPr/>
            <p:nvPr/>
          </p:nvGrpSpPr>
          <p:grpSpPr>
            <a:xfrm>
              <a:off x="2764540" y="1837314"/>
              <a:ext cx="1735157" cy="1686379"/>
              <a:chOff x="2073457" y="1378020"/>
              <a:chExt cx="1301400" cy="1264816"/>
            </a:xfrm>
          </p:grpSpPr>
          <p:cxnSp>
            <p:nvCxnSpPr>
              <p:cNvPr id="569" name="Google Shape;569;g37314d73c8a_0_2090"/>
              <p:cNvCxnSpPr/>
              <p:nvPr/>
            </p:nvCxnSpPr>
            <p:spPr>
              <a:xfrm rot="10800000">
                <a:off x="2724163" y="1378020"/>
                <a:ext cx="0" cy="815700"/>
              </a:xfrm>
              <a:prstGeom prst="straightConnector1">
                <a:avLst/>
              </a:prstGeom>
              <a:noFill/>
              <a:ln w="25400" cap="flat" cmpd="sng">
                <a:solidFill>
                  <a:schemeClr val="lt1"/>
                </a:solidFill>
                <a:prstDash val="solid"/>
                <a:round/>
                <a:headEnd type="none" w="med" len="med"/>
                <a:tailEnd type="oval" w="med" len="med"/>
              </a:ln>
              <a:effectLst>
                <a:outerShdw blurRad="76200" dist="25400" dir="5400000" algn="bl" rotWithShape="0">
                  <a:srgbClr val="000000"/>
                </a:outerShdw>
              </a:effectLst>
            </p:spPr>
          </p:cxnSp>
          <p:sp>
            <p:nvSpPr>
              <p:cNvPr id="570" name="Google Shape;570;g37314d73c8a_0_2090"/>
              <p:cNvSpPr txBox="1"/>
              <p:nvPr/>
            </p:nvSpPr>
            <p:spPr>
              <a:xfrm>
                <a:off x="2073457" y="2319670"/>
                <a:ext cx="1301400" cy="323166"/>
              </a:xfrm>
              <a:prstGeom prst="rect">
                <a:avLst/>
              </a:prstGeom>
              <a:noFill/>
              <a:ln>
                <a:noFill/>
              </a:ln>
              <a:effectLst>
                <a:outerShdw blurRad="95250" algn="bl" rotWithShape="0">
                  <a:srgbClr val="055813"/>
                </a:outerShdw>
              </a:effectLst>
            </p:spPr>
            <p:txBody>
              <a:bodyPr spcFirstLastPara="1" wrap="square" lIns="60975" tIns="30475" rIns="60975" bIns="30475" anchor="t" anchorCtr="0">
                <a:spAutoFit/>
              </a:bodyPr>
              <a:lstStyle/>
              <a:p>
                <a:pPr algn="ctr">
                  <a:buSzPts val="1600"/>
                </a:pPr>
                <a:r>
                  <a:rPr lang="en-US" sz="1200" dirty="0">
                    <a:solidFill>
                      <a:schemeClr val="lt1"/>
                    </a:solidFill>
                    <a:latin typeface="Raleway Black"/>
                    <a:sym typeface="Raleway Black"/>
                  </a:rPr>
                  <a:t>REGENERATIVE TOURISM</a:t>
                </a:r>
                <a:endParaRPr lang="en-US" sz="1200" dirty="0">
                  <a:solidFill>
                    <a:schemeClr val="lt1"/>
                  </a:solidFill>
                  <a:latin typeface="Raleway Black"/>
                </a:endParaRPr>
              </a:p>
            </p:txBody>
          </p:sp>
          <p:pic>
            <p:nvPicPr>
              <p:cNvPr id="571" name="Google Shape;571;g37314d73c8a_0_2090"/>
              <p:cNvPicPr preferRelativeResize="0"/>
              <p:nvPr/>
            </p:nvPicPr>
            <p:blipFill>
              <a:blip r:embed="rId12">
                <a:alphaModFix/>
              </a:blip>
              <a:stretch>
                <a:fillRect/>
              </a:stretch>
            </p:blipFill>
            <p:spPr>
              <a:xfrm>
                <a:off x="2497807" y="1824692"/>
                <a:ext cx="452700" cy="452700"/>
              </a:xfrm>
              <a:prstGeom prst="rect">
                <a:avLst/>
              </a:prstGeom>
              <a:noFill/>
              <a:ln>
                <a:noFill/>
              </a:ln>
            </p:spPr>
          </p:pic>
        </p:grpSp>
        <p:grpSp>
          <p:nvGrpSpPr>
            <p:cNvPr id="572" name="Google Shape;572;g37314d73c8a_0_2090"/>
            <p:cNvGrpSpPr/>
            <p:nvPr/>
          </p:nvGrpSpPr>
          <p:grpSpPr>
            <a:xfrm>
              <a:off x="7582010" y="154286"/>
              <a:ext cx="1735157" cy="1324477"/>
              <a:chOff x="5686650" y="115717"/>
              <a:chExt cx="1301400" cy="993383"/>
            </a:xfrm>
          </p:grpSpPr>
          <p:cxnSp>
            <p:nvCxnSpPr>
              <p:cNvPr id="573" name="Google Shape;573;g37314d73c8a_0_2090"/>
              <p:cNvCxnSpPr/>
              <p:nvPr/>
            </p:nvCxnSpPr>
            <p:spPr>
              <a:xfrm>
                <a:off x="6337350" y="773100"/>
                <a:ext cx="0" cy="336000"/>
              </a:xfrm>
              <a:prstGeom prst="straightConnector1">
                <a:avLst/>
              </a:prstGeom>
              <a:noFill/>
              <a:ln w="25400" cap="flat" cmpd="sng">
                <a:solidFill>
                  <a:schemeClr val="lt1"/>
                </a:solidFill>
                <a:prstDash val="solid"/>
                <a:round/>
                <a:headEnd type="none" w="med" len="med"/>
                <a:tailEnd type="oval" w="med" len="med"/>
              </a:ln>
              <a:effectLst>
                <a:outerShdw blurRad="76200" dist="25400" dir="5400000" algn="bl" rotWithShape="0">
                  <a:srgbClr val="000000"/>
                </a:outerShdw>
              </a:effectLst>
            </p:spPr>
          </p:cxnSp>
          <p:sp>
            <p:nvSpPr>
              <p:cNvPr id="574" name="Google Shape;574;g37314d73c8a_0_2090"/>
              <p:cNvSpPr txBox="1"/>
              <p:nvPr/>
            </p:nvSpPr>
            <p:spPr>
              <a:xfrm>
                <a:off x="5686650" y="115717"/>
                <a:ext cx="1301400" cy="323100"/>
              </a:xfrm>
              <a:prstGeom prst="rect">
                <a:avLst/>
              </a:prstGeom>
              <a:noFill/>
              <a:ln>
                <a:noFill/>
              </a:ln>
              <a:effectLst>
                <a:outerShdw blurRad="95250" algn="bl" rotWithShape="0">
                  <a:srgbClr val="055813"/>
                </a:outerShdw>
              </a:effectLst>
            </p:spPr>
            <p:txBody>
              <a:bodyPr spcFirstLastPara="1" wrap="square" lIns="60975" tIns="30475" rIns="60975" bIns="304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AGROECOLOGICAL</a:t>
                </a:r>
                <a:endParaRPr sz="1200" dirty="0">
                  <a:solidFill>
                    <a:schemeClr val="lt1"/>
                  </a:solidFill>
                  <a:latin typeface="Raleway Black"/>
                  <a:ea typeface="Raleway Black"/>
                  <a:cs typeface="Raleway Black"/>
                  <a:sym typeface="Raleway Black"/>
                </a:endParaRPr>
              </a:p>
              <a:p>
                <a:pPr marL="0" marR="0" lvl="0" indent="0" algn="ctr" rtl="0">
                  <a:lnSpc>
                    <a:spcPct val="100000"/>
                  </a:lnSpc>
                  <a:spcBef>
                    <a:spcPts val="0"/>
                  </a:spcBef>
                  <a:spcAft>
                    <a:spcPts val="0"/>
                  </a:spcAft>
                  <a:buClr>
                    <a:srgbClr val="000000"/>
                  </a:buClr>
                  <a:buSzPts val="1600"/>
                  <a:buFont typeface="Arial"/>
                  <a:buNone/>
                </a:pPr>
                <a:r>
                  <a:rPr lang="en-US" sz="1200" dirty="0">
                    <a:solidFill>
                      <a:schemeClr val="lt1"/>
                    </a:solidFill>
                    <a:latin typeface="Raleway Black"/>
                    <a:ea typeface="Raleway Black"/>
                    <a:cs typeface="Raleway Black"/>
                    <a:sym typeface="Raleway Black"/>
                  </a:rPr>
                  <a:t>MARKET</a:t>
                </a:r>
                <a:endParaRPr sz="1200" dirty="0">
                  <a:solidFill>
                    <a:schemeClr val="lt1"/>
                  </a:solidFill>
                  <a:latin typeface="Raleway Black"/>
                  <a:ea typeface="Raleway Black"/>
                  <a:cs typeface="Raleway Black"/>
                  <a:sym typeface="Raleway Black"/>
                </a:endParaRPr>
              </a:p>
            </p:txBody>
          </p:sp>
          <p:pic>
            <p:nvPicPr>
              <p:cNvPr id="575" name="Google Shape;575;g37314d73c8a_0_2090"/>
              <p:cNvPicPr preferRelativeResize="0"/>
              <p:nvPr/>
            </p:nvPicPr>
            <p:blipFill>
              <a:blip r:embed="rId12">
                <a:alphaModFix/>
              </a:blip>
              <a:stretch>
                <a:fillRect/>
              </a:stretch>
            </p:blipFill>
            <p:spPr>
              <a:xfrm>
                <a:off x="6110988" y="438847"/>
                <a:ext cx="452700" cy="452700"/>
              </a:xfrm>
              <a:prstGeom prst="rect">
                <a:avLst/>
              </a:prstGeom>
              <a:noFill/>
              <a:ln>
                <a:noFill/>
              </a:ln>
            </p:spPr>
          </p:pic>
        </p:grpSp>
      </p:grpSp>
      <p:sp>
        <p:nvSpPr>
          <p:cNvPr id="576" name="Google Shape;576;g37314d73c8a_0_2090"/>
          <p:cNvSpPr/>
          <p:nvPr/>
        </p:nvSpPr>
        <p:spPr>
          <a:xfrm>
            <a:off x="6521735" y="5419100"/>
            <a:ext cx="5659060" cy="1436400"/>
          </a:xfrm>
          <a:prstGeom prst="roundRect">
            <a:avLst>
              <a:gd name="adj" fmla="val 16667"/>
            </a:avLst>
          </a:prstGeom>
          <a:solidFill>
            <a:srgbClr val="1DA159"/>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dirty="0"/>
          </a:p>
        </p:txBody>
      </p:sp>
      <p:sp>
        <p:nvSpPr>
          <p:cNvPr id="577" name="Google Shape;577;g37314d73c8a_0_2090"/>
          <p:cNvSpPr txBox="1"/>
          <p:nvPr/>
        </p:nvSpPr>
        <p:spPr>
          <a:xfrm>
            <a:off x="6103200" y="5413850"/>
            <a:ext cx="6081511" cy="1446509"/>
          </a:xfrm>
          <a:prstGeom prst="rect">
            <a:avLst/>
          </a:prstGeom>
          <a:noFill/>
          <a:ln>
            <a:noFill/>
          </a:ln>
        </p:spPr>
        <p:txBody>
          <a:bodyPr spcFirstLastPara="1" wrap="square" lIns="121900" tIns="121900" rIns="121900" bIns="121900" anchor="t" anchorCtr="0">
            <a:spAutoFit/>
          </a:bodyPr>
          <a:lstStyle/>
          <a:p>
            <a:pPr algn="ctr"/>
            <a:r>
              <a:rPr lang="en-US" sz="3900" dirty="0">
                <a:solidFill>
                  <a:schemeClr val="lt1"/>
                </a:solidFill>
                <a:latin typeface="Raleway Black"/>
                <a:sym typeface="Raleway Black"/>
              </a:rPr>
              <a:t>Consulter la carte pourrait être utile</a:t>
            </a:r>
            <a:endParaRPr lang="en-US"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10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7314d73c8a_0_0"/>
          <p:cNvSpPr/>
          <p:nvPr/>
        </p:nvSpPr>
        <p:spPr>
          <a:xfrm>
            <a:off x="3050400" y="425925"/>
            <a:ext cx="6091200" cy="461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fr-FR" sz="4000" noProof="0" dirty="0">
                <a:solidFill>
                  <a:srgbClr val="005677"/>
                </a:solidFill>
                <a:latin typeface="Roboto Black"/>
                <a:ea typeface="Roboto Black"/>
                <a:cs typeface="Roboto Black"/>
                <a:sym typeface="Roboto Black"/>
              </a:rPr>
              <a:t>Bienvenue</a:t>
            </a:r>
            <a:endParaRPr lang="fr-FR" sz="4000" b="0" i="0" u="none" strike="noStrike" cap="none" noProof="0" dirty="0">
              <a:solidFill>
                <a:srgbClr val="005677"/>
              </a:solidFill>
              <a:latin typeface="Roboto Black"/>
              <a:ea typeface="Roboto Black"/>
              <a:cs typeface="Roboto Black"/>
              <a:sym typeface="Roboto Black"/>
            </a:endParaRPr>
          </a:p>
        </p:txBody>
      </p:sp>
      <p:sp>
        <p:nvSpPr>
          <p:cNvPr id="231" name="Google Shape;231;g37314d73c8a_0_0"/>
          <p:cNvSpPr txBox="1"/>
          <p:nvPr/>
        </p:nvSpPr>
        <p:spPr>
          <a:xfrm>
            <a:off x="418565" y="1263524"/>
            <a:ext cx="11554500" cy="823262"/>
          </a:xfrm>
          <a:prstGeom prst="rect">
            <a:avLst/>
          </a:prstGeom>
          <a:noFill/>
          <a:ln>
            <a:noFill/>
          </a:ln>
        </p:spPr>
        <p:txBody>
          <a:bodyPr spcFirstLastPara="1" wrap="square" lIns="121900" tIns="121900" rIns="121900" bIns="121900" anchor="t" anchorCtr="0">
            <a:spAutoFit/>
          </a:bodyPr>
          <a:lstStyle/>
          <a:p>
            <a:pPr marL="609600" indent="-463550">
              <a:lnSpc>
                <a:spcPct val="150000"/>
              </a:lnSpc>
              <a:buClr>
                <a:srgbClr val="00344D"/>
              </a:buClr>
              <a:buSzPts val="2500"/>
              <a:buFont typeface="Roboto"/>
              <a:buChar char="●"/>
            </a:pPr>
            <a:r>
              <a:rPr lang="fr-FR" sz="2500" noProof="0" dirty="0">
                <a:solidFill>
                  <a:srgbClr val="00344D"/>
                </a:solidFill>
                <a:latin typeface="Roboto"/>
                <a:ea typeface="Roboto"/>
                <a:cs typeface="Roboto"/>
                <a:sym typeface="Roboto"/>
              </a:rPr>
              <a:t>Rencontrez l’équipe d’ </a:t>
            </a:r>
            <a:r>
              <a:rPr lang="fr-FR" sz="2500" dirty="0" err="1">
                <a:solidFill>
                  <a:srgbClr val="00344D"/>
                </a:solidFill>
                <a:latin typeface="Roboto"/>
                <a:ea typeface="Roboto"/>
                <a:cs typeface="Roboto"/>
                <a:sym typeface="Roboto"/>
              </a:rPr>
              <a:t>ÉcoAgriculture</a:t>
            </a:r>
            <a:r>
              <a:rPr lang="fr-FR" sz="2500" noProof="0" dirty="0">
                <a:solidFill>
                  <a:srgbClr val="00344D"/>
                </a:solidFill>
                <a:latin typeface="Roboto"/>
                <a:ea typeface="Roboto"/>
                <a:cs typeface="Roboto"/>
                <a:sym typeface="Roboto"/>
              </a:rPr>
              <a:t> </a:t>
            </a:r>
            <a:r>
              <a:rPr lang="fr-FR" sz="2500" b="0" i="0" u="none" strike="noStrike" cap="none" noProof="0" dirty="0" err="1">
                <a:solidFill>
                  <a:srgbClr val="00344D"/>
                </a:solidFill>
                <a:latin typeface="Roboto"/>
                <a:ea typeface="Roboto"/>
                <a:cs typeface="Roboto"/>
                <a:sym typeface="Roboto"/>
              </a:rPr>
              <a:t>Partners</a:t>
            </a:r>
            <a:r>
              <a:rPr lang="fr-FR" sz="2500" noProof="0" dirty="0">
                <a:solidFill>
                  <a:srgbClr val="00344D"/>
                </a:solidFill>
                <a:latin typeface="Roboto"/>
                <a:ea typeface="Roboto"/>
                <a:cs typeface="Roboto"/>
                <a:sym typeface="Roboto"/>
              </a:rPr>
              <a:t>'</a:t>
            </a:r>
            <a:endParaRPr lang="fr-FR" sz="2500" b="0" i="0" u="none" strike="noStrike" cap="none" noProof="0" dirty="0">
              <a:solidFill>
                <a:srgbClr val="00344D"/>
              </a:solidFill>
              <a:latin typeface="Roboto"/>
              <a:ea typeface="Roboto"/>
              <a:cs typeface="Roboto"/>
              <a:sym typeface="Roboto"/>
            </a:endParaRPr>
          </a:p>
        </p:txBody>
      </p:sp>
      <p:sp>
        <p:nvSpPr>
          <p:cNvPr id="232" name="Google Shape;232;g37314d73c8a_0_0"/>
          <p:cNvSpPr txBox="1"/>
          <p:nvPr/>
        </p:nvSpPr>
        <p:spPr>
          <a:xfrm>
            <a:off x="1250241" y="4434292"/>
            <a:ext cx="2287200" cy="217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noProof="0" dirty="0">
                <a:latin typeface="Roboto"/>
                <a:ea typeface="Roboto"/>
                <a:cs typeface="Roboto"/>
                <a:sym typeface="Roboto"/>
              </a:rPr>
              <a:t>Réka Blakemore</a:t>
            </a:r>
            <a:endParaRPr lang="fr-FR" sz="1900" b="0" i="0" u="none" strike="noStrike" cap="none" noProof="0" dirty="0">
              <a:solidFill>
                <a:srgbClr val="000000"/>
              </a:solidFill>
              <a:latin typeface="Roboto"/>
              <a:ea typeface="Roboto"/>
              <a:cs typeface="Roboto"/>
              <a:sym typeface="Roboto"/>
            </a:endParaRPr>
          </a:p>
        </p:txBody>
      </p:sp>
      <p:sp>
        <p:nvSpPr>
          <p:cNvPr id="233" name="Google Shape;233;g37314d73c8a_0_0"/>
          <p:cNvSpPr txBox="1"/>
          <p:nvPr/>
        </p:nvSpPr>
        <p:spPr>
          <a:xfrm>
            <a:off x="4027393" y="4701167"/>
            <a:ext cx="1941900" cy="217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Roboto"/>
              <a:ea typeface="Roboto"/>
              <a:cs typeface="Roboto"/>
              <a:sym typeface="Roboto"/>
            </a:endParaRPr>
          </a:p>
        </p:txBody>
      </p:sp>
      <p:pic>
        <p:nvPicPr>
          <p:cNvPr id="234" name="Google Shape;234;g37314d73c8a_0_0"/>
          <p:cNvPicPr preferRelativeResize="0"/>
          <p:nvPr/>
        </p:nvPicPr>
        <p:blipFill rotWithShape="1">
          <a:blip r:embed="rId3">
            <a:alphaModFix/>
          </a:blip>
          <a:srcRect l="6016" r="3379"/>
          <a:stretch/>
        </p:blipFill>
        <p:spPr>
          <a:xfrm>
            <a:off x="3851011" y="2189933"/>
            <a:ext cx="1941900" cy="2093100"/>
          </a:xfrm>
          <a:prstGeom prst="ellipse">
            <a:avLst/>
          </a:prstGeom>
          <a:noFill/>
          <a:ln>
            <a:noFill/>
          </a:ln>
        </p:spPr>
      </p:pic>
      <p:sp>
        <p:nvSpPr>
          <p:cNvPr id="235" name="Google Shape;235;g37314d73c8a_0_0"/>
          <p:cNvSpPr txBox="1"/>
          <p:nvPr/>
        </p:nvSpPr>
        <p:spPr>
          <a:xfrm>
            <a:off x="3851008" y="4459129"/>
            <a:ext cx="1941900" cy="217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noProof="0" dirty="0">
                <a:solidFill>
                  <a:srgbClr val="000000"/>
                </a:solidFill>
                <a:latin typeface="Roboto"/>
                <a:ea typeface="Roboto"/>
                <a:cs typeface="Roboto"/>
                <a:sym typeface="Roboto"/>
              </a:rPr>
              <a:t>Max Yamauchi</a:t>
            </a:r>
          </a:p>
        </p:txBody>
      </p:sp>
      <p:pic>
        <p:nvPicPr>
          <p:cNvPr id="236" name="Google Shape;236;g37314d73c8a_0_0"/>
          <p:cNvPicPr preferRelativeResize="0"/>
          <p:nvPr/>
        </p:nvPicPr>
        <p:blipFill rotWithShape="1">
          <a:blip r:embed="rId4">
            <a:alphaModFix/>
          </a:blip>
          <a:srcRect/>
          <a:stretch/>
        </p:blipFill>
        <p:spPr>
          <a:xfrm>
            <a:off x="10412251" y="183925"/>
            <a:ext cx="1461048" cy="840076"/>
          </a:xfrm>
          <a:prstGeom prst="rect">
            <a:avLst/>
          </a:prstGeom>
          <a:noFill/>
          <a:ln>
            <a:noFill/>
          </a:ln>
        </p:spPr>
      </p:pic>
      <p:sp>
        <p:nvSpPr>
          <p:cNvPr id="237" name="Google Shape;237;g37314d73c8a_0_0"/>
          <p:cNvSpPr/>
          <p:nvPr/>
        </p:nvSpPr>
        <p:spPr>
          <a:xfrm>
            <a:off x="8991600" y="165449"/>
            <a:ext cx="1272979" cy="986452"/>
          </a:xfrm>
          <a:custGeom>
            <a:avLst/>
            <a:gdLst/>
            <a:ahLst/>
            <a:cxnLst/>
            <a:rect l="l" t="t" r="r" b="b"/>
            <a:pathLst>
              <a:path w="1965991" h="1523478" extrusionOk="0">
                <a:moveTo>
                  <a:pt x="0" y="0"/>
                </a:moveTo>
                <a:lnTo>
                  <a:pt x="1965991" y="0"/>
                </a:lnTo>
                <a:lnTo>
                  <a:pt x="1965991" y="1523478"/>
                </a:lnTo>
                <a:lnTo>
                  <a:pt x="0" y="152347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Calibri"/>
              <a:ea typeface="Calibri"/>
              <a:cs typeface="Calibri"/>
              <a:sym typeface="Calibri"/>
            </a:endParaRPr>
          </a:p>
        </p:txBody>
      </p:sp>
      <p:sp>
        <p:nvSpPr>
          <p:cNvPr id="238" name="Google Shape;238;g37314d73c8a_0_0"/>
          <p:cNvSpPr txBox="1"/>
          <p:nvPr/>
        </p:nvSpPr>
        <p:spPr>
          <a:xfrm>
            <a:off x="9013696" y="4459125"/>
            <a:ext cx="20643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noProof="0" dirty="0">
                <a:solidFill>
                  <a:srgbClr val="000000"/>
                </a:solidFill>
                <a:latin typeface="Roboto"/>
                <a:ea typeface="Roboto"/>
                <a:cs typeface="Roboto"/>
                <a:sym typeface="Roboto"/>
              </a:rPr>
              <a:t>Juan Ramos</a:t>
            </a:r>
            <a:endParaRPr lang="fr-FR" sz="1500" b="0" i="0" u="none" strike="noStrike" cap="none" noProof="0" dirty="0">
              <a:solidFill>
                <a:srgbClr val="000000"/>
              </a:solidFill>
              <a:latin typeface="Arial"/>
              <a:ea typeface="Arial"/>
              <a:cs typeface="Arial"/>
              <a:sym typeface="Arial"/>
            </a:endParaRPr>
          </a:p>
        </p:txBody>
      </p:sp>
      <p:pic>
        <p:nvPicPr>
          <p:cNvPr id="239" name="Google Shape;239;g37314d73c8a_0_0"/>
          <p:cNvPicPr preferRelativeResize="0"/>
          <p:nvPr/>
        </p:nvPicPr>
        <p:blipFill rotWithShape="1">
          <a:blip r:embed="rId6">
            <a:alphaModFix/>
          </a:blip>
          <a:srcRect/>
          <a:stretch/>
        </p:blipFill>
        <p:spPr>
          <a:xfrm>
            <a:off x="9013700" y="2145425"/>
            <a:ext cx="2064300" cy="2064300"/>
          </a:xfrm>
          <a:prstGeom prst="ellipse">
            <a:avLst/>
          </a:prstGeom>
          <a:noFill/>
          <a:ln>
            <a:noFill/>
          </a:ln>
        </p:spPr>
      </p:pic>
      <p:pic>
        <p:nvPicPr>
          <p:cNvPr id="240" name="Google Shape;240;g37314d73c8a_0_0"/>
          <p:cNvPicPr preferRelativeResize="0"/>
          <p:nvPr/>
        </p:nvPicPr>
        <p:blipFill>
          <a:blip r:embed="rId7">
            <a:alphaModFix/>
          </a:blip>
          <a:stretch>
            <a:fillRect/>
          </a:stretch>
        </p:blipFill>
        <p:spPr>
          <a:xfrm>
            <a:off x="1208467" y="2219117"/>
            <a:ext cx="2064300" cy="2064300"/>
          </a:xfrm>
          <a:prstGeom prst="ellipse">
            <a:avLst/>
          </a:prstGeom>
          <a:noFill/>
          <a:ln>
            <a:noFill/>
          </a:ln>
        </p:spPr>
      </p:pic>
      <p:pic>
        <p:nvPicPr>
          <p:cNvPr id="241" name="Google Shape;241;g37314d73c8a_0_0"/>
          <p:cNvPicPr preferRelativeResize="0"/>
          <p:nvPr/>
        </p:nvPicPr>
        <p:blipFill>
          <a:blip r:embed="rId8">
            <a:alphaModFix/>
          </a:blip>
          <a:stretch>
            <a:fillRect/>
          </a:stretch>
        </p:blipFill>
        <p:spPr>
          <a:xfrm>
            <a:off x="6371156" y="2222119"/>
            <a:ext cx="2064300" cy="2058300"/>
          </a:xfrm>
          <a:prstGeom prst="ellipse">
            <a:avLst/>
          </a:prstGeom>
          <a:noFill/>
          <a:ln>
            <a:noFill/>
          </a:ln>
        </p:spPr>
      </p:pic>
      <p:sp>
        <p:nvSpPr>
          <p:cNvPr id="242" name="Google Shape;242;g37314d73c8a_0_0"/>
          <p:cNvSpPr txBox="1"/>
          <p:nvPr/>
        </p:nvSpPr>
        <p:spPr>
          <a:xfrm>
            <a:off x="6459344" y="4459125"/>
            <a:ext cx="20643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fr-FR" sz="1900" noProof="0" dirty="0">
                <a:latin typeface="Roboto"/>
                <a:ea typeface="Roboto"/>
                <a:cs typeface="Roboto"/>
                <a:sym typeface="Roboto"/>
              </a:rPr>
              <a:t>Patricia Bon</a:t>
            </a:r>
            <a:endParaRPr lang="fr-FR" sz="1500" b="0" i="0" u="none" strike="noStrike" cap="none" noProof="0" dirty="0">
              <a:solidFill>
                <a:srgbClr val="000000"/>
              </a:solidFill>
              <a:latin typeface="Arial"/>
              <a:ea typeface="Arial"/>
              <a:cs typeface="Arial"/>
              <a:sym typeface="Arial"/>
            </a:endParaRPr>
          </a:p>
        </p:txBody>
      </p:sp>
      <p:sp>
        <p:nvSpPr>
          <p:cNvPr id="243" name="Google Shape;243;g37314d73c8a_0_0"/>
          <p:cNvSpPr txBox="1"/>
          <p:nvPr/>
        </p:nvSpPr>
        <p:spPr>
          <a:xfrm>
            <a:off x="581851" y="5268220"/>
            <a:ext cx="11554500" cy="630902"/>
          </a:xfrm>
          <a:prstGeom prst="rect">
            <a:avLst/>
          </a:prstGeom>
          <a:noFill/>
          <a:ln>
            <a:noFill/>
          </a:ln>
        </p:spPr>
        <p:txBody>
          <a:bodyPr spcFirstLastPara="1" wrap="square" lIns="121900" tIns="121900" rIns="121900" bIns="121900" anchor="t" anchorCtr="0">
            <a:spAutoFit/>
          </a:bodyPr>
          <a:lstStyle/>
          <a:p>
            <a:pPr marL="609600" indent="-463550">
              <a:buClr>
                <a:srgbClr val="00344D"/>
              </a:buClr>
              <a:buSzPts val="2500"/>
              <a:buFont typeface="Roboto"/>
              <a:buChar char="●"/>
            </a:pPr>
            <a:r>
              <a:rPr lang="fr-FR" sz="2500" noProof="0" dirty="0">
                <a:solidFill>
                  <a:srgbClr val="00344D"/>
                </a:solidFill>
                <a:latin typeface="Roboto"/>
                <a:ea typeface="Roboto"/>
                <a:cs typeface="Roboto"/>
                <a:sym typeface="Roboto"/>
              </a:rPr>
              <a:t>Présentez-vous dans le chat, s’il vous plaît!</a:t>
            </a:r>
            <a:endParaRPr lang="fr-FR" sz="2500" b="0" i="0" u="none" strike="noStrike" cap="none" noProof="0" dirty="0">
              <a:solidFill>
                <a:srgbClr val="00344D"/>
              </a:solidFill>
              <a:latin typeface="Roboto"/>
              <a:ea typeface="Roboto"/>
              <a:cs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E5C3"/>
        </a:solidFill>
        <a:effectLst/>
      </p:bgPr>
    </p:bg>
    <p:spTree>
      <p:nvGrpSpPr>
        <p:cNvPr id="1" name="Shape 581"/>
        <p:cNvGrpSpPr/>
        <p:nvPr/>
      </p:nvGrpSpPr>
      <p:grpSpPr>
        <a:xfrm>
          <a:off x="0" y="0"/>
          <a:ext cx="0" cy="0"/>
          <a:chOff x="0" y="0"/>
          <a:chExt cx="0" cy="0"/>
        </a:xfrm>
      </p:grpSpPr>
      <p:sp>
        <p:nvSpPr>
          <p:cNvPr id="582" name="Google Shape;582;g37314d73c8a_0_3250"/>
          <p:cNvSpPr txBox="1"/>
          <p:nvPr/>
        </p:nvSpPr>
        <p:spPr>
          <a:xfrm>
            <a:off x="997300" y="2936400"/>
            <a:ext cx="10426500" cy="1723508"/>
          </a:xfrm>
          <a:prstGeom prst="rect">
            <a:avLst/>
          </a:prstGeom>
          <a:noFill/>
          <a:ln>
            <a:noFill/>
          </a:ln>
        </p:spPr>
        <p:txBody>
          <a:bodyPr spcFirstLastPara="1" wrap="square" lIns="121900" tIns="121900" rIns="121900" bIns="121900" anchor="t" anchorCtr="0">
            <a:spAutoFit/>
          </a:bodyPr>
          <a:lstStyle/>
          <a:p>
            <a:r>
              <a:rPr lang="fr-FR" sz="4800" noProof="0" dirty="0">
                <a:solidFill>
                  <a:srgbClr val="005677"/>
                </a:solidFill>
                <a:latin typeface="Roboto Black"/>
                <a:ea typeface="Roboto Black"/>
                <a:cs typeface="Roboto Black"/>
                <a:sym typeface="Roboto Black"/>
              </a:rPr>
              <a:t>EXERCICE 1 - Cartographie des parties prenantes</a:t>
            </a:r>
            <a:endParaRPr lang="fr-FR" sz="1900" noProof="0" dirty="0">
              <a:solidFill>
                <a:srgbClr val="005677"/>
              </a:solidFill>
            </a:endParaRPr>
          </a:p>
        </p:txBody>
      </p:sp>
      <p:sp>
        <p:nvSpPr>
          <p:cNvPr id="583" name="Google Shape;583;g37314d73c8a_0_3250"/>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37314d73c8a_0_2206"/>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
        <p:nvSpPr>
          <p:cNvPr id="590" name="Google Shape;590;g37314d73c8a_0_2206"/>
          <p:cNvSpPr/>
          <p:nvPr/>
        </p:nvSpPr>
        <p:spPr>
          <a:xfrm>
            <a:off x="805692" y="1231762"/>
            <a:ext cx="5018100" cy="962700"/>
          </a:xfrm>
          <a:prstGeom prst="rect">
            <a:avLst/>
          </a:prstGeom>
          <a:noFill/>
          <a:ln>
            <a:noFill/>
          </a:ln>
        </p:spPr>
        <p:txBody>
          <a:bodyPr spcFirstLastPara="1" wrap="square" lIns="121900" tIns="60925" rIns="121900" bIns="60925" anchor="ctr" anchorCtr="0">
            <a:noAutofit/>
          </a:bodyPr>
          <a:lstStyle/>
          <a:p>
            <a:r>
              <a:rPr lang="fr-FR" sz="1900" noProof="0" dirty="0">
                <a:solidFill>
                  <a:srgbClr val="005677"/>
                </a:solidFill>
                <a:latin typeface="Roboto"/>
                <a:ea typeface="Roboto"/>
                <a:cs typeface="Roboto"/>
                <a:sym typeface="Roboto"/>
              </a:rPr>
              <a:t>En tenant compte du paysage que vous avez priorisé lors de la dernière session…</a:t>
            </a:r>
            <a:endParaRPr lang="fr-FR" noProof="0" dirty="0"/>
          </a:p>
        </p:txBody>
      </p:sp>
      <p:sp>
        <p:nvSpPr>
          <p:cNvPr id="591" name="Google Shape;591;g37314d73c8a_0_2206"/>
          <p:cNvSpPr/>
          <p:nvPr/>
        </p:nvSpPr>
        <p:spPr>
          <a:xfrm>
            <a:off x="803250" y="2650050"/>
            <a:ext cx="5251500" cy="2998500"/>
          </a:xfrm>
          <a:prstGeom prst="rect">
            <a:avLst/>
          </a:prstGeom>
          <a:noFill/>
          <a:ln>
            <a:noFill/>
          </a:ln>
        </p:spPr>
        <p:txBody>
          <a:bodyPr spcFirstLastPara="1" wrap="square" lIns="121900" tIns="60925" rIns="121900" bIns="60925" anchor="ctr" anchorCtr="0">
            <a:noAutofit/>
          </a:bodyPr>
          <a:lstStyle/>
          <a:p>
            <a:pPr marL="457200" indent="-368300">
              <a:buClr>
                <a:srgbClr val="005677"/>
              </a:buClr>
              <a:buSzPts val="2200"/>
              <a:buAutoNum type="arabicPeriod"/>
            </a:pPr>
            <a:r>
              <a:rPr lang="fr-FR" sz="2200" b="1" noProof="0" dirty="0">
                <a:solidFill>
                  <a:srgbClr val="005677"/>
                </a:solidFill>
                <a:latin typeface="Roboto"/>
                <a:ea typeface="Roboto"/>
                <a:cs typeface="Roboto"/>
                <a:sym typeface="Roboto Black"/>
              </a:rPr>
              <a:t>Remue-méninges et listez</a:t>
            </a:r>
            <a:r>
              <a:rPr lang="fr-FR" sz="2200" noProof="0" dirty="0">
                <a:solidFill>
                  <a:srgbClr val="005677"/>
                </a:solidFill>
                <a:latin typeface="Roboto"/>
                <a:ea typeface="Roboto"/>
                <a:cs typeface="Roboto"/>
                <a:sym typeface="Roboto Black"/>
              </a:rPr>
              <a:t> tous les acteurs que vous considérez comme pertinents </a:t>
            </a:r>
            <a:r>
              <a:rPr lang="fr-FR" sz="2200" noProof="0" dirty="0">
                <a:solidFill>
                  <a:srgbClr val="005677"/>
                </a:solidFill>
                <a:latin typeface="Roboto"/>
                <a:ea typeface="Roboto"/>
                <a:cs typeface="Roboto"/>
                <a:sym typeface="Roboto"/>
              </a:rPr>
              <a:t>— ceux qui peuvent influencer ou être affectés par une initiative dans le paysage et le secteur de l’exploitation minière artisanale et à petite échelle (EMAPE).</a:t>
            </a:r>
            <a:endParaRPr lang="fr-FR" sz="2200" noProof="0" dirty="0">
              <a:solidFill>
                <a:srgbClr val="005677"/>
              </a:solidFill>
              <a:latin typeface="Roboto"/>
              <a:ea typeface="Roboto"/>
              <a:cs typeface="Roboto"/>
            </a:endParaRPr>
          </a:p>
          <a:p>
            <a:pPr marL="457200" indent="-368300">
              <a:spcBef>
                <a:spcPts val="1000"/>
              </a:spcBef>
              <a:buClr>
                <a:srgbClr val="005677"/>
              </a:buClr>
              <a:buSzPts val="2200"/>
              <a:buFont typeface="Roboto"/>
              <a:buAutoNum type="arabicPeriod"/>
            </a:pPr>
            <a:r>
              <a:rPr lang="fr-FR" sz="2200" b="1" noProof="0" dirty="0">
                <a:solidFill>
                  <a:srgbClr val="005677"/>
                </a:solidFill>
                <a:latin typeface="Roboto"/>
                <a:ea typeface="Roboto"/>
                <a:cs typeface="Roboto"/>
                <a:sym typeface="Roboto Black"/>
              </a:rPr>
              <a:t>Faites la distinction</a:t>
            </a:r>
            <a:r>
              <a:rPr lang="fr-FR" sz="2200" noProof="0" dirty="0">
                <a:solidFill>
                  <a:srgbClr val="005677"/>
                </a:solidFill>
                <a:latin typeface="Roboto"/>
                <a:ea typeface="Roboto"/>
                <a:cs typeface="Roboto"/>
                <a:sym typeface="Roboto Black"/>
              </a:rPr>
              <a:t> entre les </a:t>
            </a:r>
            <a:r>
              <a:rPr lang="fr-FR" sz="2200" noProof="0" dirty="0">
                <a:solidFill>
                  <a:srgbClr val="005677"/>
                </a:solidFill>
                <a:latin typeface="Roboto"/>
                <a:ea typeface="Roboto"/>
                <a:cs typeface="Roboto"/>
                <a:sym typeface="Roboto"/>
              </a:rPr>
              <a:t>secteurs et les groupes d’intérêt…</a:t>
            </a:r>
          </a:p>
          <a:p>
            <a:pPr marL="457200" indent="-368300">
              <a:spcBef>
                <a:spcPts val="1000"/>
              </a:spcBef>
              <a:spcAft>
                <a:spcPts val="1000"/>
              </a:spcAft>
              <a:buClr>
                <a:srgbClr val="005677"/>
              </a:buClr>
              <a:buSzPts val="2200"/>
              <a:buFont typeface="Roboto"/>
              <a:buAutoNum type="arabicPeriod"/>
            </a:pPr>
            <a:r>
              <a:rPr lang="fr-FR" sz="2200" b="1" noProof="0" dirty="0">
                <a:solidFill>
                  <a:srgbClr val="005677"/>
                </a:solidFill>
                <a:latin typeface="Roboto"/>
                <a:ea typeface="Roboto"/>
                <a:cs typeface="Roboto"/>
                <a:sym typeface="Roboto Black"/>
              </a:rPr>
              <a:t>Organisez</a:t>
            </a:r>
            <a:r>
              <a:rPr lang="fr-FR" sz="2200" noProof="0" dirty="0">
                <a:solidFill>
                  <a:srgbClr val="005677"/>
                </a:solidFill>
                <a:latin typeface="Roboto"/>
                <a:ea typeface="Roboto"/>
                <a:cs typeface="Roboto"/>
                <a:sym typeface="Roboto Black"/>
              </a:rPr>
              <a:t>-les dans le</a:t>
            </a:r>
            <a:r>
              <a:rPr lang="fr-FR" sz="2200" noProof="0" dirty="0">
                <a:solidFill>
                  <a:srgbClr val="005677"/>
                </a:solidFill>
                <a:latin typeface="Roboto"/>
                <a:ea typeface="Roboto"/>
                <a:cs typeface="Roboto"/>
                <a:sym typeface="Roboto"/>
              </a:rPr>
              <a:t> modèle fourni.</a:t>
            </a:r>
          </a:p>
        </p:txBody>
      </p:sp>
      <p:graphicFrame>
        <p:nvGraphicFramePr>
          <p:cNvPr id="592" name="Google Shape;592;g37314d73c8a_0_2206"/>
          <p:cNvGraphicFramePr/>
          <p:nvPr>
            <p:extLst>
              <p:ext uri="{D42A27DB-BD31-4B8C-83A1-F6EECF244321}">
                <p14:modId xmlns:p14="http://schemas.microsoft.com/office/powerpoint/2010/main" val="9755862"/>
              </p:ext>
            </p:extLst>
          </p:nvPr>
        </p:nvGraphicFramePr>
        <p:xfrm>
          <a:off x="6438900" y="262400"/>
          <a:ext cx="5251499" cy="6333200"/>
        </p:xfrm>
        <a:graphic>
          <a:graphicData uri="http://schemas.openxmlformats.org/drawingml/2006/table">
            <a:tbl>
              <a:tblPr>
                <a:noFill/>
                <a:tableStyleId>{E2ABF55B-3D18-408F-9B42-0C94255D9077}</a:tableStyleId>
              </a:tblPr>
              <a:tblGrid>
                <a:gridCol w="2689411">
                  <a:extLst>
                    <a:ext uri="{9D8B030D-6E8A-4147-A177-3AD203B41FA5}">
                      <a16:colId xmlns:a16="http://schemas.microsoft.com/office/drawing/2014/main" val="20000"/>
                    </a:ext>
                  </a:extLst>
                </a:gridCol>
                <a:gridCol w="2562088">
                  <a:extLst>
                    <a:ext uri="{9D8B030D-6E8A-4147-A177-3AD203B41FA5}">
                      <a16:colId xmlns:a16="http://schemas.microsoft.com/office/drawing/2014/main" val="20001"/>
                    </a:ext>
                  </a:extLst>
                </a:gridCol>
              </a:tblGrid>
              <a:tr h="1560400">
                <a:tc>
                  <a:txBody>
                    <a:bodyPr/>
                    <a:lstStyle/>
                    <a:p>
                      <a:pPr marL="0" lvl="0" indent="0" algn="ctr">
                        <a:spcBef>
                          <a:spcPts val="0"/>
                        </a:spcBef>
                        <a:spcAft>
                          <a:spcPts val="0"/>
                        </a:spcAft>
                        <a:buNone/>
                      </a:pPr>
                      <a:r>
                        <a:rPr lang="fr-FR" sz="1700" b="1" i="0" u="none" strike="noStrike" baseline="0" noProof="0" dirty="0">
                          <a:solidFill>
                            <a:srgbClr val="000000"/>
                          </a:solidFill>
                          <a:latin typeface="Roboto"/>
                        </a:rPr>
                        <a:t>Nom de la partie prenante</a:t>
                      </a:r>
                      <a:endParaRPr lang="fr-FR" sz="1700" b="1" noProof="0" dirty="0">
                        <a:latin typeface="Roboto"/>
                        <a:ea typeface="Roboto"/>
                        <a:cs typeface="Roboto"/>
                        <a:sym typeface="Roboto"/>
                      </a:endParaRPr>
                    </a:p>
                  </a:txBody>
                  <a:tcPr marL="91425" marR="91425" marT="91425" marB="91425" anchor="ctr">
                    <a:solidFill>
                      <a:srgbClr val="FFF2CC"/>
                    </a:solidFill>
                  </a:tcPr>
                </a:tc>
                <a:tc>
                  <a:txBody>
                    <a:bodyPr/>
                    <a:lstStyle/>
                    <a:p>
                      <a:pPr marL="0" lvl="0" indent="0" algn="ctr">
                        <a:spcBef>
                          <a:spcPts val="0"/>
                        </a:spcBef>
                        <a:spcAft>
                          <a:spcPts val="0"/>
                        </a:spcAft>
                        <a:buNone/>
                      </a:pPr>
                      <a:r>
                        <a:rPr lang="fr-FR" sz="1700" b="1" i="0" u="none" strike="noStrike" baseline="0" noProof="0" dirty="0">
                          <a:solidFill>
                            <a:srgbClr val="000000"/>
                          </a:solidFill>
                          <a:latin typeface="Arial"/>
                        </a:rPr>
                        <a:t>Secteur ou groupes d’intérêt</a:t>
                      </a:r>
                      <a:endParaRPr lang="fr-FR" b="1" baseline="0" noProof="0" dirty="0">
                        <a:solidFill>
                          <a:srgbClr val="000000"/>
                        </a:solidFill>
                        <a:latin typeface="Arial"/>
                        <a:sym typeface="Roboto"/>
                      </a:endParaRPr>
                    </a:p>
                    <a:p>
                      <a:pPr marL="0" lvl="0" indent="0" algn="ctr">
                        <a:spcBef>
                          <a:spcPts val="0"/>
                        </a:spcBef>
                        <a:spcAft>
                          <a:spcPts val="0"/>
                        </a:spcAft>
                        <a:buNone/>
                      </a:pPr>
                      <a:r>
                        <a:rPr lang="fr-FR" sz="1300" b="0" i="0" u="none" strike="noStrike" baseline="0" noProof="0" dirty="0">
                          <a:solidFill>
                            <a:srgbClr val="000000"/>
                          </a:solidFill>
                          <a:latin typeface="Roboto"/>
                          <a:sym typeface="Roboto"/>
                        </a:rPr>
                        <a:t>(</a:t>
                      </a:r>
                      <a:r>
                        <a:rPr lang="fr-FR" sz="1300" b="0" i="0" u="none" strike="noStrike" baseline="0" noProof="0" dirty="0">
                          <a:solidFill>
                            <a:srgbClr val="000000"/>
                          </a:solidFill>
                          <a:latin typeface="Roboto"/>
                        </a:rPr>
                        <a:t>Privé</a:t>
                      </a:r>
                      <a:r>
                        <a:rPr lang="fr-FR" sz="1300" b="0" i="0" u="none" strike="noStrike" baseline="0" noProof="0" dirty="0">
                          <a:solidFill>
                            <a:srgbClr val="000000"/>
                          </a:solidFill>
                          <a:latin typeface="Roboto"/>
                          <a:sym typeface="Roboto"/>
                        </a:rPr>
                        <a:t>, Public, </a:t>
                      </a:r>
                      <a:r>
                        <a:rPr lang="fr-FR" sz="1300" b="0" i="0" u="none" strike="noStrike" baseline="0" noProof="0" dirty="0">
                          <a:solidFill>
                            <a:srgbClr val="000000"/>
                          </a:solidFill>
                          <a:latin typeface="Roboto"/>
                        </a:rPr>
                        <a:t>Société civile</a:t>
                      </a:r>
                      <a:r>
                        <a:rPr lang="fr-FR" sz="1300" b="0" i="0" u="none" strike="noStrike" baseline="0" noProof="0" dirty="0">
                          <a:solidFill>
                            <a:srgbClr val="000000"/>
                          </a:solidFill>
                          <a:latin typeface="Roboto"/>
                          <a:sym typeface="Roboto"/>
                        </a:rPr>
                        <a:t>, </a:t>
                      </a:r>
                      <a:r>
                        <a:rPr lang="fr-FR" sz="1300" b="0" i="0" u="none" strike="noStrike" baseline="0" noProof="0" dirty="0">
                          <a:solidFill>
                            <a:srgbClr val="000000"/>
                          </a:solidFill>
                          <a:latin typeface="Roboto"/>
                        </a:rPr>
                        <a:t>Monde académique</a:t>
                      </a:r>
                      <a:r>
                        <a:rPr lang="fr-FR" sz="1300" b="0" i="0" u="none" strike="noStrike" baseline="0" noProof="0" dirty="0">
                          <a:solidFill>
                            <a:srgbClr val="000000"/>
                          </a:solidFill>
                          <a:latin typeface="Roboto"/>
                          <a:sym typeface="Roboto"/>
                        </a:rPr>
                        <a:t>, </a:t>
                      </a:r>
                      <a:r>
                        <a:rPr lang="fr-FR" sz="1300" b="0" i="0" u="none" strike="noStrike" baseline="0" noProof="0" dirty="0">
                          <a:solidFill>
                            <a:srgbClr val="000000"/>
                          </a:solidFill>
                          <a:latin typeface="Roboto"/>
                        </a:rPr>
                        <a:t>Communautés</a:t>
                      </a:r>
                      <a:r>
                        <a:rPr lang="fr-FR" sz="1300" b="0" i="0" u="none" strike="noStrike" baseline="0" noProof="0" dirty="0">
                          <a:solidFill>
                            <a:srgbClr val="000000"/>
                          </a:solidFill>
                          <a:latin typeface="Roboto"/>
                          <a:sym typeface="Roboto"/>
                        </a:rPr>
                        <a:t>, </a:t>
                      </a:r>
                      <a:r>
                        <a:rPr lang="fr-FR" sz="1300" b="0" i="0" u="none" strike="noStrike" baseline="0" noProof="0" dirty="0">
                          <a:solidFill>
                            <a:srgbClr val="000000"/>
                          </a:solidFill>
                          <a:latin typeface="Roboto"/>
                        </a:rPr>
                        <a:t>Peuples autochtones</a:t>
                      </a:r>
                      <a:r>
                        <a:rPr lang="fr-FR" sz="1300" b="0" i="0" u="none" strike="noStrike" baseline="0" noProof="0" dirty="0">
                          <a:solidFill>
                            <a:srgbClr val="000000"/>
                          </a:solidFill>
                          <a:latin typeface="Roboto"/>
                          <a:sym typeface="Roboto"/>
                        </a:rPr>
                        <a:t>, </a:t>
                      </a:r>
                      <a:r>
                        <a:rPr lang="fr-FR" sz="1300" b="0" i="0" u="none" strike="noStrike" baseline="0" noProof="0" dirty="0">
                          <a:solidFill>
                            <a:srgbClr val="000000"/>
                          </a:solidFill>
                          <a:latin typeface="Roboto"/>
                        </a:rPr>
                        <a:t>Autres</a:t>
                      </a:r>
                      <a:r>
                        <a:rPr lang="fr-FR" sz="1300" b="0" i="0" u="none" strike="noStrike" baseline="0" noProof="0" dirty="0">
                          <a:solidFill>
                            <a:srgbClr val="000000"/>
                          </a:solidFill>
                          <a:latin typeface="Roboto"/>
                          <a:sym typeface="Roboto"/>
                        </a:rPr>
                        <a:t>…)</a:t>
                      </a:r>
                      <a:endParaRPr lang="fr-FR" b="0" i="0" u="none" strike="noStrike" baseline="0" noProof="0" dirty="0">
                        <a:solidFill>
                          <a:srgbClr val="000000"/>
                        </a:solidFill>
                        <a:sym typeface="Roboto"/>
                      </a:endParaRPr>
                    </a:p>
                  </a:txBody>
                  <a:tcPr marL="91425" marR="91425" marT="91425" marB="91425" anchor="ctr">
                    <a:solidFill>
                      <a:srgbClr val="FFF2CC"/>
                    </a:solidFill>
                  </a:tcPr>
                </a:tc>
                <a:extLst>
                  <a:ext uri="{0D108BD9-81ED-4DB2-BD59-A6C34878D82A}">
                    <a16:rowId xmlns:a16="http://schemas.microsoft.com/office/drawing/2014/main" val="10000"/>
                  </a:ext>
                </a:extLst>
              </a:tr>
              <a:tr h="596600">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1"/>
                  </a:ext>
                </a:extLst>
              </a:tr>
              <a:tr h="596600">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2"/>
                  </a:ext>
                </a:extLst>
              </a:tr>
              <a:tr h="596600">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3"/>
                  </a:ext>
                </a:extLst>
              </a:tr>
              <a:tr h="596600">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4"/>
                  </a:ext>
                </a:extLst>
              </a:tr>
              <a:tr h="596600">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5"/>
                  </a:ext>
                </a:extLst>
              </a:tr>
              <a:tr h="596600">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6"/>
                  </a:ext>
                </a:extLst>
              </a:tr>
              <a:tr h="596600">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7"/>
                  </a:ext>
                </a:extLst>
              </a:tr>
              <a:tr h="596600">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endParaRPr lang="fr-FR" noProof="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8"/>
                  </a:ext>
                </a:extLst>
              </a:tr>
            </a:tbl>
          </a:graphicData>
        </a:graphic>
      </p:graphicFrame>
      <p:sp>
        <p:nvSpPr>
          <p:cNvPr id="593" name="Google Shape;593;g37314d73c8a_0_2206"/>
          <p:cNvSpPr txBox="1"/>
          <p:nvPr/>
        </p:nvSpPr>
        <p:spPr>
          <a:xfrm>
            <a:off x="803250" y="643244"/>
            <a:ext cx="5632500" cy="841226"/>
          </a:xfrm>
          <a:prstGeom prst="rect">
            <a:avLst/>
          </a:prstGeom>
          <a:noFill/>
          <a:ln>
            <a:noFill/>
          </a:ln>
        </p:spPr>
        <p:txBody>
          <a:bodyPr spcFirstLastPara="1" wrap="square" lIns="91425" tIns="91425" rIns="91425" bIns="91425" anchor="t" anchorCtr="0">
            <a:spAutoFit/>
          </a:bodyPr>
          <a:lstStyle/>
          <a:p>
            <a:pPr>
              <a:spcBef>
                <a:spcPts val="1000"/>
              </a:spcBef>
              <a:spcAft>
                <a:spcPts val="1000"/>
              </a:spcAft>
            </a:pPr>
            <a:r>
              <a:rPr lang="fr-FR" sz="2600" noProof="0" dirty="0">
                <a:solidFill>
                  <a:schemeClr val="dk2"/>
                </a:solidFill>
                <a:latin typeface="Roboto Black"/>
                <a:ea typeface="Roboto Black"/>
                <a:cs typeface="Roboto Black"/>
                <a:sym typeface="Roboto Black"/>
              </a:rPr>
              <a:t>TRAVAIL EN SOUS-GROUPES</a:t>
            </a:r>
            <a:endParaRPr lang="fr-FR" sz="2600" noProof="0" dirty="0">
              <a:solidFill>
                <a:schemeClr val="dk2"/>
              </a:solidFill>
              <a:latin typeface="Roboto Black"/>
              <a:ea typeface="Roboto Black"/>
              <a:cs typeface="Roboto Black"/>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graphicFrame>
        <p:nvGraphicFramePr>
          <p:cNvPr id="599" name="Google Shape;599;g37314d73c8a_0_2410"/>
          <p:cNvGraphicFramePr/>
          <p:nvPr>
            <p:extLst>
              <p:ext uri="{D42A27DB-BD31-4B8C-83A1-F6EECF244321}">
                <p14:modId xmlns:p14="http://schemas.microsoft.com/office/powerpoint/2010/main" val="455059045"/>
              </p:ext>
            </p:extLst>
          </p:nvPr>
        </p:nvGraphicFramePr>
        <p:xfrm>
          <a:off x="358750" y="238650"/>
          <a:ext cx="5381675" cy="6380700"/>
        </p:xfrm>
        <a:graphic>
          <a:graphicData uri="http://schemas.openxmlformats.org/drawingml/2006/table">
            <a:tbl>
              <a:tblPr>
                <a:noFill/>
                <a:tableStyleId>{E2ABF55B-3D18-408F-9B42-0C94255D9077}</a:tableStyleId>
              </a:tblPr>
              <a:tblGrid>
                <a:gridCol w="2597475">
                  <a:extLst>
                    <a:ext uri="{9D8B030D-6E8A-4147-A177-3AD203B41FA5}">
                      <a16:colId xmlns:a16="http://schemas.microsoft.com/office/drawing/2014/main" val="20000"/>
                    </a:ext>
                  </a:extLst>
                </a:gridCol>
                <a:gridCol w="2784200">
                  <a:extLst>
                    <a:ext uri="{9D8B030D-6E8A-4147-A177-3AD203B41FA5}">
                      <a16:colId xmlns:a16="http://schemas.microsoft.com/office/drawing/2014/main" val="20001"/>
                    </a:ext>
                  </a:extLst>
                </a:gridCol>
              </a:tblGrid>
              <a:tr h="754850">
                <a:tc>
                  <a:txBody>
                    <a:bodyPr/>
                    <a:lstStyle/>
                    <a:p>
                      <a:pPr marL="0" lvl="0" indent="0" algn="l">
                        <a:spcBef>
                          <a:spcPts val="0"/>
                        </a:spcBef>
                        <a:spcAft>
                          <a:spcPts val="0"/>
                        </a:spcAft>
                        <a:buNone/>
                      </a:pPr>
                      <a:r>
                        <a:rPr lang="en-US" sz="1700" b="1" i="0" u="none" strike="noStrike" baseline="0" noProof="0" dirty="0">
                          <a:solidFill>
                            <a:srgbClr val="000000"/>
                          </a:solidFill>
                          <a:latin typeface="Roboto"/>
                        </a:rPr>
                        <a:t>Nom du paysage et pays</a:t>
                      </a:r>
                      <a:endParaRPr sz="1700" b="1" i="0" u="none" strike="noStrike" baseline="0" noProof="0" dirty="0">
                        <a:solidFill>
                          <a:srgbClr val="000000"/>
                        </a:solidFill>
                        <a:latin typeface="Roboto"/>
                        <a:sym typeface="Roboto"/>
                      </a:endParaRPr>
                    </a:p>
                  </a:txBody>
                  <a:tcPr marL="91425" marR="91425" marT="91425" marB="91425" anchor="ctr">
                    <a:solidFill>
                      <a:srgbClr val="FCE5CD"/>
                    </a:solidFill>
                  </a:tcPr>
                </a:tc>
                <a:tc>
                  <a:txBody>
                    <a:bodyPr/>
                    <a:lstStyle/>
                    <a:p>
                      <a:pPr marL="0" lvl="0" indent="0" algn="ctr" rtl="0">
                        <a:spcBef>
                          <a:spcPts val="0"/>
                        </a:spcBef>
                        <a:spcAft>
                          <a:spcPts val="0"/>
                        </a:spcAft>
                        <a:buNone/>
                      </a:pPr>
                      <a:endParaRPr sz="1700" b="1" dirty="0">
                        <a:latin typeface="Roboto"/>
                        <a:ea typeface="Roboto"/>
                        <a:cs typeface="Roboto"/>
                        <a:sym typeface="Roboto"/>
                      </a:endParaRPr>
                    </a:p>
                  </a:txBody>
                  <a:tcPr marL="91425" marR="91425" marT="91425" marB="91425" anchor="ctr">
                    <a:solidFill>
                      <a:srgbClr val="FCE5CD"/>
                    </a:solidFill>
                  </a:tcPr>
                </a:tc>
                <a:extLst>
                  <a:ext uri="{0D108BD9-81ED-4DB2-BD59-A6C34878D82A}">
                    <a16:rowId xmlns:a16="http://schemas.microsoft.com/office/drawing/2014/main" val="10000"/>
                  </a:ext>
                </a:extLst>
              </a:tr>
              <a:tr h="1530325">
                <a:tc>
                  <a:txBody>
                    <a:bodyPr/>
                    <a:lstStyle/>
                    <a:p>
                      <a:pPr marL="0" lvl="0" indent="0" algn="ctr">
                        <a:spcBef>
                          <a:spcPts val="0"/>
                        </a:spcBef>
                        <a:spcAft>
                          <a:spcPts val="0"/>
                        </a:spcAft>
                        <a:buNone/>
                      </a:pPr>
                      <a:r>
                        <a:rPr lang="en-US" sz="1700" b="1" i="0" u="none" strike="noStrike" noProof="0" dirty="0">
                          <a:solidFill>
                            <a:srgbClr val="000000"/>
                          </a:solidFill>
                          <a:latin typeface="Roboto"/>
                        </a:rPr>
                        <a:t>Nom de la partie prenante</a:t>
                      </a:r>
                      <a:endParaRPr sz="1700" b="1" dirty="0">
                        <a:latin typeface="Roboto"/>
                        <a:ea typeface="Roboto"/>
                        <a:cs typeface="Roboto"/>
                        <a:sym typeface="Roboto"/>
                      </a:endParaRPr>
                    </a:p>
                  </a:txBody>
                  <a:tcPr marL="91425" marR="91425" marT="91425" marB="91425" anchor="ctr">
                    <a:solidFill>
                      <a:srgbClr val="FFF2CC"/>
                    </a:solidFill>
                  </a:tcPr>
                </a:tc>
                <a:tc>
                  <a:txBody>
                    <a:bodyPr/>
                    <a:lstStyle/>
                    <a:p>
                      <a:pPr marL="0" lvl="0" indent="0" algn="ctr">
                        <a:spcBef>
                          <a:spcPts val="0"/>
                        </a:spcBef>
                        <a:spcAft>
                          <a:spcPts val="0"/>
                        </a:spcAft>
                        <a:buNone/>
                      </a:pPr>
                      <a:r>
                        <a:rPr lang="en-US" sz="1700" b="1" i="0" u="none" strike="noStrike" noProof="0" dirty="0">
                          <a:solidFill>
                            <a:srgbClr val="000000"/>
                          </a:solidFill>
                          <a:latin typeface="Roboto" panose="02000000000000000000" pitchFamily="2" charset="0"/>
                          <a:ea typeface="Roboto" panose="02000000000000000000" pitchFamily="2" charset="0"/>
                        </a:rPr>
                        <a:t>Secteur ou groupes d’intérêt</a:t>
                      </a:r>
                      <a:endParaRPr sz="1700" b="0" i="0" u="none" strike="noStrike" noProof="0" dirty="0">
                        <a:solidFill>
                          <a:srgbClr val="000000"/>
                        </a:solidFill>
                        <a:latin typeface="Roboto" panose="02000000000000000000" pitchFamily="2" charset="0"/>
                        <a:ea typeface="Roboto" panose="02000000000000000000" pitchFamily="2" charset="0"/>
                        <a:cs typeface="Roboto"/>
                        <a:sym typeface="Roboto"/>
                      </a:endParaRPr>
                    </a:p>
                    <a:p>
                      <a:pPr marL="0" lvl="0" indent="0" algn="ctr">
                        <a:spcBef>
                          <a:spcPts val="0"/>
                        </a:spcBef>
                        <a:spcAft>
                          <a:spcPts val="0"/>
                        </a:spcAft>
                        <a:buNone/>
                      </a:pPr>
                      <a:r>
                        <a:rPr lang="en-US" sz="1300" b="0" i="0" u="none" strike="noStrike" noProof="0" dirty="0">
                          <a:solidFill>
                            <a:srgbClr val="000000"/>
                          </a:solidFill>
                          <a:latin typeface="Roboto"/>
                          <a:sym typeface="Roboto"/>
                        </a:rPr>
                        <a:t>(</a:t>
                      </a:r>
                      <a:r>
                        <a:rPr lang="en-US" sz="1300" b="0" i="0" u="none" strike="noStrike" noProof="0" dirty="0">
                          <a:solidFill>
                            <a:srgbClr val="000000"/>
                          </a:solidFill>
                          <a:latin typeface="Roboto"/>
                        </a:rPr>
                        <a:t>Privé</a:t>
                      </a:r>
                      <a:r>
                        <a:rPr lang="en-US" sz="1300" b="0" i="0" u="none" strike="noStrike" noProof="0" dirty="0">
                          <a:solidFill>
                            <a:srgbClr val="000000"/>
                          </a:solidFill>
                          <a:latin typeface="Roboto"/>
                          <a:sym typeface="Roboto"/>
                        </a:rPr>
                        <a:t>, Public, </a:t>
                      </a:r>
                      <a:r>
                        <a:rPr lang="en-US" sz="1300" b="0" i="0" u="none" strike="noStrike" noProof="0" dirty="0">
                          <a:solidFill>
                            <a:srgbClr val="000000"/>
                          </a:solidFill>
                          <a:latin typeface="Roboto"/>
                        </a:rPr>
                        <a:t>Société civile</a:t>
                      </a:r>
                      <a:r>
                        <a:rPr lang="en-US" sz="1300" b="0" i="0" u="none" strike="noStrike" noProof="0" dirty="0">
                          <a:solidFill>
                            <a:srgbClr val="000000"/>
                          </a:solidFill>
                          <a:latin typeface="Roboto"/>
                          <a:sym typeface="Roboto"/>
                        </a:rPr>
                        <a:t>, </a:t>
                      </a:r>
                      <a:r>
                        <a:rPr lang="en-US" sz="1300" b="0" i="0" u="none" strike="noStrike" noProof="0" dirty="0">
                          <a:solidFill>
                            <a:srgbClr val="000000"/>
                          </a:solidFill>
                          <a:latin typeface="Roboto"/>
                        </a:rPr>
                        <a:t>Monde académique</a:t>
                      </a:r>
                      <a:r>
                        <a:rPr lang="en-US" sz="1300" b="0" i="0" u="none" strike="noStrike" noProof="0" dirty="0">
                          <a:solidFill>
                            <a:srgbClr val="000000"/>
                          </a:solidFill>
                          <a:latin typeface="Roboto"/>
                          <a:sym typeface="Roboto"/>
                        </a:rPr>
                        <a:t>, </a:t>
                      </a:r>
                      <a:r>
                        <a:rPr lang="en-US" sz="1300" b="0" i="0" u="none" strike="noStrike" noProof="0" dirty="0">
                          <a:solidFill>
                            <a:srgbClr val="000000"/>
                          </a:solidFill>
                          <a:latin typeface="Roboto"/>
                        </a:rPr>
                        <a:t>Communautés</a:t>
                      </a:r>
                      <a:r>
                        <a:rPr lang="en-US" sz="1300" b="0" i="0" u="none" strike="noStrike" noProof="0" dirty="0">
                          <a:solidFill>
                            <a:srgbClr val="000000"/>
                          </a:solidFill>
                          <a:latin typeface="Roboto"/>
                          <a:sym typeface="Roboto"/>
                        </a:rPr>
                        <a:t>, </a:t>
                      </a:r>
                      <a:r>
                        <a:rPr lang="en-US" sz="1300" b="0" i="0" u="none" strike="noStrike" noProof="0" dirty="0">
                          <a:solidFill>
                            <a:srgbClr val="000000"/>
                          </a:solidFill>
                          <a:latin typeface="Roboto"/>
                        </a:rPr>
                        <a:t>Peuples autochtones</a:t>
                      </a:r>
                      <a:r>
                        <a:rPr lang="en-US" sz="1300" b="0" i="0" u="none" strike="noStrike" noProof="0" dirty="0">
                          <a:solidFill>
                            <a:srgbClr val="000000"/>
                          </a:solidFill>
                          <a:latin typeface="Roboto"/>
                          <a:sym typeface="Roboto"/>
                        </a:rPr>
                        <a:t>, </a:t>
                      </a:r>
                      <a:r>
                        <a:rPr lang="en-US" sz="1300" b="0" i="0" u="none" strike="noStrike" noProof="0" dirty="0">
                          <a:solidFill>
                            <a:srgbClr val="000000"/>
                          </a:solidFill>
                          <a:latin typeface="Roboto"/>
                        </a:rPr>
                        <a:t>Autres</a:t>
                      </a:r>
                      <a:r>
                        <a:rPr lang="en-US" sz="1300" b="0" i="0" u="none" strike="noStrike" noProof="0" dirty="0">
                          <a:solidFill>
                            <a:srgbClr val="000000"/>
                          </a:solidFill>
                          <a:latin typeface="Roboto"/>
                          <a:sym typeface="Roboto"/>
                        </a:rPr>
                        <a:t>…)</a:t>
                      </a:r>
                      <a:endParaRPr sz="1300" b="0" i="0" u="none" strike="noStrike" noProof="0" dirty="0">
                        <a:solidFill>
                          <a:srgbClr val="000000"/>
                        </a:solidFill>
                        <a:sym typeface="Roboto"/>
                      </a:endParaRPr>
                    </a:p>
                  </a:txBody>
                  <a:tcPr marL="91425" marR="91425" marT="91425" marB="91425" anchor="ctr">
                    <a:solidFill>
                      <a:srgbClr val="FFF2CC"/>
                    </a:solidFill>
                  </a:tcPr>
                </a:tc>
                <a:extLst>
                  <a:ext uri="{0D108BD9-81ED-4DB2-BD59-A6C34878D82A}">
                    <a16:rowId xmlns:a16="http://schemas.microsoft.com/office/drawing/2014/main" val="10001"/>
                  </a:ext>
                </a:extLst>
              </a:tr>
              <a:tr h="585075">
                <a:tc>
                  <a:txBody>
                    <a:bodyPr/>
                    <a:lstStyle/>
                    <a:p>
                      <a:pPr marL="0" lvl="0" indent="0" algn="l" rtl="0">
                        <a:spcBef>
                          <a:spcPts val="0"/>
                        </a:spcBef>
                        <a:spcAft>
                          <a:spcPts val="0"/>
                        </a:spcAft>
                        <a:buNone/>
                      </a:pPr>
                      <a:endParaRPr dirty="0"/>
                    </a:p>
                  </a:txBody>
                  <a:tcPr marL="91425" marR="91425" marT="91425" marB="91425" anchor="ctr">
                    <a:solidFill>
                      <a:schemeClr val="lt1"/>
                    </a:solidFill>
                  </a:tcPr>
                </a:tc>
                <a:tc>
                  <a:txBody>
                    <a:bodyPr/>
                    <a:lstStyle/>
                    <a:p>
                      <a:pPr marL="0" lvl="0" indent="0" algn="l" rtl="0">
                        <a:spcBef>
                          <a:spcPts val="0"/>
                        </a:spcBef>
                        <a:spcAft>
                          <a:spcPts val="0"/>
                        </a:spcAft>
                        <a:buNone/>
                      </a:pPr>
                      <a:endParaRPr dirty="0"/>
                    </a:p>
                  </a:txBody>
                  <a:tcPr marL="91425" marR="91425" marT="91425" marB="91425" anchor="ctr">
                    <a:solidFill>
                      <a:schemeClr val="lt1"/>
                    </a:solidFill>
                  </a:tcPr>
                </a:tc>
                <a:extLst>
                  <a:ext uri="{0D108BD9-81ED-4DB2-BD59-A6C34878D82A}">
                    <a16:rowId xmlns:a16="http://schemas.microsoft.com/office/drawing/2014/main" val="10002"/>
                  </a:ext>
                </a:extLst>
              </a:tr>
              <a:tr h="585075">
                <a:tc>
                  <a:txBody>
                    <a:bodyPr/>
                    <a:lstStyle/>
                    <a:p>
                      <a:pPr marL="0" lvl="0" indent="0" algn="l" rtl="0">
                        <a:spcBef>
                          <a:spcPts val="0"/>
                        </a:spcBef>
                        <a:spcAft>
                          <a:spcPts val="0"/>
                        </a:spcAft>
                        <a:buNone/>
                      </a:pPr>
                      <a:endParaRPr dirty="0"/>
                    </a:p>
                  </a:txBody>
                  <a:tcPr marL="91425" marR="91425" marT="91425" marB="91425" anchor="ctr">
                    <a:solidFill>
                      <a:schemeClr val="lt1"/>
                    </a:solidFill>
                  </a:tcPr>
                </a:tc>
                <a:tc>
                  <a:txBody>
                    <a:bodyPr/>
                    <a:lstStyle/>
                    <a:p>
                      <a:pPr marL="0" lvl="0" indent="0" algn="l" rtl="0">
                        <a:spcBef>
                          <a:spcPts val="0"/>
                        </a:spcBef>
                        <a:spcAft>
                          <a:spcPts val="0"/>
                        </a:spcAft>
                        <a:buNone/>
                      </a:pPr>
                      <a:endParaRPr dirty="0"/>
                    </a:p>
                  </a:txBody>
                  <a:tcPr marL="91425" marR="91425" marT="91425" marB="91425" anchor="ctr">
                    <a:solidFill>
                      <a:schemeClr val="lt1"/>
                    </a:solidFill>
                  </a:tcPr>
                </a:tc>
                <a:extLst>
                  <a:ext uri="{0D108BD9-81ED-4DB2-BD59-A6C34878D82A}">
                    <a16:rowId xmlns:a16="http://schemas.microsoft.com/office/drawing/2014/main" val="10003"/>
                  </a:ext>
                </a:extLst>
              </a:tr>
              <a:tr h="585075">
                <a:tc>
                  <a:txBody>
                    <a:bodyPr/>
                    <a:lstStyle/>
                    <a:p>
                      <a:pPr marL="0" lvl="0" indent="0" algn="l" rtl="0">
                        <a:spcBef>
                          <a:spcPts val="0"/>
                        </a:spcBef>
                        <a:spcAft>
                          <a:spcPts val="0"/>
                        </a:spcAft>
                        <a:buNone/>
                      </a:pPr>
                      <a:endParaRPr dirty="0"/>
                    </a:p>
                  </a:txBody>
                  <a:tcPr marL="91425" marR="91425" marT="91425" marB="91425" anchor="ctr">
                    <a:solidFill>
                      <a:schemeClr val="lt1"/>
                    </a:solidFill>
                  </a:tcPr>
                </a:tc>
                <a:tc>
                  <a:txBody>
                    <a:bodyPr/>
                    <a:lstStyle/>
                    <a:p>
                      <a:pPr marL="0" lvl="0" indent="0" algn="l" rtl="0">
                        <a:spcBef>
                          <a:spcPts val="0"/>
                        </a:spcBef>
                        <a:spcAft>
                          <a:spcPts val="0"/>
                        </a:spcAft>
                        <a:buNone/>
                      </a:pPr>
                      <a:endParaRPr dirty="0"/>
                    </a:p>
                  </a:txBody>
                  <a:tcPr marL="91425" marR="91425" marT="91425" marB="91425" anchor="ctr">
                    <a:solidFill>
                      <a:schemeClr val="lt1"/>
                    </a:solidFill>
                  </a:tcPr>
                </a:tc>
                <a:extLst>
                  <a:ext uri="{0D108BD9-81ED-4DB2-BD59-A6C34878D82A}">
                    <a16:rowId xmlns:a16="http://schemas.microsoft.com/office/drawing/2014/main" val="10004"/>
                  </a:ext>
                </a:extLst>
              </a:tr>
              <a:tr h="585075">
                <a:tc>
                  <a:txBody>
                    <a:bodyPr/>
                    <a:lstStyle/>
                    <a:p>
                      <a:pPr marL="0" lvl="0" indent="0" algn="l" rtl="0">
                        <a:spcBef>
                          <a:spcPts val="0"/>
                        </a:spcBef>
                        <a:spcAft>
                          <a:spcPts val="0"/>
                        </a:spcAft>
                        <a:buNone/>
                      </a:pPr>
                      <a:endParaRPr dirty="0"/>
                    </a:p>
                  </a:txBody>
                  <a:tcPr marL="91425" marR="91425" marT="91425" marB="91425" anchor="ctr">
                    <a:solidFill>
                      <a:schemeClr val="lt1"/>
                    </a:solidFill>
                  </a:tcPr>
                </a:tc>
                <a:tc>
                  <a:txBody>
                    <a:bodyPr/>
                    <a:lstStyle/>
                    <a:p>
                      <a:pPr marL="0" lvl="0" indent="0" algn="l" rtl="0">
                        <a:spcBef>
                          <a:spcPts val="0"/>
                        </a:spcBef>
                        <a:spcAft>
                          <a:spcPts val="0"/>
                        </a:spcAft>
                        <a:buNone/>
                      </a:pPr>
                      <a:endParaRPr dirty="0"/>
                    </a:p>
                  </a:txBody>
                  <a:tcPr marL="91425" marR="91425" marT="91425" marB="91425" anchor="ctr">
                    <a:solidFill>
                      <a:schemeClr val="lt1"/>
                    </a:solidFill>
                  </a:tcPr>
                </a:tc>
                <a:extLst>
                  <a:ext uri="{0D108BD9-81ED-4DB2-BD59-A6C34878D82A}">
                    <a16:rowId xmlns:a16="http://schemas.microsoft.com/office/drawing/2014/main" val="10005"/>
                  </a:ext>
                </a:extLst>
              </a:tr>
              <a:tr h="585075">
                <a:tc>
                  <a:txBody>
                    <a:bodyPr/>
                    <a:lstStyle/>
                    <a:p>
                      <a:pPr marL="0" lvl="0" indent="0" algn="l" rtl="0">
                        <a:spcBef>
                          <a:spcPts val="0"/>
                        </a:spcBef>
                        <a:spcAft>
                          <a:spcPts val="0"/>
                        </a:spcAft>
                        <a:buNone/>
                      </a:pPr>
                      <a:endParaRPr dirty="0"/>
                    </a:p>
                  </a:txBody>
                  <a:tcPr marL="91425" marR="91425" marT="91425" marB="91425" anchor="ctr">
                    <a:solidFill>
                      <a:schemeClr val="lt1"/>
                    </a:solidFill>
                  </a:tcPr>
                </a:tc>
                <a:tc>
                  <a:txBody>
                    <a:bodyPr/>
                    <a:lstStyle/>
                    <a:p>
                      <a:pPr marL="0" lvl="0" indent="0" algn="l" rtl="0">
                        <a:spcBef>
                          <a:spcPts val="0"/>
                        </a:spcBef>
                        <a:spcAft>
                          <a:spcPts val="0"/>
                        </a:spcAft>
                        <a:buNone/>
                      </a:pPr>
                      <a:endParaRPr dirty="0"/>
                    </a:p>
                  </a:txBody>
                  <a:tcPr marL="91425" marR="91425" marT="91425" marB="91425" anchor="ctr">
                    <a:solidFill>
                      <a:schemeClr val="lt1"/>
                    </a:solidFill>
                  </a:tcPr>
                </a:tc>
                <a:extLst>
                  <a:ext uri="{0D108BD9-81ED-4DB2-BD59-A6C34878D82A}">
                    <a16:rowId xmlns:a16="http://schemas.microsoft.com/office/drawing/2014/main" val="10006"/>
                  </a:ext>
                </a:extLst>
              </a:tr>
              <a:tr h="585075">
                <a:tc>
                  <a:txBody>
                    <a:bodyPr/>
                    <a:lstStyle/>
                    <a:p>
                      <a:pPr marL="0" lvl="0" indent="0" algn="l" rtl="0">
                        <a:spcBef>
                          <a:spcPts val="0"/>
                        </a:spcBef>
                        <a:spcAft>
                          <a:spcPts val="0"/>
                        </a:spcAft>
                        <a:buNone/>
                      </a:pPr>
                      <a:endParaRPr dirty="0"/>
                    </a:p>
                  </a:txBody>
                  <a:tcPr marL="91425" marR="91425" marT="91425" marB="91425" anchor="ctr">
                    <a:solidFill>
                      <a:schemeClr val="lt1"/>
                    </a:solidFill>
                  </a:tcPr>
                </a:tc>
                <a:tc>
                  <a:txBody>
                    <a:bodyPr/>
                    <a:lstStyle/>
                    <a:p>
                      <a:pPr marL="0" lvl="0" indent="0" algn="l" rtl="0">
                        <a:spcBef>
                          <a:spcPts val="0"/>
                        </a:spcBef>
                        <a:spcAft>
                          <a:spcPts val="0"/>
                        </a:spcAft>
                        <a:buNone/>
                      </a:pPr>
                      <a:endParaRPr dirty="0"/>
                    </a:p>
                  </a:txBody>
                  <a:tcPr marL="91425" marR="91425" marT="91425" marB="91425" anchor="ctr">
                    <a:solidFill>
                      <a:schemeClr val="lt1"/>
                    </a:solidFill>
                  </a:tcPr>
                </a:tc>
                <a:extLst>
                  <a:ext uri="{0D108BD9-81ED-4DB2-BD59-A6C34878D82A}">
                    <a16:rowId xmlns:a16="http://schemas.microsoft.com/office/drawing/2014/main" val="10007"/>
                  </a:ext>
                </a:extLst>
              </a:tr>
              <a:tr h="585075">
                <a:tc>
                  <a:txBody>
                    <a:bodyPr/>
                    <a:lstStyle/>
                    <a:p>
                      <a:pPr marL="0" lvl="0" indent="0" algn="l" rtl="0">
                        <a:spcBef>
                          <a:spcPts val="0"/>
                        </a:spcBef>
                        <a:spcAft>
                          <a:spcPts val="0"/>
                        </a:spcAft>
                        <a:buNone/>
                      </a:pPr>
                      <a:endParaRPr dirty="0"/>
                    </a:p>
                  </a:txBody>
                  <a:tcPr marL="91425" marR="91425" marT="91425" marB="91425" anchor="ctr">
                    <a:solidFill>
                      <a:schemeClr val="lt1"/>
                    </a:solidFill>
                  </a:tcPr>
                </a:tc>
                <a:tc>
                  <a:txBody>
                    <a:bodyPr/>
                    <a:lstStyle/>
                    <a:p>
                      <a:pPr marL="0" lvl="0" indent="0" algn="l" rtl="0">
                        <a:spcBef>
                          <a:spcPts val="0"/>
                        </a:spcBef>
                        <a:spcAft>
                          <a:spcPts val="0"/>
                        </a:spcAft>
                        <a:buNone/>
                      </a:pPr>
                      <a:endParaRPr dirty="0"/>
                    </a:p>
                  </a:txBody>
                  <a:tcPr marL="91425" marR="91425" marT="91425" marB="91425" anchor="ctr">
                    <a:solidFill>
                      <a:schemeClr val="lt1"/>
                    </a:solidFill>
                  </a:tcPr>
                </a:tc>
                <a:extLst>
                  <a:ext uri="{0D108BD9-81ED-4DB2-BD59-A6C34878D82A}">
                    <a16:rowId xmlns:a16="http://schemas.microsoft.com/office/drawing/2014/main" val="10008"/>
                  </a:ext>
                </a:extLst>
              </a:tr>
            </a:tbl>
          </a:graphicData>
        </a:graphic>
      </p:graphicFrame>
      <p:graphicFrame>
        <p:nvGraphicFramePr>
          <p:cNvPr id="600" name="Google Shape;600;g37314d73c8a_0_2410"/>
          <p:cNvGraphicFramePr/>
          <p:nvPr>
            <p:extLst>
              <p:ext uri="{D42A27DB-BD31-4B8C-83A1-F6EECF244321}">
                <p14:modId xmlns:p14="http://schemas.microsoft.com/office/powerpoint/2010/main" val="3988337403"/>
              </p:ext>
            </p:extLst>
          </p:nvPr>
        </p:nvGraphicFramePr>
        <p:xfrm>
          <a:off x="6300763" y="238638"/>
          <a:ext cx="5381675" cy="6380725"/>
        </p:xfrm>
        <a:graphic>
          <a:graphicData uri="http://schemas.openxmlformats.org/drawingml/2006/table">
            <a:tbl>
              <a:tblPr>
                <a:noFill/>
                <a:tableStyleId>{E2ABF55B-3D18-408F-9B42-0C94255D9077}</a:tableStyleId>
              </a:tblPr>
              <a:tblGrid>
                <a:gridCol w="2597475">
                  <a:extLst>
                    <a:ext uri="{9D8B030D-6E8A-4147-A177-3AD203B41FA5}">
                      <a16:colId xmlns:a16="http://schemas.microsoft.com/office/drawing/2014/main" val="20000"/>
                    </a:ext>
                  </a:extLst>
                </a:gridCol>
                <a:gridCol w="2784200">
                  <a:extLst>
                    <a:ext uri="{9D8B030D-6E8A-4147-A177-3AD203B41FA5}">
                      <a16:colId xmlns:a16="http://schemas.microsoft.com/office/drawing/2014/main" val="20001"/>
                    </a:ext>
                  </a:extLst>
                </a:gridCol>
              </a:tblGrid>
              <a:tr h="1572125">
                <a:tc>
                  <a:txBody>
                    <a:bodyPr/>
                    <a:lstStyle/>
                    <a:p>
                      <a:pPr marL="0" lvl="0" indent="0" algn="ctr">
                        <a:spcBef>
                          <a:spcPts val="0"/>
                        </a:spcBef>
                        <a:spcAft>
                          <a:spcPts val="0"/>
                        </a:spcAft>
                        <a:buNone/>
                      </a:pPr>
                      <a:r>
                        <a:rPr lang="en-US" sz="1700" b="1" i="0" u="none" strike="noStrike" noProof="0" dirty="0">
                          <a:solidFill>
                            <a:srgbClr val="000000"/>
                          </a:solidFill>
                          <a:latin typeface="Roboto"/>
                        </a:rPr>
                        <a:t>Nom de la partie prenante</a:t>
                      </a:r>
                      <a:endParaRPr sz="1700" b="1" dirty="0">
                        <a:latin typeface="Roboto"/>
                        <a:ea typeface="Roboto"/>
                        <a:cs typeface="Roboto"/>
                        <a:sym typeface="Roboto"/>
                      </a:endParaRPr>
                    </a:p>
                  </a:txBody>
                  <a:tcPr marL="91425" marR="91425" marT="91425" marB="91425" anchor="ctr">
                    <a:solidFill>
                      <a:srgbClr val="FFF2CC"/>
                    </a:solidFill>
                  </a:tcPr>
                </a:tc>
                <a:tc>
                  <a:txBody>
                    <a:bodyPr/>
                    <a:lstStyle/>
                    <a:p>
                      <a:pPr marL="0" lvl="0" indent="0" algn="ctr">
                        <a:spcBef>
                          <a:spcPts val="0"/>
                        </a:spcBef>
                        <a:spcAft>
                          <a:spcPts val="0"/>
                        </a:spcAft>
                        <a:buNone/>
                      </a:pPr>
                      <a:r>
                        <a:rPr lang="en-US" sz="1700" b="1" i="0" u="none" strike="noStrike" noProof="0" dirty="0">
                          <a:solidFill>
                            <a:srgbClr val="000000"/>
                          </a:solidFill>
                          <a:latin typeface="Roboto" panose="02000000000000000000" pitchFamily="2" charset="0"/>
                          <a:ea typeface="Roboto" panose="02000000000000000000" pitchFamily="2" charset="0"/>
                        </a:rPr>
                        <a:t>Secteur ou groupes d’intérêt</a:t>
                      </a:r>
                      <a:endParaRPr sz="1700" b="0" i="0" u="none" strike="noStrike" noProof="0" dirty="0">
                        <a:solidFill>
                          <a:srgbClr val="000000"/>
                        </a:solidFill>
                        <a:latin typeface="Roboto" panose="02000000000000000000" pitchFamily="2" charset="0"/>
                        <a:ea typeface="Roboto" panose="02000000000000000000" pitchFamily="2" charset="0"/>
                        <a:cs typeface="Roboto"/>
                        <a:sym typeface="Roboto"/>
                      </a:endParaRPr>
                    </a:p>
                    <a:p>
                      <a:pPr marL="0" lvl="0" indent="0" algn="ctr">
                        <a:spcBef>
                          <a:spcPts val="0"/>
                        </a:spcBef>
                        <a:spcAft>
                          <a:spcPts val="0"/>
                        </a:spcAft>
                        <a:buNone/>
                      </a:pPr>
                      <a:r>
                        <a:rPr lang="en-US" sz="1300" b="0" i="0" u="none" strike="noStrike" noProof="0" dirty="0">
                          <a:solidFill>
                            <a:srgbClr val="000000"/>
                          </a:solidFill>
                          <a:latin typeface="Roboto"/>
                          <a:sym typeface="Roboto"/>
                        </a:rPr>
                        <a:t>(</a:t>
                      </a:r>
                      <a:r>
                        <a:rPr lang="en-US" sz="1300" b="0" i="0" u="none" strike="noStrike" noProof="0" dirty="0">
                          <a:solidFill>
                            <a:srgbClr val="000000"/>
                          </a:solidFill>
                          <a:latin typeface="Roboto"/>
                        </a:rPr>
                        <a:t>Privé</a:t>
                      </a:r>
                      <a:r>
                        <a:rPr lang="en-US" sz="1300" b="0" i="0" u="none" strike="noStrike" noProof="0" dirty="0">
                          <a:solidFill>
                            <a:srgbClr val="000000"/>
                          </a:solidFill>
                          <a:latin typeface="Roboto"/>
                          <a:sym typeface="Roboto"/>
                        </a:rPr>
                        <a:t>, Public, </a:t>
                      </a:r>
                      <a:r>
                        <a:rPr lang="en-US" sz="1300" b="0" i="0" u="none" strike="noStrike" noProof="0" dirty="0">
                          <a:solidFill>
                            <a:srgbClr val="000000"/>
                          </a:solidFill>
                          <a:latin typeface="Roboto"/>
                        </a:rPr>
                        <a:t>Société civile</a:t>
                      </a:r>
                      <a:r>
                        <a:rPr lang="en-US" sz="1300" b="0" i="0" u="none" strike="noStrike" noProof="0" dirty="0">
                          <a:solidFill>
                            <a:srgbClr val="000000"/>
                          </a:solidFill>
                          <a:latin typeface="Roboto"/>
                          <a:sym typeface="Roboto"/>
                        </a:rPr>
                        <a:t>, </a:t>
                      </a:r>
                      <a:r>
                        <a:rPr lang="en-US" sz="1300" b="0" i="0" u="none" strike="noStrike" noProof="0" dirty="0">
                          <a:solidFill>
                            <a:srgbClr val="000000"/>
                          </a:solidFill>
                          <a:latin typeface="Roboto"/>
                        </a:rPr>
                        <a:t>Monde académique</a:t>
                      </a:r>
                      <a:r>
                        <a:rPr lang="en-US" sz="1300" b="0" i="0" u="none" strike="noStrike" noProof="0" dirty="0">
                          <a:solidFill>
                            <a:srgbClr val="000000"/>
                          </a:solidFill>
                          <a:latin typeface="Roboto"/>
                          <a:sym typeface="Roboto"/>
                        </a:rPr>
                        <a:t>, </a:t>
                      </a:r>
                      <a:r>
                        <a:rPr lang="en-US" sz="1300" b="0" i="0" u="none" strike="noStrike" noProof="0" dirty="0">
                          <a:solidFill>
                            <a:srgbClr val="000000"/>
                          </a:solidFill>
                          <a:latin typeface="Roboto"/>
                        </a:rPr>
                        <a:t>Communautés</a:t>
                      </a:r>
                      <a:r>
                        <a:rPr lang="en-US" sz="1300" b="0" i="0" u="none" strike="noStrike" noProof="0" dirty="0">
                          <a:solidFill>
                            <a:srgbClr val="000000"/>
                          </a:solidFill>
                          <a:latin typeface="Roboto"/>
                          <a:sym typeface="Roboto"/>
                        </a:rPr>
                        <a:t>, </a:t>
                      </a:r>
                      <a:r>
                        <a:rPr lang="en-US" sz="1300" b="0" i="0" u="none" strike="noStrike" noProof="0" dirty="0">
                          <a:solidFill>
                            <a:srgbClr val="000000"/>
                          </a:solidFill>
                          <a:latin typeface="Roboto"/>
                        </a:rPr>
                        <a:t>Peuples autochtones</a:t>
                      </a:r>
                      <a:r>
                        <a:rPr lang="en-US" sz="1300" b="0" i="0" u="none" strike="noStrike" noProof="0" dirty="0">
                          <a:solidFill>
                            <a:srgbClr val="000000"/>
                          </a:solidFill>
                          <a:latin typeface="Roboto"/>
                          <a:sym typeface="Roboto"/>
                        </a:rPr>
                        <a:t>, </a:t>
                      </a:r>
                      <a:r>
                        <a:rPr lang="en-US" sz="1300" b="0" i="0" u="none" strike="noStrike" noProof="0" dirty="0">
                          <a:solidFill>
                            <a:srgbClr val="000000"/>
                          </a:solidFill>
                          <a:latin typeface="Roboto"/>
                        </a:rPr>
                        <a:t>Autres</a:t>
                      </a:r>
                      <a:r>
                        <a:rPr lang="en-US" sz="1300" b="0" i="0" u="none" strike="noStrike" noProof="0" dirty="0">
                          <a:solidFill>
                            <a:srgbClr val="000000"/>
                          </a:solidFill>
                          <a:latin typeface="Roboto"/>
                          <a:sym typeface="Roboto"/>
                        </a:rPr>
                        <a:t>…)</a:t>
                      </a:r>
                      <a:endParaRPr sz="1300" b="0" i="0" u="none" strike="noStrike" noProof="0" dirty="0">
                        <a:solidFill>
                          <a:srgbClr val="000000"/>
                        </a:solidFill>
                        <a:sym typeface="Roboto"/>
                      </a:endParaRPr>
                    </a:p>
                  </a:txBody>
                  <a:tcPr marL="91425" marR="91425" marT="91425" marB="91425" anchor="ctr">
                    <a:solidFill>
                      <a:srgbClr val="FFF2CC"/>
                    </a:solidFill>
                  </a:tcPr>
                </a:tc>
                <a:extLst>
                  <a:ext uri="{0D108BD9-81ED-4DB2-BD59-A6C34878D82A}">
                    <a16:rowId xmlns:a16="http://schemas.microsoft.com/office/drawing/2014/main" val="10000"/>
                  </a:ext>
                </a:extLst>
              </a:tr>
              <a:tr h="601075">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extLst>
                  <a:ext uri="{0D108BD9-81ED-4DB2-BD59-A6C34878D82A}">
                    <a16:rowId xmlns:a16="http://schemas.microsoft.com/office/drawing/2014/main" val="10001"/>
                  </a:ext>
                </a:extLst>
              </a:tr>
              <a:tr h="601075">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extLst>
                  <a:ext uri="{0D108BD9-81ED-4DB2-BD59-A6C34878D82A}">
                    <a16:rowId xmlns:a16="http://schemas.microsoft.com/office/drawing/2014/main" val="10002"/>
                  </a:ext>
                </a:extLst>
              </a:tr>
              <a:tr h="601075">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extLst>
                  <a:ext uri="{0D108BD9-81ED-4DB2-BD59-A6C34878D82A}">
                    <a16:rowId xmlns:a16="http://schemas.microsoft.com/office/drawing/2014/main" val="10003"/>
                  </a:ext>
                </a:extLst>
              </a:tr>
              <a:tr h="601075">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extLst>
                  <a:ext uri="{0D108BD9-81ED-4DB2-BD59-A6C34878D82A}">
                    <a16:rowId xmlns:a16="http://schemas.microsoft.com/office/drawing/2014/main" val="10004"/>
                  </a:ext>
                </a:extLst>
              </a:tr>
              <a:tr h="601075">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extLst>
                  <a:ext uri="{0D108BD9-81ED-4DB2-BD59-A6C34878D82A}">
                    <a16:rowId xmlns:a16="http://schemas.microsoft.com/office/drawing/2014/main" val="10005"/>
                  </a:ext>
                </a:extLst>
              </a:tr>
              <a:tr h="601075">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extLst>
                  <a:ext uri="{0D108BD9-81ED-4DB2-BD59-A6C34878D82A}">
                    <a16:rowId xmlns:a16="http://schemas.microsoft.com/office/drawing/2014/main" val="10006"/>
                  </a:ext>
                </a:extLst>
              </a:tr>
              <a:tr h="601075">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extLst>
                  <a:ext uri="{0D108BD9-81ED-4DB2-BD59-A6C34878D82A}">
                    <a16:rowId xmlns:a16="http://schemas.microsoft.com/office/drawing/2014/main" val="10007"/>
                  </a:ext>
                </a:extLst>
              </a:tr>
              <a:tr h="601075">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tc>
                  <a:txBody>
                    <a:body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solidFill>
                      <a:schemeClr val="lt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04"/>
        <p:cNvGrpSpPr/>
        <p:nvPr/>
      </p:nvGrpSpPr>
      <p:grpSpPr>
        <a:xfrm>
          <a:off x="0" y="0"/>
          <a:ext cx="0" cy="0"/>
          <a:chOff x="0" y="0"/>
          <a:chExt cx="0" cy="0"/>
        </a:xfrm>
      </p:grpSpPr>
      <p:sp>
        <p:nvSpPr>
          <p:cNvPr id="605" name="Google Shape;605;g37314d73c8a_0_3260"/>
          <p:cNvSpPr txBox="1">
            <a:spLocks noGrp="1"/>
          </p:cNvSpPr>
          <p:nvPr>
            <p:ph type="title"/>
          </p:nvPr>
        </p:nvSpPr>
        <p:spPr>
          <a:xfrm>
            <a:off x="801529" y="742950"/>
            <a:ext cx="8686800" cy="3563400"/>
          </a:xfrm>
          <a:prstGeom prst="rect">
            <a:avLst/>
          </a:prstGeom>
          <a:noFill/>
          <a:ln>
            <a:noFill/>
          </a:ln>
        </p:spPr>
        <p:txBody>
          <a:bodyPr spcFirstLastPara="1" wrap="square" lIns="91425" tIns="45700" rIns="91425" bIns="45700" anchor="b" anchorCtr="0">
            <a:noAutofit/>
          </a:bodyPr>
          <a:lstStyle/>
          <a:p>
            <a:pPr marL="0" lvl="0" indent="0" algn="l" rtl="0">
              <a:lnSpc>
                <a:spcPct val="116666"/>
              </a:lnSpc>
              <a:spcBef>
                <a:spcPts val="0"/>
              </a:spcBef>
              <a:spcAft>
                <a:spcPts val="0"/>
              </a:spcAft>
              <a:buClr>
                <a:schemeClr val="lt2"/>
              </a:buClr>
              <a:buSzPts val="6000"/>
              <a:buFont typeface="Arial"/>
              <a:buNone/>
            </a:pPr>
            <a:r>
              <a:rPr lang="en-US" dirty="0">
                <a:latin typeface="Roboto"/>
                <a:ea typeface="Roboto"/>
                <a:cs typeface="Roboto"/>
                <a:sym typeface="Roboto"/>
              </a:rPr>
              <a:t>PAUSE</a:t>
            </a:r>
            <a:endParaRPr dirty="0">
              <a:latin typeface="Roboto"/>
              <a:ea typeface="Roboto"/>
              <a:cs typeface="Roboto"/>
              <a:sym typeface="Roboto"/>
            </a:endParaRPr>
          </a:p>
        </p:txBody>
      </p:sp>
      <p:sp>
        <p:nvSpPr>
          <p:cNvPr id="606" name="Google Shape;606;g37314d73c8a_0_3260"/>
          <p:cNvSpPr txBox="1">
            <a:spLocks noGrp="1"/>
          </p:cNvSpPr>
          <p:nvPr>
            <p:ph type="body" idx="1"/>
          </p:nvPr>
        </p:nvSpPr>
        <p:spPr>
          <a:xfrm>
            <a:off x="801529" y="4857157"/>
            <a:ext cx="8686800" cy="11886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dirty="0"/>
              <a:t>3 minutes</a:t>
            </a:r>
            <a:endParaRPr dirty="0"/>
          </a:p>
          <a:p>
            <a:pPr marL="0" lvl="0" indent="0" algn="l" rtl="0">
              <a:lnSpc>
                <a:spcPct val="125000"/>
              </a:lnSpc>
              <a:spcBef>
                <a:spcPts val="0"/>
              </a:spcBef>
              <a:spcAft>
                <a:spcPts val="0"/>
              </a:spcAft>
              <a:buClr>
                <a:schemeClr val="lt2"/>
              </a:buClr>
              <a:buSzPts val="1920"/>
              <a:buFont typeface="Arial"/>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EF9FF"/>
        </a:solidFill>
        <a:effectLst/>
      </p:bgPr>
    </p:bg>
    <p:spTree>
      <p:nvGrpSpPr>
        <p:cNvPr id="1" name="Shape 610"/>
        <p:cNvGrpSpPr/>
        <p:nvPr/>
      </p:nvGrpSpPr>
      <p:grpSpPr>
        <a:xfrm>
          <a:off x="0" y="0"/>
          <a:ext cx="0" cy="0"/>
          <a:chOff x="0" y="0"/>
          <a:chExt cx="0" cy="0"/>
        </a:xfrm>
      </p:grpSpPr>
      <p:sp>
        <p:nvSpPr>
          <p:cNvPr id="611" name="Google Shape;611;g37314d73c8a_0_2420"/>
          <p:cNvSpPr/>
          <p:nvPr/>
        </p:nvSpPr>
        <p:spPr>
          <a:xfrm>
            <a:off x="4242767" y="1582600"/>
            <a:ext cx="3692700" cy="36927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sp>
        <p:nvSpPr>
          <p:cNvPr id="612" name="Google Shape;612;g37314d73c8a_0_2420"/>
          <p:cNvSpPr txBox="1"/>
          <p:nvPr/>
        </p:nvSpPr>
        <p:spPr>
          <a:xfrm>
            <a:off x="4242767" y="2801350"/>
            <a:ext cx="3692700" cy="1255200"/>
          </a:xfrm>
          <a:prstGeom prst="rect">
            <a:avLst/>
          </a:prstGeom>
          <a:noFill/>
          <a:ln>
            <a:noFill/>
          </a:ln>
        </p:spPr>
        <p:txBody>
          <a:bodyPr spcFirstLastPara="1" wrap="square" lIns="121900" tIns="121900" rIns="121900" bIns="121900" anchor="ctr" anchorCtr="0">
            <a:noAutofit/>
          </a:bodyPr>
          <a:lstStyle/>
          <a:p>
            <a:pPr algn="ctr"/>
            <a:r>
              <a:rPr lang="fr-FR" sz="3100" b="1" noProof="0" dirty="0">
                <a:solidFill>
                  <a:srgbClr val="00344D"/>
                </a:solidFill>
                <a:latin typeface="Roboto"/>
                <a:ea typeface="Roboto"/>
                <a:cs typeface="Roboto"/>
                <a:sym typeface="Roboto"/>
              </a:rPr>
              <a:t>ANALYSE DES PARTIES PRENANTES</a:t>
            </a:r>
            <a:endParaRPr lang="fr-FR" noProof="0" dirty="0"/>
          </a:p>
          <a:p>
            <a:pPr algn="ctr">
              <a:buSzPts val="3100"/>
            </a:pPr>
            <a:r>
              <a:rPr lang="fr-FR" sz="3100" noProof="0" dirty="0">
                <a:solidFill>
                  <a:srgbClr val="00344D"/>
                </a:solidFill>
                <a:latin typeface="Roboto"/>
                <a:ea typeface="Roboto"/>
                <a:cs typeface="Roboto"/>
                <a:sym typeface="Roboto"/>
              </a:rPr>
              <a:t>(Quelques outils)</a:t>
            </a:r>
          </a:p>
        </p:txBody>
      </p:sp>
      <p:sp>
        <p:nvSpPr>
          <p:cNvPr id="613" name="Google Shape;613;g37314d73c8a_0_2420"/>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
        <p:nvSpPr>
          <p:cNvPr id="614" name="Google Shape;614;g37314d73c8a_0_2420"/>
          <p:cNvSpPr txBox="1"/>
          <p:nvPr/>
        </p:nvSpPr>
        <p:spPr>
          <a:xfrm>
            <a:off x="7534625" y="5618425"/>
            <a:ext cx="4768500" cy="923299"/>
          </a:xfrm>
          <a:prstGeom prst="rect">
            <a:avLst/>
          </a:prstGeom>
          <a:noFill/>
          <a:ln>
            <a:noFill/>
          </a:ln>
        </p:spPr>
        <p:txBody>
          <a:bodyPr spcFirstLastPara="1" wrap="square" lIns="91425" tIns="91425" rIns="91425" bIns="91425" anchor="t" anchorCtr="0">
            <a:spAutoFit/>
          </a:bodyPr>
          <a:lstStyle/>
          <a:p>
            <a:pPr algn="ctr"/>
            <a:r>
              <a:rPr lang="fr-FR" sz="2400" noProof="0" dirty="0">
                <a:solidFill>
                  <a:srgbClr val="00344D"/>
                </a:solidFill>
                <a:latin typeface="Roboto"/>
                <a:ea typeface="Roboto"/>
                <a:cs typeface="Roboto"/>
                <a:sym typeface="Roboto"/>
              </a:rPr>
              <a:t>(RE)ORGANISATION ET INTERPRETATION DE LA LISTE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37314d73c8a_0_2497"/>
          <p:cNvSpPr txBox="1"/>
          <p:nvPr/>
        </p:nvSpPr>
        <p:spPr>
          <a:xfrm>
            <a:off x="893767" y="2212876"/>
            <a:ext cx="4008300" cy="3089100"/>
          </a:xfrm>
          <a:prstGeom prst="rect">
            <a:avLst/>
          </a:prstGeom>
          <a:noFill/>
          <a:ln>
            <a:noFill/>
          </a:ln>
        </p:spPr>
        <p:txBody>
          <a:bodyPr spcFirstLastPara="1" wrap="square" lIns="121900" tIns="121900" rIns="121900" bIns="121900" anchor="t" anchorCtr="0">
            <a:noAutofit/>
          </a:bodyPr>
          <a:lstStyle/>
          <a:p>
            <a:pPr>
              <a:lnSpc>
                <a:spcPct val="114999"/>
              </a:lnSpc>
              <a:spcBef>
                <a:spcPts val="1300"/>
              </a:spcBef>
              <a:buSzPts val="2400"/>
            </a:pPr>
            <a:r>
              <a:rPr lang="fr-FR" sz="2400" noProof="0" dirty="0">
                <a:solidFill>
                  <a:srgbClr val="002060"/>
                </a:solidFill>
                <a:latin typeface="Roboto"/>
                <a:ea typeface="Roboto"/>
                <a:cs typeface="Roboto"/>
                <a:sym typeface="Roboto"/>
              </a:rPr>
              <a:t>Approche pour</a:t>
            </a:r>
            <a:r>
              <a:rPr lang="fr-FR" sz="2400" b="1" noProof="0" dirty="0">
                <a:solidFill>
                  <a:schemeClr val="dk2"/>
                </a:solidFill>
                <a:latin typeface="Roboto"/>
                <a:ea typeface="Roboto"/>
                <a:cs typeface="Roboto"/>
                <a:sym typeface="Roboto"/>
              </a:rPr>
              <a:t> comprendre </a:t>
            </a:r>
            <a:r>
              <a:rPr lang="fr-FR" sz="2400" noProof="0" dirty="0">
                <a:solidFill>
                  <a:srgbClr val="002060"/>
                </a:solidFill>
                <a:latin typeface="Roboto"/>
                <a:ea typeface="Roboto"/>
                <a:cs typeface="Roboto"/>
                <a:sym typeface="Roboto"/>
              </a:rPr>
              <a:t>les parties prenantes pertinentes,</a:t>
            </a:r>
            <a:r>
              <a:rPr lang="fr-FR" sz="2400" b="1" noProof="0" dirty="0">
                <a:solidFill>
                  <a:schemeClr val="dk2"/>
                </a:solidFill>
                <a:latin typeface="Roboto"/>
                <a:ea typeface="Roboto"/>
                <a:cs typeface="Roboto"/>
                <a:sym typeface="Roboto"/>
              </a:rPr>
              <a:t> leurs caractéristiques et leurs interrelations </a:t>
            </a:r>
            <a:r>
              <a:rPr lang="fr-FR" sz="2400" noProof="0" dirty="0">
                <a:solidFill>
                  <a:srgbClr val="002060"/>
                </a:solidFill>
                <a:latin typeface="Roboto"/>
                <a:ea typeface="Roboto"/>
                <a:cs typeface="Roboto"/>
                <a:sym typeface="Roboto"/>
              </a:rPr>
              <a:t>afin de</a:t>
            </a:r>
            <a:r>
              <a:rPr lang="fr-FR" sz="2400" b="1" noProof="0" dirty="0">
                <a:solidFill>
                  <a:schemeClr val="dk2"/>
                </a:solidFill>
                <a:latin typeface="Roboto"/>
                <a:ea typeface="Roboto"/>
                <a:cs typeface="Roboto"/>
                <a:sym typeface="Roboto"/>
              </a:rPr>
              <a:t> prioriser leur </a:t>
            </a:r>
            <a:r>
              <a:rPr lang="fr-FR" sz="2400" b="1" i="0" u="none" strike="noStrike" cap="none" noProof="0" dirty="0">
                <a:solidFill>
                  <a:schemeClr val="dk2"/>
                </a:solidFill>
                <a:latin typeface="Roboto"/>
                <a:ea typeface="Roboto"/>
                <a:cs typeface="Roboto"/>
                <a:sym typeface="Roboto"/>
              </a:rPr>
              <a:t>engagement</a:t>
            </a:r>
            <a:endParaRPr lang="fr-FR" sz="2400" b="1" noProof="0" dirty="0">
              <a:solidFill>
                <a:schemeClr val="dk2"/>
              </a:solidFill>
              <a:latin typeface="Roboto"/>
              <a:ea typeface="Roboto"/>
              <a:cs typeface="Roboto"/>
            </a:endParaRPr>
          </a:p>
        </p:txBody>
      </p:sp>
      <p:sp>
        <p:nvSpPr>
          <p:cNvPr id="620" name="Google Shape;620;g37314d73c8a_0_2497"/>
          <p:cNvSpPr txBox="1"/>
          <p:nvPr/>
        </p:nvSpPr>
        <p:spPr>
          <a:xfrm>
            <a:off x="893783" y="1022358"/>
            <a:ext cx="3773700" cy="1284300"/>
          </a:xfrm>
          <a:prstGeom prst="rect">
            <a:avLst/>
          </a:prstGeom>
          <a:noFill/>
          <a:ln>
            <a:noFill/>
          </a:ln>
        </p:spPr>
        <p:txBody>
          <a:bodyPr spcFirstLastPara="1" wrap="square" lIns="121900" tIns="121900" rIns="121900" bIns="121900" anchor="t" anchorCtr="0">
            <a:noAutofit/>
          </a:bodyPr>
          <a:lstStyle/>
          <a:p>
            <a:r>
              <a:rPr lang="fr-FR" sz="2900" noProof="0" dirty="0">
                <a:solidFill>
                  <a:srgbClr val="00344D"/>
                </a:solidFill>
                <a:latin typeface="Roboto"/>
                <a:ea typeface="Roboto"/>
                <a:cs typeface="Roboto"/>
                <a:sym typeface="Roboto"/>
              </a:rPr>
              <a:t>ANALYSE DES PARTIES PRENANTES</a:t>
            </a:r>
          </a:p>
          <a:p>
            <a:pPr>
              <a:buSzPts val="2900"/>
            </a:pPr>
            <a:endParaRPr lang="fr-FR" sz="2900" noProof="0" dirty="0">
              <a:solidFill>
                <a:srgbClr val="00344D"/>
              </a:solidFill>
              <a:latin typeface="Roboto"/>
              <a:ea typeface="Roboto"/>
              <a:cs typeface="Roboto"/>
            </a:endParaRPr>
          </a:p>
        </p:txBody>
      </p:sp>
      <p:pic>
        <p:nvPicPr>
          <p:cNvPr id="621" name="Google Shape;621;g37314d73c8a_0_2497"/>
          <p:cNvPicPr preferRelativeResize="0"/>
          <p:nvPr/>
        </p:nvPicPr>
        <p:blipFill rotWithShape="1">
          <a:blip r:embed="rId3">
            <a:alphaModFix/>
          </a:blip>
          <a:srcRect/>
          <a:stretch/>
        </p:blipFill>
        <p:spPr>
          <a:xfrm>
            <a:off x="5430833" y="515933"/>
            <a:ext cx="6008365" cy="6008365"/>
          </a:xfrm>
          <a:prstGeom prst="rect">
            <a:avLst/>
          </a:prstGeom>
          <a:noFill/>
          <a:ln>
            <a:noFill/>
          </a:ln>
        </p:spPr>
      </p:pic>
      <p:sp>
        <p:nvSpPr>
          <p:cNvPr id="622" name="Google Shape;622;g37314d73c8a_0_2497"/>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37314d73c8a_0_2426"/>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dirty="0">
              <a:solidFill>
                <a:schemeClr val="lt1"/>
              </a:solidFill>
              <a:latin typeface="Arial"/>
              <a:ea typeface="Arial"/>
              <a:cs typeface="Arial"/>
              <a:sym typeface="Arial"/>
            </a:endParaRPr>
          </a:p>
        </p:txBody>
      </p:sp>
      <p:sp>
        <p:nvSpPr>
          <p:cNvPr id="628" name="Google Shape;628;g37314d73c8a_0_2426"/>
          <p:cNvSpPr txBox="1"/>
          <p:nvPr/>
        </p:nvSpPr>
        <p:spPr>
          <a:xfrm>
            <a:off x="936267" y="3310667"/>
            <a:ext cx="2687100" cy="720900"/>
          </a:xfrm>
          <a:prstGeom prst="rect">
            <a:avLst/>
          </a:prstGeom>
          <a:noFill/>
          <a:ln>
            <a:noFill/>
          </a:ln>
        </p:spPr>
        <p:txBody>
          <a:bodyPr spcFirstLastPara="1" wrap="square" lIns="121900" tIns="121900" rIns="121900" bIns="121900" anchor="t" anchorCtr="0">
            <a:noAutofit/>
          </a:bodyPr>
          <a:lstStyle/>
          <a:p>
            <a:pPr algn="ctr"/>
            <a:r>
              <a:rPr lang="en-US" sz="2900" dirty="0">
                <a:solidFill>
                  <a:schemeClr val="dk2"/>
                </a:solidFill>
                <a:latin typeface="Raleway Black"/>
                <a:ea typeface="Raleway Black"/>
                <a:cs typeface="Raleway Black"/>
                <a:sym typeface="Raleway Black"/>
              </a:rPr>
              <a:t>NIVEAU D'INTERET</a:t>
            </a:r>
            <a:endParaRPr sz="2000" dirty="0">
              <a:solidFill>
                <a:schemeClr val="dk2"/>
              </a:solidFill>
              <a:latin typeface="Lato"/>
              <a:ea typeface="Lato"/>
              <a:cs typeface="Lato"/>
              <a:sym typeface="Lato"/>
            </a:endParaRPr>
          </a:p>
        </p:txBody>
      </p:sp>
      <p:sp>
        <p:nvSpPr>
          <p:cNvPr id="629" name="Google Shape;629;g37314d73c8a_0_2426"/>
          <p:cNvSpPr txBox="1"/>
          <p:nvPr/>
        </p:nvSpPr>
        <p:spPr>
          <a:xfrm>
            <a:off x="3104000" y="1885650"/>
            <a:ext cx="2687100" cy="720900"/>
          </a:xfrm>
          <a:prstGeom prst="rect">
            <a:avLst/>
          </a:prstGeom>
          <a:noFill/>
          <a:ln>
            <a:noFill/>
          </a:ln>
        </p:spPr>
        <p:txBody>
          <a:bodyPr spcFirstLastPara="1" wrap="square" lIns="121900" tIns="121900" rIns="121900" bIns="121900" anchor="t" anchorCtr="0">
            <a:noAutofit/>
          </a:bodyPr>
          <a:lstStyle/>
          <a:p>
            <a:pPr algn="ctr"/>
            <a:r>
              <a:rPr lang="en-US" sz="2900" dirty="0">
                <a:solidFill>
                  <a:schemeClr val="dk2"/>
                </a:solidFill>
                <a:latin typeface="Raleway Black"/>
                <a:ea typeface="Lato"/>
                <a:cs typeface="Lato"/>
                <a:sym typeface="Raleway Black"/>
              </a:rPr>
              <a:t>NIVEAU DE POUVOIR</a:t>
            </a:r>
            <a:endParaRPr lang="en-US" sz="2900" dirty="0">
              <a:solidFill>
                <a:schemeClr val="dk2"/>
              </a:solidFill>
              <a:latin typeface="Raleway Black"/>
              <a:ea typeface="Lato"/>
              <a:cs typeface="Lato"/>
            </a:endParaRPr>
          </a:p>
        </p:txBody>
      </p:sp>
      <p:sp>
        <p:nvSpPr>
          <p:cNvPr id="630" name="Google Shape;630;g37314d73c8a_0_2426"/>
          <p:cNvSpPr txBox="1"/>
          <p:nvPr/>
        </p:nvSpPr>
        <p:spPr>
          <a:xfrm>
            <a:off x="3882600" y="498333"/>
            <a:ext cx="3392700" cy="7209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US" sz="2900" dirty="0">
                <a:solidFill>
                  <a:schemeClr val="dk2"/>
                </a:solidFill>
                <a:latin typeface="Raleway Black"/>
                <a:ea typeface="Lato"/>
                <a:cs typeface="Lato"/>
                <a:sym typeface="Raleway Black"/>
              </a:rPr>
              <a:t>NECESSITIES</a:t>
            </a:r>
            <a:endParaRPr lang="en-US" sz="2900" dirty="0">
              <a:solidFill>
                <a:schemeClr val="dk2"/>
              </a:solidFill>
              <a:ea typeface="Lato"/>
            </a:endParaRPr>
          </a:p>
        </p:txBody>
      </p:sp>
      <p:sp>
        <p:nvSpPr>
          <p:cNvPr id="631" name="Google Shape;631;g37314d73c8a_0_2426"/>
          <p:cNvSpPr txBox="1"/>
          <p:nvPr/>
        </p:nvSpPr>
        <p:spPr>
          <a:xfrm>
            <a:off x="797300" y="1096867"/>
            <a:ext cx="2687100" cy="720900"/>
          </a:xfrm>
          <a:prstGeom prst="rect">
            <a:avLst/>
          </a:prstGeom>
          <a:noFill/>
          <a:ln>
            <a:noFill/>
          </a:ln>
        </p:spPr>
        <p:txBody>
          <a:bodyPr spcFirstLastPara="1" wrap="square" lIns="121900" tIns="121900" rIns="121900" bIns="121900" anchor="t" anchorCtr="0">
            <a:noAutofit/>
          </a:bodyPr>
          <a:lstStyle/>
          <a:p>
            <a:pPr algn="ctr"/>
            <a:r>
              <a:rPr lang="en-US" sz="2900" dirty="0">
                <a:solidFill>
                  <a:schemeClr val="dk2"/>
                </a:solidFill>
                <a:latin typeface="Raleway Black"/>
                <a:ea typeface="Raleway Black"/>
                <a:cs typeface="Raleway Black"/>
                <a:sym typeface="Raleway Black"/>
              </a:rPr>
              <a:t>TYPES DE POUVOIR/D' INFLUENCE</a:t>
            </a:r>
            <a:endParaRPr lang="en-US" sz="2900" dirty="0">
              <a:solidFill>
                <a:schemeClr val="dk2"/>
              </a:solidFill>
              <a:ea typeface="Lato"/>
            </a:endParaRPr>
          </a:p>
        </p:txBody>
      </p:sp>
      <p:sp>
        <p:nvSpPr>
          <p:cNvPr id="632" name="Google Shape;632;g37314d73c8a_0_2426"/>
          <p:cNvSpPr txBox="1"/>
          <p:nvPr/>
        </p:nvSpPr>
        <p:spPr>
          <a:xfrm>
            <a:off x="5640533" y="1311500"/>
            <a:ext cx="3726900" cy="7209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US" sz="2900" dirty="0">
                <a:solidFill>
                  <a:schemeClr val="dk2"/>
                </a:solidFill>
                <a:latin typeface="Raleway Black"/>
                <a:ea typeface="Lato"/>
                <a:cs typeface="Lato"/>
                <a:sym typeface="Raleway Black"/>
              </a:rPr>
              <a:t>VULNERABILITE</a:t>
            </a:r>
            <a:endParaRPr sz="2000" dirty="0">
              <a:solidFill>
                <a:schemeClr val="dk2"/>
              </a:solidFill>
              <a:latin typeface="Lato"/>
              <a:ea typeface="Lato"/>
              <a:cs typeface="Lato"/>
              <a:sym typeface="Lato"/>
            </a:endParaRPr>
          </a:p>
        </p:txBody>
      </p:sp>
      <p:sp>
        <p:nvSpPr>
          <p:cNvPr id="633" name="Google Shape;633;g37314d73c8a_0_2426"/>
          <p:cNvSpPr txBox="1"/>
          <p:nvPr/>
        </p:nvSpPr>
        <p:spPr>
          <a:xfrm>
            <a:off x="705067" y="4862100"/>
            <a:ext cx="3084300" cy="7209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US" sz="2900" dirty="0">
                <a:solidFill>
                  <a:schemeClr val="dk2"/>
                </a:solidFill>
                <a:latin typeface="Raleway Black"/>
                <a:ea typeface="Lato"/>
                <a:cs typeface="Lato"/>
                <a:sym typeface="Raleway Black"/>
              </a:rPr>
              <a:t>LOCALISATION</a:t>
            </a:r>
            <a:endParaRPr sz="2000" dirty="0">
              <a:solidFill>
                <a:schemeClr val="dk2"/>
              </a:solidFill>
              <a:latin typeface="Lato"/>
              <a:ea typeface="Lato"/>
              <a:cs typeface="Lato"/>
              <a:sym typeface="Lato"/>
            </a:endParaRPr>
          </a:p>
        </p:txBody>
      </p:sp>
      <p:sp>
        <p:nvSpPr>
          <p:cNvPr id="634" name="Google Shape;634;g37314d73c8a_0_2426"/>
          <p:cNvSpPr txBox="1"/>
          <p:nvPr/>
        </p:nvSpPr>
        <p:spPr>
          <a:xfrm>
            <a:off x="3417367" y="3906350"/>
            <a:ext cx="2918400" cy="7209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US" sz="2900" dirty="0">
                <a:solidFill>
                  <a:schemeClr val="dk2"/>
                </a:solidFill>
                <a:latin typeface="Raleway Black"/>
                <a:ea typeface="Raleway Black"/>
                <a:cs typeface="Raleway Black"/>
                <a:sym typeface="Raleway Black"/>
              </a:rPr>
              <a:t>GROUPE/ SECTEUR</a:t>
            </a:r>
            <a:endParaRPr sz="2000" dirty="0">
              <a:solidFill>
                <a:schemeClr val="dk2"/>
              </a:solidFill>
              <a:latin typeface="Lato"/>
              <a:ea typeface="Lato"/>
              <a:cs typeface="Lato"/>
              <a:sym typeface="Lato"/>
            </a:endParaRPr>
          </a:p>
        </p:txBody>
      </p:sp>
      <p:sp>
        <p:nvSpPr>
          <p:cNvPr id="635" name="Google Shape;635;g37314d73c8a_0_2426"/>
          <p:cNvSpPr/>
          <p:nvPr/>
        </p:nvSpPr>
        <p:spPr>
          <a:xfrm rot="1702367">
            <a:off x="6632268" y="3302335"/>
            <a:ext cx="1292912" cy="1928761"/>
          </a:xfrm>
          <a:prstGeom prst="rightArrow">
            <a:avLst>
              <a:gd name="adj1" fmla="val 50000"/>
              <a:gd name="adj2" fmla="val 50000"/>
            </a:avLst>
          </a:prstGeom>
          <a:solidFill>
            <a:srgbClr val="00344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dirty="0">
              <a:solidFill>
                <a:srgbClr val="00344D"/>
              </a:solidFill>
            </a:endParaRPr>
          </a:p>
        </p:txBody>
      </p:sp>
      <p:sp>
        <p:nvSpPr>
          <p:cNvPr id="636" name="Google Shape;636;g37314d73c8a_0_2426"/>
          <p:cNvSpPr txBox="1"/>
          <p:nvPr/>
        </p:nvSpPr>
        <p:spPr>
          <a:xfrm>
            <a:off x="8877167" y="2606467"/>
            <a:ext cx="3170400" cy="720900"/>
          </a:xfrm>
          <a:prstGeom prst="rect">
            <a:avLst/>
          </a:prstGeom>
          <a:noFill/>
          <a:ln>
            <a:noFill/>
          </a:ln>
        </p:spPr>
        <p:txBody>
          <a:bodyPr spcFirstLastPara="1" wrap="square" lIns="121900" tIns="121900" rIns="121900" bIns="121900" anchor="ctr" anchorCtr="0">
            <a:noAutofit/>
          </a:bodyPr>
          <a:lstStyle/>
          <a:p>
            <a:pPr algn="ctr"/>
            <a:r>
              <a:rPr lang="en-US" sz="2900" dirty="0">
                <a:solidFill>
                  <a:srgbClr val="3EBFDA"/>
                </a:solidFill>
                <a:latin typeface="Raleway Black"/>
                <a:sym typeface="Raleway Black"/>
              </a:rPr>
              <a:t>CAPACITE A APPUYER LE PROCESSUS</a:t>
            </a:r>
            <a:endParaRPr lang="en-US" dirty="0"/>
          </a:p>
        </p:txBody>
      </p:sp>
      <p:sp>
        <p:nvSpPr>
          <p:cNvPr id="637" name="Google Shape;637;g37314d73c8a_0_2426"/>
          <p:cNvSpPr txBox="1"/>
          <p:nvPr/>
        </p:nvSpPr>
        <p:spPr>
          <a:xfrm>
            <a:off x="4987367" y="2707400"/>
            <a:ext cx="3318300" cy="7209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US" sz="2900" dirty="0">
                <a:solidFill>
                  <a:schemeClr val="dk2"/>
                </a:solidFill>
                <a:latin typeface="Raleway Black"/>
                <a:ea typeface="Lato"/>
                <a:cs typeface="Lato"/>
                <a:sym typeface="Raleway Black"/>
              </a:rPr>
              <a:t>RELATIONS</a:t>
            </a:r>
            <a:endParaRPr sz="2000" dirty="0">
              <a:solidFill>
                <a:schemeClr val="dk2"/>
              </a:solidFill>
              <a:latin typeface="Raleway Black"/>
              <a:ea typeface="Lato"/>
              <a:cs typeface="Lato"/>
              <a:sym typeface="Lato"/>
            </a:endParaRPr>
          </a:p>
        </p:txBody>
      </p:sp>
      <p:sp>
        <p:nvSpPr>
          <p:cNvPr id="638" name="Google Shape;638;g37314d73c8a_0_2426"/>
          <p:cNvSpPr txBox="1"/>
          <p:nvPr/>
        </p:nvSpPr>
        <p:spPr>
          <a:xfrm>
            <a:off x="6335767" y="5592833"/>
            <a:ext cx="3170400" cy="720900"/>
          </a:xfrm>
          <a:prstGeom prst="rect">
            <a:avLst/>
          </a:prstGeom>
          <a:noFill/>
          <a:ln>
            <a:noFill/>
          </a:ln>
        </p:spPr>
        <p:txBody>
          <a:bodyPr spcFirstLastPara="1" wrap="square" lIns="121900" tIns="121900" rIns="121900" bIns="121900" anchor="ctr" anchorCtr="0">
            <a:noAutofit/>
          </a:bodyPr>
          <a:lstStyle/>
          <a:p>
            <a:pPr algn="ctr"/>
            <a:r>
              <a:rPr lang="en-US" sz="2900" dirty="0">
                <a:solidFill>
                  <a:srgbClr val="3EBFDA"/>
                </a:solidFill>
                <a:latin typeface="Raleway Black"/>
                <a:ea typeface="Raleway Black"/>
                <a:cs typeface="Raleway Black"/>
                <a:sym typeface="Raleway Black"/>
              </a:rPr>
              <a:t>POTENTIEL DE BLOCAGE DU PROCESSUS? </a:t>
            </a:r>
            <a:endParaRPr lang="en-US" sz="2900" dirty="0">
              <a:solidFill>
                <a:srgbClr val="3EBFDA"/>
              </a:solidFill>
              <a:ea typeface="Lato"/>
            </a:endParaRPr>
          </a:p>
        </p:txBody>
      </p:sp>
      <p:sp>
        <p:nvSpPr>
          <p:cNvPr id="639" name="Google Shape;639;g37314d73c8a_0_2426"/>
          <p:cNvSpPr txBox="1"/>
          <p:nvPr/>
        </p:nvSpPr>
        <p:spPr>
          <a:xfrm>
            <a:off x="8305775" y="4099650"/>
            <a:ext cx="3276000" cy="720900"/>
          </a:xfrm>
          <a:prstGeom prst="rect">
            <a:avLst/>
          </a:prstGeom>
          <a:noFill/>
          <a:ln>
            <a:noFill/>
          </a:ln>
        </p:spPr>
        <p:txBody>
          <a:bodyPr spcFirstLastPara="1" wrap="square" lIns="121900" tIns="121900" rIns="121900" bIns="121900" anchor="ctr" anchorCtr="0">
            <a:noAutofit/>
          </a:bodyPr>
          <a:lstStyle/>
          <a:p>
            <a:pPr algn="ctr"/>
            <a:r>
              <a:rPr lang="en-US" sz="2900" dirty="0">
                <a:solidFill>
                  <a:srgbClr val="3EBFDA"/>
                </a:solidFill>
                <a:latin typeface="Raleway Black"/>
                <a:ea typeface="Raleway Black"/>
                <a:cs typeface="Raleway Black"/>
                <a:sym typeface="Raleway Black"/>
              </a:rPr>
              <a:t>INTERET A PARTICIPER?</a:t>
            </a:r>
            <a:endParaRPr sz="2000" dirty="0">
              <a:solidFill>
                <a:srgbClr val="3EBFDA"/>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644" name="Google Shape;644;p13"/>
          <p:cNvGrpSpPr/>
          <p:nvPr/>
        </p:nvGrpSpPr>
        <p:grpSpPr>
          <a:xfrm>
            <a:off x="3779326" y="94014"/>
            <a:ext cx="7705574" cy="6424723"/>
            <a:chOff x="3215575" y="70513"/>
            <a:chExt cx="5779325" cy="4818662"/>
          </a:xfrm>
        </p:grpSpPr>
        <p:pic>
          <p:nvPicPr>
            <p:cNvPr id="645" name="Google Shape;645;p13"/>
            <p:cNvPicPr preferRelativeResize="0"/>
            <p:nvPr/>
          </p:nvPicPr>
          <p:blipFill rotWithShape="1">
            <a:blip r:embed="rId3">
              <a:alphaModFix/>
            </a:blip>
            <a:srcRect/>
            <a:stretch/>
          </p:blipFill>
          <p:spPr>
            <a:xfrm>
              <a:off x="3393390" y="70513"/>
              <a:ext cx="5601510" cy="4545275"/>
            </a:xfrm>
            <a:prstGeom prst="rect">
              <a:avLst/>
            </a:prstGeom>
            <a:noFill/>
            <a:ln>
              <a:noFill/>
            </a:ln>
          </p:spPr>
        </p:pic>
        <p:sp>
          <p:nvSpPr>
            <p:cNvPr id="646" name="Google Shape;646;p13"/>
            <p:cNvSpPr/>
            <p:nvPr/>
          </p:nvSpPr>
          <p:spPr>
            <a:xfrm>
              <a:off x="3215575" y="3006075"/>
              <a:ext cx="403800" cy="1883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grpSp>
      <p:sp>
        <p:nvSpPr>
          <p:cNvPr id="647" name="Google Shape;647;p13"/>
          <p:cNvSpPr txBox="1"/>
          <p:nvPr/>
        </p:nvSpPr>
        <p:spPr>
          <a:xfrm>
            <a:off x="712725" y="2853602"/>
            <a:ext cx="3295200" cy="1150800"/>
          </a:xfrm>
          <a:prstGeom prst="rect">
            <a:avLst/>
          </a:prstGeom>
          <a:noFill/>
          <a:ln>
            <a:noFill/>
          </a:ln>
        </p:spPr>
        <p:txBody>
          <a:bodyPr spcFirstLastPara="1" wrap="square" lIns="121900" tIns="121900" rIns="121900" bIns="121900" anchor="t" anchorCtr="0">
            <a:noAutofit/>
          </a:bodyPr>
          <a:lstStyle/>
          <a:p>
            <a:r>
              <a:rPr lang="en-US" sz="2900" dirty="0">
                <a:solidFill>
                  <a:srgbClr val="00344D"/>
                </a:solidFill>
                <a:latin typeface="Roboto"/>
                <a:ea typeface="Roboto"/>
                <a:cs typeface="Roboto"/>
                <a:sym typeface="Roboto"/>
              </a:rPr>
              <a:t>REGROUPMENT ET CLASSIFICATION</a:t>
            </a:r>
            <a:endParaRPr lang="en-US" dirty="0"/>
          </a:p>
        </p:txBody>
      </p:sp>
      <p:sp>
        <p:nvSpPr>
          <p:cNvPr id="648" name="Google Shape;648;p13"/>
          <p:cNvSpPr txBox="1"/>
          <p:nvPr/>
        </p:nvSpPr>
        <p:spPr>
          <a:xfrm>
            <a:off x="6885967" y="6382467"/>
            <a:ext cx="5095200" cy="3531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Clr>
                <a:schemeClr val="dk1"/>
              </a:buClr>
              <a:buSzPts val="1500"/>
              <a:buFont typeface="Arial"/>
              <a:buNone/>
            </a:pPr>
            <a:r>
              <a:rPr lang="en-US" sz="1100" b="0" i="0" u="none" strike="noStrike" cap="none" dirty="0">
                <a:solidFill>
                  <a:srgbClr val="00344D"/>
                </a:solidFill>
                <a:latin typeface="Lato"/>
                <a:ea typeface="Lato"/>
                <a:cs typeface="Lato"/>
                <a:sym typeface="Lato"/>
              </a:rPr>
              <a:t>Rikolto MSP Guide - Tool 4: Mapping out stakeholders</a:t>
            </a:r>
            <a:endParaRPr sz="1100" b="0" i="0" u="none" strike="noStrike" cap="none" dirty="0">
              <a:solidFill>
                <a:srgbClr val="00344D"/>
              </a:solidFill>
              <a:latin typeface="Lato"/>
              <a:ea typeface="Lato"/>
              <a:cs typeface="Lato"/>
              <a:sym typeface="Lato"/>
            </a:endParaRPr>
          </a:p>
        </p:txBody>
      </p:sp>
      <p:sp>
        <p:nvSpPr>
          <p:cNvPr id="649" name="Google Shape;649;p13"/>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dirty="0">
              <a:solidFill>
                <a:schemeClr val="lt1"/>
              </a:solidFill>
              <a:latin typeface="Arial"/>
              <a:ea typeface="Arial"/>
              <a:cs typeface="Arial"/>
              <a:sym typeface="Arial"/>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grpSp>
        <p:nvGrpSpPr>
          <p:cNvPr id="654" name="Google Shape;654;p15"/>
          <p:cNvGrpSpPr/>
          <p:nvPr/>
        </p:nvGrpSpPr>
        <p:grpSpPr>
          <a:xfrm>
            <a:off x="4561225" y="442150"/>
            <a:ext cx="7397751" cy="5973699"/>
            <a:chOff x="2987675" y="442150"/>
            <a:chExt cx="7397751" cy="5973699"/>
          </a:xfrm>
        </p:grpSpPr>
        <p:pic>
          <p:nvPicPr>
            <p:cNvPr id="655" name="Google Shape;655;p15"/>
            <p:cNvPicPr preferRelativeResize="0"/>
            <p:nvPr/>
          </p:nvPicPr>
          <p:blipFill rotWithShape="1">
            <a:blip r:embed="rId3">
              <a:alphaModFix/>
            </a:blip>
            <a:srcRect l="26601" t="10541" r="10107" b="16957"/>
            <a:stretch/>
          </p:blipFill>
          <p:spPr>
            <a:xfrm>
              <a:off x="2987675" y="442150"/>
              <a:ext cx="7397751" cy="5973699"/>
            </a:xfrm>
            <a:prstGeom prst="rect">
              <a:avLst/>
            </a:prstGeom>
            <a:noFill/>
            <a:ln>
              <a:noFill/>
            </a:ln>
          </p:spPr>
        </p:pic>
        <p:sp>
          <p:nvSpPr>
            <p:cNvPr id="656" name="Google Shape;656;p15"/>
            <p:cNvSpPr/>
            <p:nvPr/>
          </p:nvSpPr>
          <p:spPr>
            <a:xfrm>
              <a:off x="4749800" y="1006475"/>
              <a:ext cx="777900" cy="333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657" name="Google Shape;657;p15"/>
            <p:cNvSpPr/>
            <p:nvPr/>
          </p:nvSpPr>
          <p:spPr>
            <a:xfrm>
              <a:off x="8045450" y="1006475"/>
              <a:ext cx="1130700" cy="484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658" name="Google Shape;658;p15"/>
            <p:cNvSpPr/>
            <p:nvPr/>
          </p:nvSpPr>
          <p:spPr>
            <a:xfrm>
              <a:off x="7772400" y="5294700"/>
              <a:ext cx="1708200" cy="333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659" name="Google Shape;659;p15"/>
            <p:cNvSpPr/>
            <p:nvPr/>
          </p:nvSpPr>
          <p:spPr>
            <a:xfrm>
              <a:off x="4284650" y="5294700"/>
              <a:ext cx="1708200" cy="333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grpSp>
      <p:sp>
        <p:nvSpPr>
          <p:cNvPr id="660" name="Google Shape;660;p15"/>
          <p:cNvSpPr txBox="1"/>
          <p:nvPr/>
        </p:nvSpPr>
        <p:spPr>
          <a:xfrm>
            <a:off x="9190567" y="6272167"/>
            <a:ext cx="2768400" cy="48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100" b="0" i="1" u="none" strike="noStrike" cap="none" dirty="0">
                <a:solidFill>
                  <a:srgbClr val="101010"/>
                </a:solidFill>
                <a:latin typeface="Lato"/>
                <a:ea typeface="Lato"/>
                <a:cs typeface="Lato"/>
                <a:sym typeface="Lato"/>
              </a:rPr>
              <a:t>Rikolto MSP Guide - TOOL 6: Stakeholder analysis based on influence and interest.</a:t>
            </a:r>
            <a:endParaRPr sz="1100" b="0" i="1" u="none" strike="noStrike" cap="none" dirty="0">
              <a:solidFill>
                <a:srgbClr val="101010"/>
              </a:solidFill>
              <a:latin typeface="Lato"/>
              <a:ea typeface="Lato"/>
              <a:cs typeface="Lato"/>
              <a:sym typeface="Lato"/>
            </a:endParaRPr>
          </a:p>
        </p:txBody>
      </p:sp>
      <p:sp>
        <p:nvSpPr>
          <p:cNvPr id="661" name="Google Shape;661;p15"/>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dirty="0">
              <a:solidFill>
                <a:schemeClr val="lt1"/>
              </a:solidFill>
              <a:latin typeface="Arial"/>
              <a:ea typeface="Arial"/>
              <a:cs typeface="Arial"/>
              <a:sym typeface="Arial"/>
            </a:endParaRPr>
          </a:p>
        </p:txBody>
      </p:sp>
      <p:sp>
        <p:nvSpPr>
          <p:cNvPr id="662" name="Google Shape;662;p15"/>
          <p:cNvSpPr txBox="1"/>
          <p:nvPr/>
        </p:nvSpPr>
        <p:spPr>
          <a:xfrm>
            <a:off x="905933" y="2628008"/>
            <a:ext cx="3247200" cy="1602000"/>
          </a:xfrm>
          <a:prstGeom prst="rect">
            <a:avLst/>
          </a:prstGeom>
          <a:noFill/>
          <a:ln>
            <a:noFill/>
          </a:ln>
        </p:spPr>
        <p:txBody>
          <a:bodyPr spcFirstLastPara="1" wrap="square" lIns="121900" tIns="121900" rIns="121900" bIns="121900" anchor="t" anchorCtr="0">
            <a:noAutofit/>
          </a:bodyPr>
          <a:lstStyle/>
          <a:p>
            <a:pPr>
              <a:buSzPts val="2900"/>
            </a:pPr>
            <a:r>
              <a:rPr lang="en-US" sz="2900" b="0" i="0" u="none" strike="noStrike" cap="none" dirty="0">
                <a:solidFill>
                  <a:schemeClr val="dk2"/>
                </a:solidFill>
                <a:latin typeface="Roboto"/>
                <a:ea typeface="Roboto"/>
                <a:cs typeface="Roboto"/>
                <a:sym typeface="Roboto"/>
              </a:rPr>
              <a:t>IMPORTANCE</a:t>
            </a:r>
            <a:r>
              <a:rPr lang="en-US" sz="2900" b="0" i="0" u="none" strike="noStrike" cap="none" dirty="0">
                <a:solidFill>
                  <a:srgbClr val="005159"/>
                </a:solidFill>
                <a:latin typeface="Roboto"/>
                <a:ea typeface="Roboto"/>
                <a:cs typeface="Roboto"/>
                <a:sym typeface="Roboto"/>
              </a:rPr>
              <a:t> </a:t>
            </a:r>
            <a:r>
              <a:rPr lang="en-US" sz="2900" dirty="0">
                <a:solidFill>
                  <a:srgbClr val="005159"/>
                </a:solidFill>
                <a:latin typeface="Roboto"/>
                <a:ea typeface="Roboto"/>
                <a:cs typeface="Roboto"/>
                <a:sym typeface="Roboto"/>
              </a:rPr>
              <a:t> ET INFLUENCE</a:t>
            </a:r>
            <a:r>
              <a:rPr lang="en-US" sz="2900" b="0" i="0" u="none" strike="noStrike" cap="none" dirty="0">
                <a:solidFill>
                  <a:srgbClr val="005159"/>
                </a:solidFill>
                <a:latin typeface="Roboto"/>
                <a:ea typeface="Roboto"/>
                <a:cs typeface="Roboto"/>
                <a:sym typeface="Roboto"/>
              </a:rPr>
              <a:t> </a:t>
            </a:r>
            <a:r>
              <a:rPr lang="en-US" sz="2900" dirty="0">
                <a:solidFill>
                  <a:srgbClr val="005159"/>
                </a:solidFill>
                <a:latin typeface="Roboto"/>
                <a:ea typeface="Roboto"/>
                <a:cs typeface="Roboto"/>
                <a:sym typeface="Roboto"/>
              </a:rPr>
              <a:t>DES ACTEURS</a:t>
            </a:r>
            <a:endParaRPr sz="2900" b="0" i="0" u="none" strike="noStrike" cap="none" dirty="0">
              <a:solidFill>
                <a:srgbClr val="005159"/>
              </a:solidFill>
              <a:latin typeface="Roboto"/>
              <a:ea typeface="Roboto"/>
              <a:cs typeface="Roboto"/>
              <a:sym typeface="Roboto"/>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g37314d73c8a_0_2476"/>
          <p:cNvPicPr preferRelativeResize="0"/>
          <p:nvPr/>
        </p:nvPicPr>
        <p:blipFill rotWithShape="1">
          <a:blip r:embed="rId3">
            <a:alphaModFix/>
          </a:blip>
          <a:srcRect l="26601" t="10541" r="10107" b="16957"/>
          <a:stretch/>
        </p:blipFill>
        <p:spPr>
          <a:xfrm>
            <a:off x="4561225" y="442150"/>
            <a:ext cx="7397751" cy="5973699"/>
          </a:xfrm>
          <a:prstGeom prst="rect">
            <a:avLst/>
          </a:prstGeom>
          <a:noFill/>
          <a:ln>
            <a:noFill/>
          </a:ln>
        </p:spPr>
      </p:pic>
      <p:sp>
        <p:nvSpPr>
          <p:cNvPr id="668" name="Google Shape;668;g37314d73c8a_0_2476"/>
          <p:cNvSpPr txBox="1"/>
          <p:nvPr/>
        </p:nvSpPr>
        <p:spPr>
          <a:xfrm>
            <a:off x="9190567" y="6272167"/>
            <a:ext cx="2768400" cy="48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100" b="0" i="1" u="none" strike="noStrike" cap="none" dirty="0">
                <a:solidFill>
                  <a:srgbClr val="101010"/>
                </a:solidFill>
                <a:latin typeface="Lato"/>
                <a:ea typeface="Lato"/>
                <a:cs typeface="Lato"/>
                <a:sym typeface="Lato"/>
              </a:rPr>
              <a:t>Rikolto MSP Guide - TOOL 6: Stakeholder analysis based on influence and interest.</a:t>
            </a:r>
            <a:endParaRPr sz="1100" b="0" i="1" u="none" strike="noStrike" cap="none" dirty="0">
              <a:solidFill>
                <a:srgbClr val="101010"/>
              </a:solidFill>
              <a:latin typeface="Lato"/>
              <a:ea typeface="Lato"/>
              <a:cs typeface="Lato"/>
              <a:sym typeface="Lato"/>
            </a:endParaRPr>
          </a:p>
        </p:txBody>
      </p:sp>
      <p:sp>
        <p:nvSpPr>
          <p:cNvPr id="669" name="Google Shape;669;g37314d73c8a_0_2476"/>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dirty="0">
              <a:solidFill>
                <a:schemeClr val="lt1"/>
              </a:solidFill>
              <a:latin typeface="Arial"/>
              <a:ea typeface="Arial"/>
              <a:cs typeface="Arial"/>
              <a:sym typeface="Arial"/>
            </a:endParaRPr>
          </a:p>
        </p:txBody>
      </p:sp>
      <p:sp>
        <p:nvSpPr>
          <p:cNvPr id="670" name="Google Shape;670;g37314d73c8a_0_2476"/>
          <p:cNvSpPr/>
          <p:nvPr/>
        </p:nvSpPr>
        <p:spPr>
          <a:xfrm>
            <a:off x="9512300" y="974725"/>
            <a:ext cx="1238400" cy="444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671" name="Google Shape;671;g37314d73c8a_0_2476"/>
          <p:cNvSpPr/>
          <p:nvPr/>
        </p:nvSpPr>
        <p:spPr>
          <a:xfrm>
            <a:off x="6108700" y="927100"/>
            <a:ext cx="1238400" cy="444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672" name="Google Shape;672;g37314d73c8a_0_2476"/>
          <p:cNvSpPr/>
          <p:nvPr/>
        </p:nvSpPr>
        <p:spPr>
          <a:xfrm>
            <a:off x="6108700" y="5254625"/>
            <a:ext cx="1238400" cy="444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673" name="Google Shape;673;g37314d73c8a_0_2476"/>
          <p:cNvSpPr/>
          <p:nvPr/>
        </p:nvSpPr>
        <p:spPr>
          <a:xfrm>
            <a:off x="9340850" y="5254625"/>
            <a:ext cx="1758900" cy="444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674" name="Google Shape;674;g37314d73c8a_0_2476"/>
          <p:cNvSpPr txBox="1"/>
          <p:nvPr/>
        </p:nvSpPr>
        <p:spPr>
          <a:xfrm>
            <a:off x="905933" y="2628008"/>
            <a:ext cx="3247200" cy="1602000"/>
          </a:xfrm>
          <a:prstGeom prst="rect">
            <a:avLst/>
          </a:prstGeom>
          <a:noFill/>
          <a:ln>
            <a:noFill/>
          </a:ln>
        </p:spPr>
        <p:txBody>
          <a:bodyPr spcFirstLastPara="1" wrap="square" lIns="121900" tIns="121900" rIns="121900" bIns="121900" anchor="t" anchorCtr="0">
            <a:noAutofit/>
          </a:bodyPr>
          <a:lstStyle/>
          <a:p>
            <a:r>
              <a:rPr lang="en-US" sz="2900" b="0" i="0" u="none" strike="noStrike" cap="none" dirty="0">
                <a:solidFill>
                  <a:schemeClr val="dk2"/>
                </a:solidFill>
                <a:latin typeface="Roboto"/>
                <a:ea typeface="Roboto"/>
                <a:cs typeface="Roboto"/>
                <a:sym typeface="Roboto"/>
              </a:rPr>
              <a:t>IMPORTANCE</a:t>
            </a:r>
            <a:r>
              <a:rPr lang="en-US" sz="2900" dirty="0">
                <a:solidFill>
                  <a:srgbClr val="005159"/>
                </a:solidFill>
                <a:latin typeface="Roboto"/>
                <a:ea typeface="Roboto"/>
                <a:cs typeface="Roboto"/>
                <a:sym typeface="Roboto"/>
              </a:rPr>
              <a:t>  ETINFLUENCEDES ACTEURS</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37314d73c8a_0_17"/>
          <p:cNvSpPr/>
          <p:nvPr/>
        </p:nvSpPr>
        <p:spPr>
          <a:xfrm>
            <a:off x="1505621" y="764511"/>
            <a:ext cx="10949700" cy="461700"/>
          </a:xfrm>
          <a:prstGeom prst="rect">
            <a:avLst/>
          </a:prstGeom>
          <a:noFill/>
          <a:ln>
            <a:noFill/>
          </a:ln>
        </p:spPr>
        <p:txBody>
          <a:bodyPr spcFirstLastPara="1" wrap="square" lIns="121900" tIns="60925" rIns="121900" bIns="60925" anchor="t" anchorCtr="0">
            <a:noAutofit/>
          </a:bodyPr>
          <a:lstStyle/>
          <a:p>
            <a:r>
              <a:rPr lang="fr-FR" sz="3600" noProof="0" dirty="0">
                <a:solidFill>
                  <a:srgbClr val="005677"/>
                </a:solidFill>
                <a:latin typeface="Roboto Black"/>
                <a:ea typeface="Roboto Black"/>
                <a:cs typeface="Roboto Black"/>
                <a:sym typeface="Roboto Black"/>
              </a:rPr>
              <a:t>Règles et rôles pour un espace d’apprentissage accueillant</a:t>
            </a:r>
            <a:endParaRPr lang="fr-FR" noProof="0" dirty="0"/>
          </a:p>
        </p:txBody>
      </p:sp>
      <p:sp>
        <p:nvSpPr>
          <p:cNvPr id="249" name="Google Shape;249;g37314d73c8a_0_17"/>
          <p:cNvSpPr txBox="1"/>
          <p:nvPr/>
        </p:nvSpPr>
        <p:spPr>
          <a:xfrm>
            <a:off x="1505611" y="1858695"/>
            <a:ext cx="8634300" cy="4719713"/>
          </a:xfrm>
          <a:prstGeom prst="rect">
            <a:avLst/>
          </a:prstGeom>
          <a:noFill/>
          <a:ln>
            <a:noFill/>
          </a:ln>
        </p:spPr>
        <p:txBody>
          <a:bodyPr spcFirstLastPara="1" wrap="square" lIns="121900" tIns="121900" rIns="121900" bIns="121900" anchor="t" anchorCtr="0">
            <a:spAutoFit/>
          </a:bodyPr>
          <a:lstStyle/>
          <a:p>
            <a:pPr marL="609600" indent="-425450">
              <a:lnSpc>
                <a:spcPct val="170000"/>
              </a:lnSpc>
              <a:buSzPts val="1900"/>
              <a:buFont typeface="Lato"/>
              <a:buChar char="●"/>
            </a:pPr>
            <a:r>
              <a:rPr lang="fr-FR" sz="1900" noProof="0" dirty="0">
                <a:latin typeface="Roboto"/>
                <a:ea typeface="Roboto"/>
                <a:cs typeface="Roboto"/>
                <a:sym typeface="Roboto"/>
              </a:rPr>
              <a:t>Trouvez un </a:t>
            </a:r>
            <a:r>
              <a:rPr lang="fr-FR" sz="1900" b="1" noProof="0" dirty="0">
                <a:solidFill>
                  <a:schemeClr val="accent6">
                    <a:lumMod val="76000"/>
                  </a:schemeClr>
                </a:solidFill>
                <a:latin typeface="Roboto"/>
                <a:ea typeface="Roboto"/>
                <a:cs typeface="Roboto"/>
                <a:sym typeface="Roboto"/>
              </a:rPr>
              <a:t>endroit calme</a:t>
            </a:r>
            <a:r>
              <a:rPr lang="fr-FR" sz="1900" noProof="0" dirty="0">
                <a:latin typeface="Roboto"/>
                <a:ea typeface="Roboto"/>
                <a:cs typeface="Roboto"/>
                <a:sym typeface="Roboto"/>
              </a:rPr>
              <a:t> avec une </a:t>
            </a:r>
            <a:r>
              <a:rPr lang="fr-FR" sz="1900" b="1" noProof="0" dirty="0">
                <a:solidFill>
                  <a:schemeClr val="accent6">
                    <a:lumMod val="76000"/>
                  </a:schemeClr>
                </a:solidFill>
                <a:latin typeface="Roboto"/>
                <a:ea typeface="Roboto"/>
                <a:cs typeface="Roboto"/>
                <a:sym typeface="Roboto"/>
              </a:rPr>
              <a:t>bonne connexion Internet</a:t>
            </a:r>
            <a:r>
              <a:rPr lang="fr-FR" sz="1900" noProof="0" dirty="0">
                <a:latin typeface="Roboto"/>
                <a:ea typeface="Roboto"/>
                <a:cs typeface="Roboto"/>
                <a:sym typeface="Roboto"/>
              </a:rPr>
              <a:t> </a:t>
            </a:r>
          </a:p>
          <a:p>
            <a:pPr marL="609600" indent="-425450">
              <a:lnSpc>
                <a:spcPct val="170000"/>
              </a:lnSpc>
              <a:buSzPts val="1900"/>
              <a:buFont typeface="Lato"/>
              <a:buChar char="●"/>
            </a:pPr>
            <a:r>
              <a:rPr lang="fr-FR" sz="1900" noProof="0" dirty="0">
                <a:latin typeface="Roboto"/>
                <a:ea typeface="Roboto"/>
                <a:cs typeface="Roboto"/>
                <a:sym typeface="Roboto"/>
              </a:rPr>
              <a:t>Gardez votre </a:t>
            </a:r>
            <a:r>
              <a:rPr lang="fr-FR" sz="1900" b="1" noProof="0" dirty="0">
                <a:solidFill>
                  <a:schemeClr val="accent6">
                    <a:lumMod val="76000"/>
                  </a:schemeClr>
                </a:solidFill>
                <a:latin typeface="Roboto"/>
                <a:ea typeface="Roboto"/>
                <a:cs typeface="Roboto"/>
                <a:sym typeface="Roboto"/>
              </a:rPr>
              <a:t>caméra allumée</a:t>
            </a:r>
            <a:endParaRPr lang="fr-FR" sz="1900" b="1" i="0" u="none" strike="noStrike" cap="none" noProof="0" dirty="0">
              <a:solidFill>
                <a:schemeClr val="accent6">
                  <a:lumMod val="76000"/>
                </a:schemeClr>
              </a:solidFill>
              <a:latin typeface="Roboto"/>
              <a:ea typeface="Roboto"/>
              <a:cs typeface="Roboto"/>
            </a:endParaRPr>
          </a:p>
          <a:p>
            <a:pPr marL="609600" indent="-425450">
              <a:lnSpc>
                <a:spcPct val="170000"/>
              </a:lnSpc>
              <a:buSzPts val="1900"/>
              <a:buFont typeface="Lato"/>
              <a:buChar char="●"/>
            </a:pPr>
            <a:r>
              <a:rPr lang="fr-FR" sz="1900" noProof="0" dirty="0">
                <a:latin typeface="Roboto"/>
                <a:ea typeface="Roboto"/>
                <a:cs typeface="Roboto"/>
                <a:sym typeface="Roboto"/>
              </a:rPr>
              <a:t>Mettez votre </a:t>
            </a:r>
            <a:r>
              <a:rPr lang="fr-FR" sz="1900" b="1" noProof="0" dirty="0">
                <a:solidFill>
                  <a:schemeClr val="accent6">
                    <a:lumMod val="76000"/>
                  </a:schemeClr>
                </a:solidFill>
                <a:latin typeface="Roboto"/>
                <a:ea typeface="Roboto"/>
                <a:cs typeface="Roboto"/>
                <a:sym typeface="Roboto"/>
              </a:rPr>
              <a:t>micro en sourdine</a:t>
            </a:r>
            <a:r>
              <a:rPr lang="fr-FR" sz="1900" noProof="0" dirty="0">
                <a:latin typeface="Roboto"/>
                <a:ea typeface="Roboto"/>
                <a:cs typeface="Roboto"/>
                <a:sym typeface="Roboto"/>
              </a:rPr>
              <a:t> sauf lorsque vous parlez</a:t>
            </a:r>
            <a:endParaRPr lang="fr-FR" sz="1900" noProof="0" dirty="0">
              <a:latin typeface="Roboto"/>
              <a:ea typeface="Roboto"/>
              <a:cs typeface="Roboto"/>
              <a:sym typeface="Roboto Black"/>
            </a:endParaRPr>
          </a:p>
          <a:p>
            <a:pPr marL="609600" indent="-425450">
              <a:lnSpc>
                <a:spcPct val="170000"/>
              </a:lnSpc>
              <a:buSzPts val="1900"/>
              <a:buFont typeface="Lato"/>
              <a:buChar char="●"/>
            </a:pPr>
            <a:r>
              <a:rPr lang="fr-FR" sz="1900" noProof="0" dirty="0">
                <a:latin typeface="Roboto"/>
                <a:ea typeface="Roboto"/>
                <a:cs typeface="Roboto"/>
              </a:rPr>
              <a:t>Utilisez la fonction</a:t>
            </a:r>
            <a:r>
              <a:rPr lang="fr-FR" sz="1900" b="1" noProof="0" dirty="0">
                <a:solidFill>
                  <a:schemeClr val="accent6">
                    <a:lumMod val="76000"/>
                  </a:schemeClr>
                </a:solidFill>
                <a:latin typeface="Roboto"/>
                <a:ea typeface="Roboto"/>
                <a:cs typeface="Roboto"/>
              </a:rPr>
              <a:t> « lever la main »</a:t>
            </a:r>
            <a:r>
              <a:rPr lang="fr-FR" sz="1900" noProof="0" dirty="0">
                <a:latin typeface="Roboto"/>
                <a:ea typeface="Roboto"/>
                <a:cs typeface="Roboto"/>
              </a:rPr>
              <a:t> lorsque vous souhaitez intervenir</a:t>
            </a:r>
            <a:endParaRPr lang="fr-FR" sz="1900" b="0" i="0" u="none" strike="noStrike" cap="none" noProof="0" dirty="0">
              <a:solidFill>
                <a:srgbClr val="000000"/>
              </a:solidFill>
              <a:latin typeface="Roboto"/>
              <a:ea typeface="Roboto"/>
              <a:cs typeface="Roboto"/>
            </a:endParaRPr>
          </a:p>
          <a:p>
            <a:pPr marL="609600" indent="-425450">
              <a:lnSpc>
                <a:spcPct val="170000"/>
              </a:lnSpc>
              <a:buSzPts val="1900"/>
              <a:buFont typeface="Lato"/>
              <a:buChar char="●"/>
            </a:pPr>
            <a:r>
              <a:rPr lang="fr-FR" sz="1900" b="0" i="0" u="none" strike="noStrike" cap="none" noProof="0" dirty="0">
                <a:solidFill>
                  <a:srgbClr val="000000"/>
                </a:solidFill>
                <a:latin typeface="Roboto"/>
                <a:ea typeface="Roboto"/>
                <a:cs typeface="Roboto"/>
                <a:sym typeface="Roboto"/>
              </a:rPr>
              <a:t> </a:t>
            </a:r>
            <a:r>
              <a:rPr lang="fr-FR" sz="1900" noProof="0" dirty="0">
                <a:latin typeface="Roboto"/>
                <a:ea typeface="Roboto"/>
                <a:cs typeface="Roboto"/>
                <a:sym typeface="Roboto"/>
              </a:rPr>
              <a:t>Utilisez</a:t>
            </a:r>
            <a:r>
              <a:rPr lang="fr-FR" sz="1900" noProof="0" dirty="0">
                <a:latin typeface="Roboto"/>
                <a:ea typeface="Roboto"/>
                <a:cs typeface="Roboto"/>
                <a:sym typeface="Roboto Black"/>
              </a:rPr>
              <a:t> </a:t>
            </a:r>
            <a:r>
              <a:rPr lang="fr-FR" sz="1900" noProof="0" dirty="0">
                <a:latin typeface="Roboto"/>
                <a:ea typeface="Roboto"/>
                <a:cs typeface="Roboto"/>
                <a:sym typeface="Roboto"/>
              </a:rPr>
              <a:t>librement le </a:t>
            </a:r>
            <a:r>
              <a:rPr lang="fr-FR" sz="1900" b="1" i="0" u="none" strike="noStrike" cap="none" noProof="0" dirty="0">
                <a:solidFill>
                  <a:schemeClr val="accent6">
                    <a:lumMod val="76000"/>
                  </a:schemeClr>
                </a:solidFill>
                <a:latin typeface="Roboto"/>
                <a:ea typeface="Roboto"/>
                <a:cs typeface="Roboto"/>
                <a:sym typeface="Roboto Black"/>
              </a:rPr>
              <a:t>chat</a:t>
            </a:r>
            <a:r>
              <a:rPr lang="fr-FR" sz="1900" b="0" i="0" u="none" strike="noStrike" cap="none" noProof="0" dirty="0">
                <a:solidFill>
                  <a:srgbClr val="000000"/>
                </a:solidFill>
                <a:latin typeface="Roboto"/>
                <a:ea typeface="Roboto"/>
                <a:cs typeface="Roboto"/>
                <a:sym typeface="Roboto"/>
              </a:rPr>
              <a:t> </a:t>
            </a:r>
            <a:r>
              <a:rPr lang="fr-FR" sz="1900" noProof="0" dirty="0">
                <a:latin typeface="Roboto"/>
                <a:ea typeface="Roboto"/>
                <a:cs typeface="Roboto"/>
                <a:sym typeface="Roboto"/>
              </a:rPr>
              <a:t>et les réactions</a:t>
            </a:r>
            <a:endParaRPr lang="fr-FR" sz="1900" b="0" i="0" u="none" strike="noStrike" cap="none" noProof="0" dirty="0">
              <a:solidFill>
                <a:srgbClr val="000000"/>
              </a:solidFill>
              <a:latin typeface="Roboto"/>
              <a:ea typeface="Roboto"/>
              <a:cs typeface="Roboto"/>
              <a:sym typeface="Roboto"/>
            </a:endParaRPr>
          </a:p>
          <a:p>
            <a:pPr marL="609600" indent="-425450">
              <a:lnSpc>
                <a:spcPct val="170000"/>
              </a:lnSpc>
              <a:buSzPts val="1900"/>
              <a:buFont typeface="Lato"/>
              <a:buChar char="●"/>
            </a:pPr>
            <a:r>
              <a:rPr lang="fr-FR" sz="1900" b="0" i="0" u="none" strike="noStrike" cap="none" noProof="0" dirty="0">
                <a:solidFill>
                  <a:srgbClr val="000000"/>
                </a:solidFill>
                <a:latin typeface="Roboto"/>
                <a:ea typeface="Roboto"/>
                <a:cs typeface="Roboto"/>
                <a:sym typeface="Roboto"/>
              </a:rPr>
              <a:t> </a:t>
            </a:r>
            <a:r>
              <a:rPr lang="fr-FR" sz="1900" noProof="0" dirty="0">
                <a:latin typeface="Roboto"/>
                <a:ea typeface="Roboto"/>
                <a:cs typeface="Roboto"/>
                <a:sym typeface="Roboto"/>
              </a:rPr>
              <a:t>Attendez-vous à </a:t>
            </a:r>
            <a:r>
              <a:rPr lang="fr-FR" sz="1900" b="1" noProof="0" dirty="0">
                <a:solidFill>
                  <a:schemeClr val="accent6">
                    <a:lumMod val="76000"/>
                  </a:schemeClr>
                </a:solidFill>
                <a:latin typeface="Roboto"/>
                <a:ea typeface="Roboto"/>
                <a:cs typeface="Roboto"/>
                <a:sym typeface="Roboto Black"/>
              </a:rPr>
              <a:t>interagir</a:t>
            </a:r>
            <a:r>
              <a:rPr lang="fr-FR" sz="1900" b="0" i="0" u="none" strike="noStrike" cap="none" noProof="0" dirty="0">
                <a:solidFill>
                  <a:srgbClr val="000000"/>
                </a:solidFill>
                <a:latin typeface="Roboto"/>
                <a:ea typeface="Roboto"/>
                <a:cs typeface="Roboto"/>
                <a:sym typeface="Roboto"/>
              </a:rPr>
              <a:t>. </a:t>
            </a:r>
            <a:r>
              <a:rPr lang="fr-FR" sz="1900" noProof="0" dirty="0">
                <a:latin typeface="Roboto"/>
                <a:ea typeface="Roboto"/>
                <a:cs typeface="Roboto"/>
                <a:sym typeface="Roboto"/>
              </a:rPr>
              <a:t>Posez des </a:t>
            </a:r>
            <a:r>
              <a:rPr lang="fr-FR" sz="1900" b="0" i="0" u="none" strike="noStrike" cap="none" noProof="0" dirty="0">
                <a:solidFill>
                  <a:srgbClr val="000000"/>
                </a:solidFill>
                <a:latin typeface="Roboto"/>
                <a:ea typeface="Roboto"/>
                <a:cs typeface="Roboto"/>
                <a:sym typeface="Roboto"/>
              </a:rPr>
              <a:t>questions</a:t>
            </a:r>
            <a:r>
              <a:rPr lang="fr-FR" sz="1900" noProof="0" dirty="0">
                <a:latin typeface="Roboto"/>
                <a:ea typeface="Roboto"/>
                <a:cs typeface="Roboto"/>
                <a:sym typeface="Roboto"/>
              </a:rPr>
              <a:t> </a:t>
            </a:r>
            <a:r>
              <a:rPr lang="fr-FR" sz="1900" b="0" i="0" u="none" strike="noStrike" cap="none" noProof="0" dirty="0">
                <a:solidFill>
                  <a:srgbClr val="000000"/>
                </a:solidFill>
                <a:latin typeface="Roboto"/>
                <a:ea typeface="Roboto"/>
                <a:cs typeface="Roboto"/>
                <a:sym typeface="Roboto"/>
              </a:rPr>
              <a:t>!</a:t>
            </a:r>
          </a:p>
          <a:p>
            <a:pPr marL="609600" indent="-425450">
              <a:lnSpc>
                <a:spcPct val="170000"/>
              </a:lnSpc>
              <a:buSzPts val="1900"/>
              <a:buFont typeface="Lato"/>
              <a:buChar char="●"/>
            </a:pPr>
            <a:r>
              <a:rPr lang="fr-FR" sz="1900" noProof="0" dirty="0">
                <a:latin typeface="Roboto"/>
                <a:ea typeface="Roboto"/>
                <a:cs typeface="Roboto"/>
                <a:sym typeface="Roboto"/>
              </a:rPr>
              <a:t>Parlez </a:t>
            </a:r>
            <a:r>
              <a:rPr lang="fr-FR" sz="1900" b="1" noProof="0" dirty="0">
                <a:solidFill>
                  <a:schemeClr val="accent6">
                    <a:lumMod val="76000"/>
                  </a:schemeClr>
                </a:solidFill>
                <a:latin typeface="Roboto"/>
                <a:ea typeface="Roboto"/>
                <a:cs typeface="Roboto"/>
                <a:sym typeface="Roboto"/>
              </a:rPr>
              <a:t>lentement</a:t>
            </a:r>
            <a:r>
              <a:rPr lang="fr-FR" sz="1900" b="1" i="0" u="none" strike="noStrike" cap="none" noProof="0" dirty="0">
                <a:solidFill>
                  <a:schemeClr val="accent6">
                    <a:lumMod val="76000"/>
                  </a:schemeClr>
                </a:solidFill>
                <a:latin typeface="Roboto"/>
                <a:ea typeface="Roboto"/>
                <a:cs typeface="Roboto"/>
                <a:sym typeface="Roboto"/>
              </a:rPr>
              <a:t>,</a:t>
            </a:r>
            <a:r>
              <a:rPr lang="fr-FR" sz="1900" b="0" i="0" u="none" strike="noStrike" cap="none" noProof="0" dirty="0">
                <a:solidFill>
                  <a:srgbClr val="000000"/>
                </a:solidFill>
                <a:latin typeface="Roboto"/>
                <a:ea typeface="Roboto"/>
                <a:cs typeface="Roboto"/>
                <a:sym typeface="Roboto"/>
              </a:rPr>
              <a:t> </a:t>
            </a:r>
            <a:r>
              <a:rPr lang="fr-FR" sz="1900" noProof="0" dirty="0">
                <a:latin typeface="Roboto"/>
                <a:ea typeface="Roboto"/>
                <a:cs typeface="Roboto"/>
                <a:sym typeface="Roboto"/>
              </a:rPr>
              <a:t>tout le monde n’a pas la même langue maternelle</a:t>
            </a:r>
            <a:endParaRPr lang="fr-FR" sz="1900" b="0" i="0" u="none" strike="noStrike" cap="none" noProof="0" dirty="0">
              <a:solidFill>
                <a:srgbClr val="000000"/>
              </a:solidFill>
              <a:latin typeface="Roboto"/>
              <a:ea typeface="Roboto"/>
              <a:cs typeface="Roboto"/>
              <a:sym typeface="Roboto"/>
            </a:endParaRPr>
          </a:p>
          <a:p>
            <a:pPr marL="609600" indent="-425450">
              <a:lnSpc>
                <a:spcPct val="170000"/>
              </a:lnSpc>
              <a:buSzPts val="1900"/>
              <a:buFont typeface="Roboto"/>
              <a:buChar char="●"/>
            </a:pPr>
            <a:r>
              <a:rPr lang="fr-FR" sz="1900" noProof="0" dirty="0">
                <a:latin typeface="Roboto"/>
                <a:ea typeface="Roboto"/>
                <a:cs typeface="Roboto"/>
                <a:sym typeface="Roboto"/>
              </a:rPr>
              <a:t>Respirez, étirez-vous et </a:t>
            </a:r>
            <a:r>
              <a:rPr lang="fr-FR" sz="1900" b="1" noProof="0" dirty="0">
                <a:solidFill>
                  <a:schemeClr val="accent6">
                    <a:lumMod val="76000"/>
                  </a:schemeClr>
                </a:solidFill>
                <a:latin typeface="Roboto"/>
                <a:ea typeface="Roboto"/>
                <a:cs typeface="Roboto"/>
                <a:sym typeface="Roboto"/>
              </a:rPr>
              <a:t>profitez</a:t>
            </a:r>
            <a:r>
              <a:rPr lang="fr-FR" sz="1900" noProof="0" dirty="0">
                <a:latin typeface="Roboto"/>
                <a:ea typeface="Roboto"/>
                <a:cs typeface="Roboto"/>
                <a:sym typeface="Roboto"/>
              </a:rPr>
              <a:t> !</a:t>
            </a:r>
            <a:endParaRPr lang="fr-FR" sz="2700" noProof="0" dirty="0">
              <a:solidFill>
                <a:srgbClr val="00344D"/>
              </a:solidFill>
              <a:latin typeface="Roboto"/>
              <a:ea typeface="Roboto"/>
              <a:cs typeface="Roboto"/>
              <a:sym typeface="Roboto"/>
            </a:endParaRPr>
          </a:p>
          <a:p>
            <a:pPr marL="609600" indent="-425450">
              <a:lnSpc>
                <a:spcPct val="170000"/>
              </a:lnSpc>
              <a:buSzPts val="1900"/>
              <a:buFont typeface="Roboto"/>
              <a:buChar char="●"/>
            </a:pPr>
            <a:r>
              <a:rPr lang="fr-FR" sz="1900" noProof="0" dirty="0">
                <a:latin typeface="Roboto"/>
                <a:ea typeface="Roboto"/>
                <a:cs typeface="Roboto"/>
                <a:sym typeface="Roboto"/>
              </a:rPr>
              <a:t> Qu’ajouteriez-vous… ?</a:t>
            </a:r>
            <a:endParaRPr lang="fr-FR" sz="2700" b="0" i="0" u="none" strike="noStrike" cap="none" noProof="0" dirty="0">
              <a:solidFill>
                <a:srgbClr val="00344D"/>
              </a:solidFill>
              <a:latin typeface="Roboto"/>
              <a:ea typeface="Roboto"/>
              <a:cs typeface="Roboto"/>
            </a:endParaRPr>
          </a:p>
        </p:txBody>
      </p:sp>
      <p:pic>
        <p:nvPicPr>
          <p:cNvPr id="250" name="Google Shape;250;g37314d73c8a_0_17"/>
          <p:cNvPicPr preferRelativeResize="0"/>
          <p:nvPr/>
        </p:nvPicPr>
        <p:blipFill rotWithShape="1">
          <a:blip r:embed="rId3">
            <a:alphaModFix/>
          </a:blip>
          <a:srcRect/>
          <a:stretch/>
        </p:blipFill>
        <p:spPr>
          <a:xfrm>
            <a:off x="10173023" y="5438432"/>
            <a:ext cx="1736300" cy="1158098"/>
          </a:xfrm>
          <a:prstGeom prst="rect">
            <a:avLst/>
          </a:prstGeom>
          <a:noFill/>
          <a:ln>
            <a:noFill/>
          </a:ln>
        </p:spPr>
      </p:pic>
      <p:sp>
        <p:nvSpPr>
          <p:cNvPr id="251" name="Google Shape;251;g37314d73c8a_0_17"/>
          <p:cNvSpPr/>
          <p:nvPr/>
        </p:nvSpPr>
        <p:spPr>
          <a:xfrm>
            <a:off x="0" y="325"/>
            <a:ext cx="241525" cy="6857967"/>
          </a:xfrm>
          <a:custGeom>
            <a:avLst/>
            <a:gdLst/>
            <a:ahLst/>
            <a:cxnLst/>
            <a:rect l="l" t="t" r="r" b="b"/>
            <a:pathLst>
              <a:path w="2246748" h="3120804" extrusionOk="0">
                <a:moveTo>
                  <a:pt x="0" y="0"/>
                </a:moveTo>
                <a:lnTo>
                  <a:pt x="2246748" y="0"/>
                </a:lnTo>
                <a:lnTo>
                  <a:pt x="2246748" y="3120804"/>
                </a:lnTo>
                <a:lnTo>
                  <a:pt x="0" y="3120804"/>
                </a:lnTo>
                <a:close/>
              </a:path>
            </a:pathLst>
          </a:custGeom>
          <a:solidFill>
            <a:srgbClr val="005677"/>
          </a:solid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18"/>
          <p:cNvPicPr preferRelativeResize="0"/>
          <p:nvPr/>
        </p:nvPicPr>
        <p:blipFill rotWithShape="1">
          <a:blip r:embed="rId3">
            <a:alphaModFix/>
          </a:blip>
          <a:srcRect l="1550" r="1512" b="4141"/>
          <a:stretch/>
        </p:blipFill>
        <p:spPr>
          <a:xfrm>
            <a:off x="820675" y="1043325"/>
            <a:ext cx="9778050" cy="5128876"/>
          </a:xfrm>
          <a:prstGeom prst="rect">
            <a:avLst/>
          </a:prstGeom>
          <a:noFill/>
          <a:ln>
            <a:noFill/>
          </a:ln>
        </p:spPr>
      </p:pic>
      <p:pic>
        <p:nvPicPr>
          <p:cNvPr id="680" name="Google Shape;680;p18"/>
          <p:cNvPicPr preferRelativeResize="0"/>
          <p:nvPr/>
        </p:nvPicPr>
        <p:blipFill rotWithShape="1">
          <a:blip r:embed="rId4">
            <a:alphaModFix/>
          </a:blip>
          <a:srcRect/>
          <a:stretch/>
        </p:blipFill>
        <p:spPr>
          <a:xfrm>
            <a:off x="10639425" y="4625325"/>
            <a:ext cx="1555799" cy="2232676"/>
          </a:xfrm>
          <a:prstGeom prst="rect">
            <a:avLst/>
          </a:prstGeom>
          <a:noFill/>
          <a:ln>
            <a:noFill/>
          </a:ln>
        </p:spPr>
      </p:pic>
      <p:grpSp>
        <p:nvGrpSpPr>
          <p:cNvPr id="681" name="Google Shape;681;p18"/>
          <p:cNvGrpSpPr/>
          <p:nvPr/>
        </p:nvGrpSpPr>
        <p:grpSpPr>
          <a:xfrm>
            <a:off x="2109347" y="1448164"/>
            <a:ext cx="3590310" cy="4095098"/>
            <a:chOff x="1582050" y="1086150"/>
            <a:chExt cx="2692800" cy="3071400"/>
          </a:xfrm>
        </p:grpSpPr>
        <p:sp>
          <p:nvSpPr>
            <p:cNvPr id="682" name="Google Shape;682;p18"/>
            <p:cNvSpPr/>
            <p:nvPr/>
          </p:nvSpPr>
          <p:spPr>
            <a:xfrm>
              <a:off x="2725050" y="17719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83" name="Google Shape;683;p18"/>
            <p:cNvSpPr/>
            <p:nvPr/>
          </p:nvSpPr>
          <p:spPr>
            <a:xfrm>
              <a:off x="2877450" y="20005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84" name="Google Shape;684;p18"/>
            <p:cNvSpPr/>
            <p:nvPr/>
          </p:nvSpPr>
          <p:spPr>
            <a:xfrm>
              <a:off x="2648850" y="20767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85" name="Google Shape;685;p18"/>
            <p:cNvSpPr/>
            <p:nvPr/>
          </p:nvSpPr>
          <p:spPr>
            <a:xfrm>
              <a:off x="3182250" y="13909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86" name="Google Shape;686;p18"/>
            <p:cNvSpPr/>
            <p:nvPr/>
          </p:nvSpPr>
          <p:spPr>
            <a:xfrm>
              <a:off x="3106050" y="24577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87" name="Google Shape;687;p18"/>
            <p:cNvSpPr/>
            <p:nvPr/>
          </p:nvSpPr>
          <p:spPr>
            <a:xfrm>
              <a:off x="2496450" y="25339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88" name="Google Shape;688;p18"/>
            <p:cNvSpPr/>
            <p:nvPr/>
          </p:nvSpPr>
          <p:spPr>
            <a:xfrm>
              <a:off x="1582050" y="18481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89" name="Google Shape;689;p18"/>
            <p:cNvSpPr/>
            <p:nvPr/>
          </p:nvSpPr>
          <p:spPr>
            <a:xfrm>
              <a:off x="2267850" y="19243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90" name="Google Shape;690;p18"/>
            <p:cNvSpPr/>
            <p:nvPr/>
          </p:nvSpPr>
          <p:spPr>
            <a:xfrm>
              <a:off x="3410850" y="20767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91" name="Google Shape;691;p18"/>
            <p:cNvSpPr/>
            <p:nvPr/>
          </p:nvSpPr>
          <p:spPr>
            <a:xfrm>
              <a:off x="3410850" y="11623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92" name="Google Shape;692;p18"/>
            <p:cNvSpPr/>
            <p:nvPr/>
          </p:nvSpPr>
          <p:spPr>
            <a:xfrm>
              <a:off x="3106050" y="40579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93" name="Google Shape;693;p18"/>
            <p:cNvSpPr/>
            <p:nvPr/>
          </p:nvSpPr>
          <p:spPr>
            <a:xfrm>
              <a:off x="2496450" y="28387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94" name="Google Shape;694;p18"/>
            <p:cNvSpPr/>
            <p:nvPr/>
          </p:nvSpPr>
          <p:spPr>
            <a:xfrm>
              <a:off x="2344050" y="35245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95" name="Google Shape;695;p18"/>
            <p:cNvSpPr/>
            <p:nvPr/>
          </p:nvSpPr>
          <p:spPr>
            <a:xfrm>
              <a:off x="2801250" y="31435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96" name="Google Shape;696;p18"/>
            <p:cNvSpPr/>
            <p:nvPr/>
          </p:nvSpPr>
          <p:spPr>
            <a:xfrm>
              <a:off x="2953650" y="32959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97" name="Google Shape;697;p18"/>
            <p:cNvSpPr/>
            <p:nvPr/>
          </p:nvSpPr>
          <p:spPr>
            <a:xfrm>
              <a:off x="3106050" y="34483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98" name="Google Shape;698;p18"/>
            <p:cNvSpPr/>
            <p:nvPr/>
          </p:nvSpPr>
          <p:spPr>
            <a:xfrm>
              <a:off x="3563250" y="13147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699" name="Google Shape;699;p18"/>
            <p:cNvSpPr/>
            <p:nvPr/>
          </p:nvSpPr>
          <p:spPr>
            <a:xfrm>
              <a:off x="4096650" y="21529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700" name="Google Shape;700;p18"/>
            <p:cNvSpPr/>
            <p:nvPr/>
          </p:nvSpPr>
          <p:spPr>
            <a:xfrm>
              <a:off x="4172850" y="16195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701" name="Google Shape;701;p18"/>
            <p:cNvSpPr/>
            <p:nvPr/>
          </p:nvSpPr>
          <p:spPr>
            <a:xfrm>
              <a:off x="2344050" y="10861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702" name="Google Shape;702;p18"/>
            <p:cNvSpPr/>
            <p:nvPr/>
          </p:nvSpPr>
          <p:spPr>
            <a:xfrm>
              <a:off x="4172850" y="1924350"/>
              <a:ext cx="102000" cy="99600"/>
            </a:xfrm>
            <a:prstGeom prst="ellipse">
              <a:avLst/>
            </a:prstGeom>
            <a:solidFill>
              <a:srgbClr val="FF00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grpSp>
      <p:sp>
        <p:nvSpPr>
          <p:cNvPr id="703" name="Google Shape;703;p18"/>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20"/>
          <p:cNvPicPr preferRelativeResize="0"/>
          <p:nvPr/>
        </p:nvPicPr>
        <p:blipFill rotWithShape="1">
          <a:blip r:embed="rId3">
            <a:alphaModFix/>
          </a:blip>
          <a:srcRect l="2002" t="50003" r="37695" b="8569"/>
          <a:stretch/>
        </p:blipFill>
        <p:spPr>
          <a:xfrm>
            <a:off x="1211167" y="1021035"/>
            <a:ext cx="9970800" cy="4815934"/>
          </a:xfrm>
          <a:prstGeom prst="rect">
            <a:avLst/>
          </a:prstGeom>
          <a:noFill/>
          <a:ln>
            <a:noFill/>
          </a:ln>
        </p:spPr>
      </p:pic>
      <p:sp>
        <p:nvSpPr>
          <p:cNvPr id="709" name="Google Shape;709;p20"/>
          <p:cNvSpPr txBox="1"/>
          <p:nvPr/>
        </p:nvSpPr>
        <p:spPr>
          <a:xfrm>
            <a:off x="9190567" y="6272167"/>
            <a:ext cx="2768400" cy="48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100" b="0" i="1" u="none" strike="noStrike" cap="none" dirty="0">
                <a:solidFill>
                  <a:srgbClr val="101010"/>
                </a:solidFill>
                <a:latin typeface="Lato"/>
                <a:ea typeface="Lato"/>
                <a:cs typeface="Lato"/>
                <a:sym typeface="Lato"/>
              </a:rPr>
              <a:t>Rikolto MSP Guide - TOOL 6: Stakeholder analysis based on influence and interest.</a:t>
            </a:r>
            <a:endParaRPr sz="1100" b="0" i="1" u="none" strike="noStrike" cap="none" dirty="0">
              <a:solidFill>
                <a:srgbClr val="101010"/>
              </a:solidFill>
              <a:latin typeface="Lato"/>
              <a:ea typeface="Lato"/>
              <a:cs typeface="Lato"/>
              <a:sym typeface="Lato"/>
            </a:endParaRPr>
          </a:p>
        </p:txBody>
      </p:sp>
      <p:sp>
        <p:nvSpPr>
          <p:cNvPr id="710" name="Google Shape;710;p20"/>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dirty="0">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21"/>
          <p:cNvSpPr/>
          <p:nvPr/>
        </p:nvSpPr>
        <p:spPr>
          <a:xfrm>
            <a:off x="367575" y="327350"/>
            <a:ext cx="2723400" cy="67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716" name="Google Shape;716;p21"/>
          <p:cNvPicPr preferRelativeResize="0"/>
          <p:nvPr/>
        </p:nvPicPr>
        <p:blipFill rotWithShape="1">
          <a:blip r:embed="rId3">
            <a:alphaModFix/>
          </a:blip>
          <a:srcRect/>
          <a:stretch/>
        </p:blipFill>
        <p:spPr>
          <a:xfrm>
            <a:off x="1769775" y="205609"/>
            <a:ext cx="8879724" cy="5966579"/>
          </a:xfrm>
          <a:prstGeom prst="rect">
            <a:avLst/>
          </a:prstGeom>
          <a:noFill/>
          <a:ln>
            <a:noFill/>
          </a:ln>
        </p:spPr>
      </p:pic>
      <p:pic>
        <p:nvPicPr>
          <p:cNvPr id="717" name="Google Shape;717;p21"/>
          <p:cNvPicPr preferRelativeResize="0"/>
          <p:nvPr/>
        </p:nvPicPr>
        <p:blipFill rotWithShape="1">
          <a:blip r:embed="rId4">
            <a:alphaModFix/>
          </a:blip>
          <a:srcRect/>
          <a:stretch/>
        </p:blipFill>
        <p:spPr>
          <a:xfrm>
            <a:off x="10649493" y="4622891"/>
            <a:ext cx="1542499" cy="2181434"/>
          </a:xfrm>
          <a:prstGeom prst="rect">
            <a:avLst/>
          </a:prstGeom>
          <a:noFill/>
          <a:ln>
            <a:noFill/>
          </a:ln>
        </p:spPr>
      </p:pic>
      <p:sp>
        <p:nvSpPr>
          <p:cNvPr id="718" name="Google Shape;718;p21"/>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dirty="0">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22"/>
          <p:cNvSpPr txBox="1"/>
          <p:nvPr/>
        </p:nvSpPr>
        <p:spPr>
          <a:xfrm>
            <a:off x="9190567" y="6272167"/>
            <a:ext cx="2768400" cy="484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fr-FR" sz="1100" b="0" i="1" u="none" strike="noStrike" cap="none" noProof="0" dirty="0">
                <a:solidFill>
                  <a:srgbClr val="101010"/>
                </a:solidFill>
                <a:latin typeface="Lato"/>
                <a:ea typeface="Lato"/>
                <a:cs typeface="Lato"/>
                <a:sym typeface="Lato"/>
              </a:rPr>
              <a:t>Rikolto MSP Guide - TOOL 6: Stakeholder analysis based on influence and interest.</a:t>
            </a:r>
          </a:p>
        </p:txBody>
      </p:sp>
      <p:sp>
        <p:nvSpPr>
          <p:cNvPr id="724" name="Google Shape;724;p22"/>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lang="fr-FR" sz="1900" b="0" i="0" u="none" strike="noStrike" cap="none" noProof="0" dirty="0">
              <a:solidFill>
                <a:schemeClr val="lt1"/>
              </a:solidFill>
              <a:latin typeface="Arial"/>
              <a:ea typeface="Arial"/>
              <a:cs typeface="Arial"/>
              <a:sym typeface="Arial"/>
            </a:endParaRPr>
          </a:p>
        </p:txBody>
      </p:sp>
      <p:pic>
        <p:nvPicPr>
          <p:cNvPr id="725" name="Google Shape;725;p22"/>
          <p:cNvPicPr preferRelativeResize="0"/>
          <p:nvPr/>
        </p:nvPicPr>
        <p:blipFill>
          <a:blip r:embed="rId3">
            <a:alphaModFix/>
          </a:blip>
          <a:stretch>
            <a:fillRect/>
          </a:stretch>
        </p:blipFill>
        <p:spPr>
          <a:xfrm>
            <a:off x="765175" y="1799900"/>
            <a:ext cx="11014077" cy="4372300"/>
          </a:xfrm>
          <a:prstGeom prst="rect">
            <a:avLst/>
          </a:prstGeom>
          <a:noFill/>
          <a:ln>
            <a:noFill/>
          </a:ln>
        </p:spPr>
      </p:pic>
      <p:sp>
        <p:nvSpPr>
          <p:cNvPr id="726" name="Google Shape;726;p22"/>
          <p:cNvSpPr txBox="1"/>
          <p:nvPr/>
        </p:nvSpPr>
        <p:spPr>
          <a:xfrm>
            <a:off x="765175" y="1168700"/>
            <a:ext cx="9588600" cy="1077188"/>
          </a:xfrm>
          <a:prstGeom prst="rect">
            <a:avLst/>
          </a:prstGeom>
          <a:noFill/>
          <a:ln>
            <a:noFill/>
          </a:ln>
        </p:spPr>
        <p:txBody>
          <a:bodyPr spcFirstLastPara="1" wrap="square" lIns="91425" tIns="91425" rIns="91425" bIns="91425" anchor="t" anchorCtr="0">
            <a:spAutoFit/>
          </a:bodyPr>
          <a:lstStyle/>
          <a:p>
            <a:r>
              <a:rPr lang="fr-FR" sz="2900" b="1" noProof="0" dirty="0">
                <a:solidFill>
                  <a:srgbClr val="005159"/>
                </a:solidFill>
                <a:latin typeface="Roboto"/>
                <a:ea typeface="Roboto"/>
                <a:cs typeface="Roboto"/>
                <a:sym typeface="Roboto"/>
              </a:rPr>
              <a:t>Analyse des parties prenantes selon leur position et leurs besoins</a:t>
            </a:r>
            <a:endParaRPr lang="fr-FR" noProof="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Google Shape;731;p23"/>
          <p:cNvPicPr preferRelativeResize="0"/>
          <p:nvPr/>
        </p:nvPicPr>
        <p:blipFill rotWithShape="1">
          <a:blip r:embed="rId3">
            <a:alphaModFix/>
          </a:blip>
          <a:srcRect/>
          <a:stretch/>
        </p:blipFill>
        <p:spPr>
          <a:xfrm>
            <a:off x="2035749" y="676075"/>
            <a:ext cx="9343300" cy="5969476"/>
          </a:xfrm>
          <a:prstGeom prst="rect">
            <a:avLst/>
          </a:prstGeom>
          <a:noFill/>
          <a:ln>
            <a:noFill/>
          </a:ln>
        </p:spPr>
      </p:pic>
      <p:sp>
        <p:nvSpPr>
          <p:cNvPr id="732" name="Google Shape;732;p23"/>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900" b="0" i="0" u="none" strike="noStrike" cap="none" dirty="0">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25"/>
          <p:cNvSpPr txBox="1">
            <a:spLocks noGrp="1"/>
          </p:cNvSpPr>
          <p:nvPr>
            <p:ph type="title"/>
          </p:nvPr>
        </p:nvSpPr>
        <p:spPr>
          <a:xfrm>
            <a:off x="447700" y="3424613"/>
            <a:ext cx="3305400" cy="2276400"/>
          </a:xfrm>
          <a:prstGeom prst="rect">
            <a:avLst/>
          </a:prstGeom>
          <a:noFill/>
          <a:ln>
            <a:noFill/>
          </a:ln>
        </p:spPr>
        <p:txBody>
          <a:bodyPr spcFirstLastPara="1" wrap="square" lIns="91425" tIns="45700" rIns="91425" bIns="45700" anchor="b" anchorCtr="0">
            <a:noAutofit/>
          </a:bodyPr>
          <a:lstStyle/>
          <a:p>
            <a:pPr>
              <a:lnSpc>
                <a:spcPct val="114285"/>
              </a:lnSpc>
              <a:buSzPts val="2800"/>
            </a:pPr>
            <a:r>
              <a:rPr lang="fr-FR" sz="2600" noProof="0" dirty="0">
                <a:latin typeface="Roboto"/>
                <a:ea typeface="Roboto"/>
                <a:cs typeface="Roboto"/>
                <a:sym typeface="Roboto"/>
              </a:rPr>
              <a:t>Exemple EMAPE: </a:t>
            </a:r>
            <a:br>
              <a:rPr lang="fr-FR" sz="2600" noProof="0" dirty="0">
                <a:latin typeface="Roboto"/>
                <a:ea typeface="Roboto"/>
                <a:cs typeface="Roboto"/>
                <a:sym typeface="Roboto"/>
              </a:rPr>
            </a:br>
            <a:br>
              <a:rPr lang="fr-FR" sz="2600" noProof="0" dirty="0">
                <a:latin typeface="Roboto"/>
                <a:ea typeface="Roboto"/>
                <a:cs typeface="Roboto"/>
                <a:sym typeface="Roboto"/>
              </a:rPr>
            </a:br>
            <a:r>
              <a:rPr lang="fr-FR" sz="2600" b="0" noProof="0" dirty="0">
                <a:latin typeface="Roboto"/>
                <a:ea typeface="Roboto"/>
                <a:cs typeface="Roboto"/>
                <a:sym typeface="Roboto"/>
              </a:rPr>
              <a:t>Cartographie et engagement des parties prenantes</a:t>
            </a:r>
            <a:br>
              <a:rPr lang="fr-FR" sz="2600" b="0" noProof="0" dirty="0">
                <a:latin typeface="Roboto"/>
                <a:ea typeface="Roboto"/>
                <a:cs typeface="Roboto"/>
                <a:sym typeface="Roboto"/>
              </a:rPr>
            </a:br>
            <a:endParaRPr lang="fr-FR" sz="2600" b="0" noProof="0" dirty="0">
              <a:latin typeface="Roboto"/>
              <a:ea typeface="Roboto"/>
              <a:cs typeface="Roboto"/>
            </a:endParaRPr>
          </a:p>
          <a:p>
            <a:pPr>
              <a:lnSpc>
                <a:spcPct val="114284"/>
              </a:lnSpc>
              <a:buSzPts val="2800"/>
            </a:pPr>
            <a:r>
              <a:rPr lang="fr-FR" sz="2600" b="0" noProof="0" dirty="0">
                <a:latin typeface="Roboto"/>
                <a:ea typeface="Roboto"/>
                <a:cs typeface="Roboto"/>
              </a:rPr>
              <a:t>Peut </a:t>
            </a:r>
            <a:r>
              <a:rPr lang="fr-FR" sz="2600" b="0" noProof="0" dirty="0">
                <a:latin typeface="Roboto"/>
                <a:ea typeface="Roboto"/>
                <a:cs typeface="Roboto"/>
                <a:sym typeface="Roboto"/>
              </a:rPr>
              <a:t>alimenter un dialogue d’action</a:t>
            </a:r>
            <a:endParaRPr lang="fr-FR" b="0" noProof="0" dirty="0"/>
          </a:p>
          <a:p>
            <a:pPr marL="0" lvl="0" indent="0" algn="l">
              <a:lnSpc>
                <a:spcPct val="114284"/>
              </a:lnSpc>
              <a:spcBef>
                <a:spcPts val="0"/>
              </a:spcBef>
              <a:spcAft>
                <a:spcPts val="0"/>
              </a:spcAft>
              <a:buSzPts val="2800"/>
              <a:buFont typeface="Arial"/>
              <a:buNone/>
            </a:pPr>
            <a:endParaRPr lang="fr-FR" sz="2600" b="0" noProof="0" dirty="0">
              <a:latin typeface="Roboto"/>
              <a:ea typeface="Roboto"/>
              <a:cs typeface="Roboto"/>
            </a:endParaRPr>
          </a:p>
        </p:txBody>
      </p:sp>
      <p:pic>
        <p:nvPicPr>
          <p:cNvPr id="738" name="Google Shape;738;p25"/>
          <p:cNvPicPr preferRelativeResize="0"/>
          <p:nvPr/>
        </p:nvPicPr>
        <p:blipFill rotWithShape="1">
          <a:blip r:embed="rId3">
            <a:alphaModFix/>
          </a:blip>
          <a:srcRect/>
          <a:stretch/>
        </p:blipFill>
        <p:spPr>
          <a:xfrm>
            <a:off x="4112250" y="209162"/>
            <a:ext cx="7794799" cy="6172874"/>
          </a:xfrm>
          <a:prstGeom prst="rect">
            <a:avLst/>
          </a:prstGeom>
          <a:noFill/>
          <a:ln w="9525" cap="flat" cmpd="sng">
            <a:solidFill>
              <a:srgbClr val="22BC69"/>
            </a:solidFill>
            <a:prstDash val="solid"/>
            <a:round/>
            <a:headEnd type="none" w="sm" len="sm"/>
            <a:tailEnd type="none" w="sm" len="sm"/>
          </a:ln>
        </p:spPr>
      </p:pic>
      <p:sp>
        <p:nvSpPr>
          <p:cNvPr id="739" name="Google Shape;739;p25"/>
          <p:cNvSpPr txBox="1"/>
          <p:nvPr/>
        </p:nvSpPr>
        <p:spPr>
          <a:xfrm>
            <a:off x="9117775" y="6382025"/>
            <a:ext cx="30000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fr-FR" sz="1100" b="0" i="1" u="sng" strike="noStrike" cap="none" noProof="0" dirty="0">
                <a:solidFill>
                  <a:schemeClr val="hlink"/>
                </a:solidFill>
                <a:latin typeface="Lato"/>
                <a:ea typeface="Lato"/>
                <a:cs typeface="Lato"/>
                <a:sym typeface="Lato"/>
                <a:hlinkClick r:id="rId4"/>
              </a:rPr>
              <a:t>(McQuilken &amp; Hilson, 2016)</a:t>
            </a:r>
            <a:endParaRPr lang="fr-FR" sz="1100" b="0" i="1" u="none" strike="noStrike" cap="none" noProof="0" dirty="0">
              <a:solidFill>
                <a:srgbClr val="101010"/>
              </a:solidFill>
              <a:latin typeface="Lato"/>
              <a:ea typeface="Lato"/>
              <a:cs typeface="Lato"/>
              <a:sym typeface="Lato"/>
            </a:endParaRPr>
          </a:p>
        </p:txBody>
      </p:sp>
      <p:sp>
        <p:nvSpPr>
          <p:cNvPr id="740" name="Google Shape;740;p25"/>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EE5C3"/>
        </a:solidFill>
        <a:effectLst/>
      </p:bgPr>
    </p:bg>
    <p:spTree>
      <p:nvGrpSpPr>
        <p:cNvPr id="1" name="Shape 744"/>
        <p:cNvGrpSpPr/>
        <p:nvPr/>
      </p:nvGrpSpPr>
      <p:grpSpPr>
        <a:xfrm>
          <a:off x="0" y="0"/>
          <a:ext cx="0" cy="0"/>
          <a:chOff x="0" y="0"/>
          <a:chExt cx="0" cy="0"/>
        </a:xfrm>
      </p:grpSpPr>
      <p:sp>
        <p:nvSpPr>
          <p:cNvPr id="745" name="Google Shape;745;g37314d73c8a_0_3065"/>
          <p:cNvSpPr txBox="1"/>
          <p:nvPr/>
        </p:nvSpPr>
        <p:spPr>
          <a:xfrm>
            <a:off x="997300" y="2936400"/>
            <a:ext cx="10426500" cy="1723508"/>
          </a:xfrm>
          <a:prstGeom prst="rect">
            <a:avLst/>
          </a:prstGeom>
          <a:noFill/>
          <a:ln>
            <a:noFill/>
          </a:ln>
        </p:spPr>
        <p:txBody>
          <a:bodyPr spcFirstLastPara="1" wrap="square" lIns="121900" tIns="121900" rIns="121900" bIns="121900" anchor="t" anchorCtr="0">
            <a:spAutoFit/>
          </a:bodyPr>
          <a:lstStyle/>
          <a:p>
            <a:r>
              <a:rPr lang="fr-FR" sz="4800" noProof="0" dirty="0">
                <a:solidFill>
                  <a:srgbClr val="005677"/>
                </a:solidFill>
                <a:latin typeface="Roboto Black"/>
                <a:ea typeface="Roboto Black"/>
                <a:cs typeface="Roboto Black"/>
                <a:sym typeface="Roboto Black"/>
              </a:rPr>
              <a:t>EXERCICE 2 - Analyse des parties prenantes</a:t>
            </a:r>
            <a:endParaRPr lang="fr-FR" sz="1900" noProof="0" dirty="0">
              <a:solidFill>
                <a:srgbClr val="005677"/>
              </a:solidFill>
            </a:endParaRPr>
          </a:p>
        </p:txBody>
      </p:sp>
      <p:sp>
        <p:nvSpPr>
          <p:cNvPr id="746" name="Google Shape;746;g37314d73c8a_0_3065"/>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g37314d73c8a_0_2866"/>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chemeClr val="lt1"/>
              </a:solidFill>
              <a:latin typeface="Arial"/>
              <a:ea typeface="Arial"/>
              <a:cs typeface="Arial"/>
              <a:sym typeface="Arial"/>
            </a:endParaRPr>
          </a:p>
        </p:txBody>
      </p:sp>
      <p:grpSp>
        <p:nvGrpSpPr>
          <p:cNvPr id="752" name="Google Shape;752;g37314d73c8a_0_2866"/>
          <p:cNvGrpSpPr/>
          <p:nvPr/>
        </p:nvGrpSpPr>
        <p:grpSpPr>
          <a:xfrm>
            <a:off x="6845184" y="1450132"/>
            <a:ext cx="5040088" cy="4069881"/>
            <a:chOff x="2871170" y="442150"/>
            <a:chExt cx="7397751" cy="5973699"/>
          </a:xfrm>
        </p:grpSpPr>
        <p:pic>
          <p:nvPicPr>
            <p:cNvPr id="753" name="Google Shape;753;g37314d73c8a_0_2866"/>
            <p:cNvPicPr preferRelativeResize="0"/>
            <p:nvPr/>
          </p:nvPicPr>
          <p:blipFill rotWithShape="1">
            <a:blip r:embed="rId3">
              <a:alphaModFix/>
            </a:blip>
            <a:srcRect l="26601" t="10541" r="10107" b="16957"/>
            <a:stretch/>
          </p:blipFill>
          <p:spPr>
            <a:xfrm>
              <a:off x="2871170" y="442150"/>
              <a:ext cx="7397751" cy="5973699"/>
            </a:xfrm>
            <a:prstGeom prst="rect">
              <a:avLst/>
            </a:prstGeom>
            <a:noFill/>
            <a:ln>
              <a:noFill/>
            </a:ln>
          </p:spPr>
        </p:pic>
        <p:sp>
          <p:nvSpPr>
            <p:cNvPr id="754" name="Google Shape;754;g37314d73c8a_0_2866"/>
            <p:cNvSpPr/>
            <p:nvPr/>
          </p:nvSpPr>
          <p:spPr>
            <a:xfrm>
              <a:off x="4749800" y="1006475"/>
              <a:ext cx="777900" cy="333300"/>
            </a:xfrm>
            <a:prstGeom prst="rect">
              <a:avLst/>
            </a:prstGeom>
            <a:solidFill>
              <a:schemeClr val="lt2"/>
            </a:solidFill>
            <a:ln>
              <a:noFill/>
            </a:ln>
          </p:spPr>
          <p:txBody>
            <a:bodyPr spcFirstLastPara="1" wrap="square" lIns="62300" tIns="62300" rIns="62300" bIns="62300" anchor="ctr" anchorCtr="0">
              <a:noAutofit/>
            </a:bodyPr>
            <a:lstStyle/>
            <a:p>
              <a:pPr marL="0" lvl="0" indent="0" algn="ctr" rtl="0">
                <a:spcBef>
                  <a:spcPts val="0"/>
                </a:spcBef>
                <a:spcAft>
                  <a:spcPts val="0"/>
                </a:spcAft>
                <a:buNone/>
              </a:pPr>
              <a:endParaRPr lang="fr-FR" sz="900" noProof="0" dirty="0"/>
            </a:p>
          </p:txBody>
        </p:sp>
        <p:sp>
          <p:nvSpPr>
            <p:cNvPr id="755" name="Google Shape;755;g37314d73c8a_0_2866"/>
            <p:cNvSpPr/>
            <p:nvPr/>
          </p:nvSpPr>
          <p:spPr>
            <a:xfrm>
              <a:off x="8045450" y="1006475"/>
              <a:ext cx="1130700" cy="484500"/>
            </a:xfrm>
            <a:prstGeom prst="rect">
              <a:avLst/>
            </a:prstGeom>
            <a:solidFill>
              <a:schemeClr val="lt2"/>
            </a:solidFill>
            <a:ln>
              <a:noFill/>
            </a:ln>
          </p:spPr>
          <p:txBody>
            <a:bodyPr spcFirstLastPara="1" wrap="square" lIns="62300" tIns="62300" rIns="62300" bIns="62300" anchor="ctr" anchorCtr="0">
              <a:noAutofit/>
            </a:bodyPr>
            <a:lstStyle/>
            <a:p>
              <a:pPr marL="0" lvl="0" indent="0" algn="ctr" rtl="0">
                <a:spcBef>
                  <a:spcPts val="0"/>
                </a:spcBef>
                <a:spcAft>
                  <a:spcPts val="0"/>
                </a:spcAft>
                <a:buNone/>
              </a:pPr>
              <a:endParaRPr lang="fr-FR" sz="900" noProof="0" dirty="0"/>
            </a:p>
          </p:txBody>
        </p:sp>
        <p:sp>
          <p:nvSpPr>
            <p:cNvPr id="756" name="Google Shape;756;g37314d73c8a_0_2866"/>
            <p:cNvSpPr/>
            <p:nvPr/>
          </p:nvSpPr>
          <p:spPr>
            <a:xfrm>
              <a:off x="7772400" y="5294700"/>
              <a:ext cx="1708200" cy="333300"/>
            </a:xfrm>
            <a:prstGeom prst="rect">
              <a:avLst/>
            </a:prstGeom>
            <a:solidFill>
              <a:schemeClr val="lt2"/>
            </a:solidFill>
            <a:ln>
              <a:noFill/>
            </a:ln>
          </p:spPr>
          <p:txBody>
            <a:bodyPr spcFirstLastPara="1" wrap="square" lIns="62300" tIns="62300" rIns="62300" bIns="62300" anchor="ctr" anchorCtr="0">
              <a:noAutofit/>
            </a:bodyPr>
            <a:lstStyle/>
            <a:p>
              <a:pPr marL="0" lvl="0" indent="0" algn="ctr" rtl="0">
                <a:spcBef>
                  <a:spcPts val="0"/>
                </a:spcBef>
                <a:spcAft>
                  <a:spcPts val="0"/>
                </a:spcAft>
                <a:buNone/>
              </a:pPr>
              <a:endParaRPr lang="fr-FR" sz="900" noProof="0" dirty="0"/>
            </a:p>
          </p:txBody>
        </p:sp>
        <p:sp>
          <p:nvSpPr>
            <p:cNvPr id="757" name="Google Shape;757;g37314d73c8a_0_2866"/>
            <p:cNvSpPr/>
            <p:nvPr/>
          </p:nvSpPr>
          <p:spPr>
            <a:xfrm>
              <a:off x="4284650" y="5294700"/>
              <a:ext cx="1708200" cy="333300"/>
            </a:xfrm>
            <a:prstGeom prst="rect">
              <a:avLst/>
            </a:prstGeom>
            <a:solidFill>
              <a:schemeClr val="lt2"/>
            </a:solidFill>
            <a:ln>
              <a:noFill/>
            </a:ln>
          </p:spPr>
          <p:txBody>
            <a:bodyPr spcFirstLastPara="1" wrap="square" lIns="62300" tIns="62300" rIns="62300" bIns="62300" anchor="ctr" anchorCtr="0">
              <a:noAutofit/>
            </a:bodyPr>
            <a:lstStyle/>
            <a:p>
              <a:pPr marL="0" lvl="0" indent="0" algn="ctr" rtl="0">
                <a:spcBef>
                  <a:spcPts val="0"/>
                </a:spcBef>
                <a:spcAft>
                  <a:spcPts val="0"/>
                </a:spcAft>
                <a:buNone/>
              </a:pPr>
              <a:endParaRPr lang="fr-FR" sz="900" noProof="0" dirty="0"/>
            </a:p>
          </p:txBody>
        </p:sp>
      </p:grpSp>
      <p:sp>
        <p:nvSpPr>
          <p:cNvPr id="758" name="Google Shape;758;g37314d73c8a_0_2866"/>
          <p:cNvSpPr/>
          <p:nvPr/>
        </p:nvSpPr>
        <p:spPr>
          <a:xfrm>
            <a:off x="341775" y="319375"/>
            <a:ext cx="2297100" cy="616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fr-FR" sz="1500" noProof="0" dirty="0"/>
          </a:p>
        </p:txBody>
      </p:sp>
      <p:sp>
        <p:nvSpPr>
          <p:cNvPr id="759" name="Google Shape;759;g37314d73c8a_0_2866"/>
          <p:cNvSpPr txBox="1"/>
          <p:nvPr/>
        </p:nvSpPr>
        <p:spPr>
          <a:xfrm>
            <a:off x="590550" y="1279700"/>
            <a:ext cx="6308700" cy="4772757"/>
          </a:xfrm>
          <a:prstGeom prst="rect">
            <a:avLst/>
          </a:prstGeom>
          <a:noFill/>
          <a:ln>
            <a:noFill/>
          </a:ln>
        </p:spPr>
        <p:txBody>
          <a:bodyPr spcFirstLastPara="1" wrap="square" lIns="121900" tIns="121900" rIns="121900" bIns="121900" anchor="t" anchorCtr="0">
            <a:noAutofit/>
          </a:bodyPr>
          <a:lstStyle/>
          <a:p>
            <a:pPr>
              <a:lnSpc>
                <a:spcPct val="114999"/>
              </a:lnSpc>
              <a:spcBef>
                <a:spcPts val="1600"/>
              </a:spcBef>
            </a:pPr>
            <a:r>
              <a:rPr lang="fr-FR" sz="1900" noProof="0" dirty="0">
                <a:solidFill>
                  <a:schemeClr val="dk1"/>
                </a:solidFill>
                <a:latin typeface="Roboto" panose="02000000000000000000" pitchFamily="2" charset="0"/>
                <a:ea typeface="Roboto" panose="02000000000000000000" pitchFamily="2" charset="0"/>
                <a:sym typeface="Roboto"/>
              </a:rPr>
              <a:t>En groupe et à l’aide du modèle fourni. </a:t>
            </a:r>
            <a:endParaRPr lang="fr-FR" sz="1900" noProof="0" dirty="0">
              <a:solidFill>
                <a:schemeClr val="dk1"/>
              </a:solidFill>
              <a:latin typeface="Roboto" panose="02000000000000000000" pitchFamily="2" charset="0"/>
              <a:ea typeface="Roboto" panose="02000000000000000000" pitchFamily="2" charset="0"/>
            </a:endParaRPr>
          </a:p>
          <a:p>
            <a:pPr marL="609600" indent="-425450">
              <a:lnSpc>
                <a:spcPct val="114999"/>
              </a:lnSpc>
              <a:spcBef>
                <a:spcPts val="1600"/>
              </a:spcBef>
              <a:buClr>
                <a:schemeClr val="dk1"/>
              </a:buClr>
              <a:buSzPts val="1900"/>
              <a:buAutoNum type="arabicPeriod"/>
            </a:pPr>
            <a:r>
              <a:rPr lang="fr-FR" sz="1900" b="1" noProof="0" dirty="0">
                <a:solidFill>
                  <a:schemeClr val="dk1"/>
                </a:solidFill>
                <a:latin typeface="Roboto" panose="02000000000000000000" pitchFamily="2" charset="0"/>
                <a:ea typeface="Roboto" panose="02000000000000000000" pitchFamily="2" charset="0"/>
                <a:cs typeface="Roboto"/>
                <a:sym typeface="Roboto"/>
              </a:rPr>
              <a:t>Situez les acteurs que vous avez listés dans l’exercice précédent dans la matrice, en fonction de leur niveau d’intérêt et de leur niveau d’influence dans votre paysage</a:t>
            </a:r>
            <a:r>
              <a:rPr lang="fr-FR" sz="1900" b="1" i="0" u="none" strike="noStrike" cap="none" noProof="0" dirty="0">
                <a:solidFill>
                  <a:schemeClr val="dk1"/>
                </a:solidFill>
                <a:latin typeface="Roboto" panose="02000000000000000000" pitchFamily="2" charset="0"/>
                <a:ea typeface="Roboto" panose="02000000000000000000" pitchFamily="2" charset="0"/>
                <a:cs typeface="Roboto"/>
                <a:sym typeface="Roboto"/>
              </a:rPr>
              <a:t>.</a:t>
            </a:r>
            <a:endParaRPr lang="fr-FR" sz="1900" b="1" noProof="0" dirty="0">
              <a:solidFill>
                <a:schemeClr val="dk1"/>
              </a:solidFill>
              <a:latin typeface="Roboto" panose="02000000000000000000" pitchFamily="2" charset="0"/>
              <a:ea typeface="Roboto" panose="02000000000000000000" pitchFamily="2" charset="0"/>
              <a:cs typeface="Roboto"/>
            </a:endParaRPr>
          </a:p>
          <a:p>
            <a:pPr marL="914400" lvl="1" indent="-298450">
              <a:lnSpc>
                <a:spcPct val="114999"/>
              </a:lnSpc>
              <a:buClr>
                <a:schemeClr val="dk1"/>
              </a:buClr>
              <a:buSzPts val="1300"/>
              <a:buFont typeface="Roboto"/>
              <a:buChar char="○"/>
            </a:pPr>
            <a:r>
              <a:rPr lang="fr-FR" sz="1700" noProof="0" dirty="0">
                <a:solidFill>
                  <a:schemeClr val="tx1"/>
                </a:solidFill>
                <a:latin typeface="Roboto" panose="02000000000000000000" pitchFamily="2" charset="0"/>
                <a:ea typeface="Roboto" panose="02000000000000000000" pitchFamily="2" charset="0"/>
                <a:cs typeface="Roboto"/>
                <a:sym typeface="Roboto"/>
              </a:rPr>
              <a:t>Vous pouvez différencier les secteurs ou groupes d’intérêt des parties prenantes en utilisant </a:t>
            </a:r>
            <a:r>
              <a:rPr lang="fr-FR" sz="1700" noProof="0" dirty="0">
                <a:solidFill>
                  <a:srgbClr val="4A86E8"/>
                </a:solidFill>
                <a:latin typeface="Roboto" panose="02000000000000000000" pitchFamily="2" charset="0"/>
                <a:ea typeface="Roboto" panose="02000000000000000000" pitchFamily="2" charset="0"/>
                <a:cs typeface="Roboto"/>
                <a:sym typeface="Roboto"/>
              </a:rPr>
              <a:t>des couleurs de texte différentes.</a:t>
            </a:r>
            <a:endParaRPr lang="fr-FR" sz="1700" noProof="0" dirty="0">
              <a:solidFill>
                <a:srgbClr val="4A86E8"/>
              </a:solidFill>
              <a:latin typeface="Roboto" panose="02000000000000000000" pitchFamily="2" charset="0"/>
              <a:ea typeface="Roboto" panose="02000000000000000000" pitchFamily="2" charset="0"/>
              <a:cs typeface="Roboto"/>
            </a:endParaRPr>
          </a:p>
          <a:p>
            <a:pPr marL="609600" indent="-425450">
              <a:lnSpc>
                <a:spcPct val="115000"/>
              </a:lnSpc>
              <a:spcBef>
                <a:spcPts val="1600"/>
              </a:spcBef>
              <a:buClr>
                <a:schemeClr val="dk1"/>
              </a:buClr>
              <a:buSzPts val="1900"/>
              <a:buFont typeface="Roboto"/>
              <a:buAutoNum type="arabicPeriod"/>
            </a:pPr>
            <a:r>
              <a:rPr lang="fr-FR" sz="1900" b="1" noProof="0" dirty="0">
                <a:solidFill>
                  <a:schemeClr val="dk1"/>
                </a:solidFill>
                <a:latin typeface="Roboto" panose="02000000000000000000" pitchFamily="2" charset="0"/>
                <a:ea typeface="Roboto" panose="02000000000000000000" pitchFamily="2" charset="0"/>
                <a:cs typeface="Roboto"/>
                <a:sym typeface="Roboto"/>
              </a:rPr>
              <a:t>Une fois la matrice complétée</a:t>
            </a:r>
            <a:r>
              <a:rPr lang="fr-FR" sz="1900" b="1" i="0" u="none" strike="noStrike" cap="none" noProof="0" dirty="0">
                <a:solidFill>
                  <a:schemeClr val="dk1"/>
                </a:solidFill>
                <a:latin typeface="Roboto" panose="02000000000000000000" pitchFamily="2" charset="0"/>
                <a:ea typeface="Roboto" panose="02000000000000000000" pitchFamily="2" charset="0"/>
                <a:cs typeface="Roboto"/>
                <a:sym typeface="Roboto"/>
              </a:rPr>
              <a:t>, </a:t>
            </a:r>
            <a:r>
              <a:rPr lang="fr-FR" sz="1900" b="1" noProof="0" dirty="0">
                <a:solidFill>
                  <a:schemeClr val="dk1"/>
                </a:solidFill>
                <a:latin typeface="Roboto" panose="02000000000000000000" pitchFamily="2" charset="0"/>
                <a:ea typeface="Roboto" panose="02000000000000000000" pitchFamily="2" charset="0"/>
                <a:cs typeface="Roboto"/>
                <a:sym typeface="Roboto"/>
              </a:rPr>
              <a:t>discutez ensemble</a:t>
            </a:r>
            <a:r>
              <a:rPr lang="fr-FR" sz="1900" b="1" i="0" u="none" strike="noStrike" cap="none" noProof="0" dirty="0">
                <a:solidFill>
                  <a:schemeClr val="dk1"/>
                </a:solidFill>
                <a:latin typeface="Roboto" panose="02000000000000000000" pitchFamily="2" charset="0"/>
                <a:ea typeface="Roboto" panose="02000000000000000000" pitchFamily="2" charset="0"/>
                <a:cs typeface="Roboto"/>
                <a:sym typeface="Roboto"/>
              </a:rPr>
              <a:t>:</a:t>
            </a:r>
            <a:endParaRPr lang="fr-FR" sz="1900" b="1" i="0" u="none" strike="noStrike" cap="none" noProof="0" dirty="0">
              <a:solidFill>
                <a:schemeClr val="dk1"/>
              </a:solidFill>
              <a:latin typeface="Roboto" panose="02000000000000000000" pitchFamily="2" charset="0"/>
              <a:ea typeface="Roboto" panose="02000000000000000000" pitchFamily="2" charset="0"/>
              <a:cs typeface="Roboto"/>
            </a:endParaRPr>
          </a:p>
          <a:p>
            <a:pPr marL="1219200">
              <a:lnSpc>
                <a:spcPct val="114999"/>
              </a:lnSpc>
              <a:spcBef>
                <a:spcPts val="1600"/>
              </a:spcBef>
            </a:pPr>
            <a:r>
              <a:rPr lang="fr-FR" sz="1900" i="0" u="none" strike="noStrike" cap="none" noProof="0" dirty="0">
                <a:solidFill>
                  <a:schemeClr val="dk1"/>
                </a:solidFill>
                <a:latin typeface="Roboto" panose="02000000000000000000" pitchFamily="2" charset="0"/>
                <a:ea typeface="Roboto" panose="02000000000000000000" pitchFamily="2" charset="0"/>
                <a:cs typeface="Roboto"/>
                <a:sym typeface="Roboto"/>
              </a:rPr>
              <a:t>➔ </a:t>
            </a:r>
            <a:r>
              <a:rPr lang="fr-FR" sz="1900" noProof="0" dirty="0">
                <a:solidFill>
                  <a:schemeClr val="dk1"/>
                </a:solidFill>
                <a:latin typeface="Roboto" panose="02000000000000000000" pitchFamily="2" charset="0"/>
                <a:ea typeface="Roboto" panose="02000000000000000000" pitchFamily="2" charset="0"/>
                <a:cs typeface="Roboto"/>
                <a:sym typeface="Roboto"/>
              </a:rPr>
              <a:t>Quelle est votre interprétation de la matrice </a:t>
            </a:r>
            <a:r>
              <a:rPr lang="fr-FR" sz="1900" i="0" u="none" strike="noStrike" cap="none" noProof="0" dirty="0">
                <a:solidFill>
                  <a:schemeClr val="dk1"/>
                </a:solidFill>
                <a:latin typeface="Roboto" panose="02000000000000000000" pitchFamily="2" charset="0"/>
                <a:ea typeface="Roboto" panose="02000000000000000000" pitchFamily="2" charset="0"/>
                <a:cs typeface="Roboto"/>
                <a:sym typeface="Roboto"/>
              </a:rPr>
              <a:t>?</a:t>
            </a:r>
            <a:br>
              <a:rPr lang="fr-FR" sz="1900" noProof="0" dirty="0">
                <a:solidFill>
                  <a:schemeClr val="dk1"/>
                </a:solidFill>
                <a:latin typeface="Roboto" panose="02000000000000000000" pitchFamily="2" charset="0"/>
                <a:ea typeface="Roboto" panose="02000000000000000000" pitchFamily="2" charset="0"/>
                <a:cs typeface="Roboto"/>
                <a:sym typeface="Roboto"/>
              </a:rPr>
            </a:br>
            <a:r>
              <a:rPr lang="fr-FR" sz="1900" noProof="0" dirty="0">
                <a:solidFill>
                  <a:schemeClr val="dk1"/>
                </a:solidFill>
                <a:latin typeface="Roboto" panose="02000000000000000000" pitchFamily="2" charset="0"/>
                <a:ea typeface="Roboto" panose="02000000000000000000" pitchFamily="2" charset="0"/>
                <a:cs typeface="Roboto"/>
                <a:sym typeface="Roboto"/>
              </a:rPr>
              <a:t> </a:t>
            </a:r>
            <a:r>
              <a:rPr lang="fr-FR" sz="1900" i="0" u="none" strike="noStrike" cap="none" noProof="0" dirty="0">
                <a:solidFill>
                  <a:schemeClr val="dk1"/>
                </a:solidFill>
                <a:latin typeface="Roboto" panose="02000000000000000000" pitchFamily="2" charset="0"/>
                <a:ea typeface="Roboto" panose="02000000000000000000" pitchFamily="2" charset="0"/>
                <a:cs typeface="Roboto"/>
                <a:sym typeface="Roboto"/>
              </a:rPr>
              <a:t>➔ </a:t>
            </a:r>
            <a:r>
              <a:rPr lang="fr-FR" sz="1900" noProof="0" dirty="0">
                <a:solidFill>
                  <a:schemeClr val="dk1"/>
                </a:solidFill>
                <a:latin typeface="Roboto" panose="02000000000000000000" pitchFamily="2" charset="0"/>
                <a:ea typeface="Roboto" panose="02000000000000000000" pitchFamily="2" charset="0"/>
                <a:cs typeface="Roboto"/>
                <a:sym typeface="Roboto"/>
              </a:rPr>
              <a:t>Comment pourriez-vous utiliser ces informations de manière stratégique dans le cadre d’une gestion intégrée du paysage </a:t>
            </a:r>
            <a:r>
              <a:rPr lang="fr-FR" sz="1900" i="0" u="none" strike="noStrike" cap="none" noProof="0" dirty="0">
                <a:solidFill>
                  <a:schemeClr val="dk1"/>
                </a:solidFill>
                <a:latin typeface="Roboto" panose="02000000000000000000" pitchFamily="2" charset="0"/>
                <a:ea typeface="Roboto" panose="02000000000000000000" pitchFamily="2" charset="0"/>
                <a:cs typeface="Roboto"/>
                <a:sym typeface="Roboto"/>
              </a:rPr>
              <a:t>?</a:t>
            </a:r>
            <a:endParaRPr lang="fr-FR" noProof="0" dirty="0">
              <a:solidFill>
                <a:schemeClr val="dk1"/>
              </a:solidFill>
              <a:latin typeface="Roboto" panose="02000000000000000000" pitchFamily="2" charset="0"/>
              <a:ea typeface="Roboto" panose="02000000000000000000" pitchFamily="2" charset="0"/>
            </a:endParaRPr>
          </a:p>
          <a:p>
            <a:pPr marL="0" marR="0" lvl="0" indent="0" algn="l" rtl="0">
              <a:lnSpc>
                <a:spcPct val="115000"/>
              </a:lnSpc>
              <a:spcBef>
                <a:spcPts val="1600"/>
              </a:spcBef>
              <a:spcAft>
                <a:spcPts val="1600"/>
              </a:spcAft>
              <a:buClr>
                <a:srgbClr val="000000"/>
              </a:buClr>
              <a:buSzPts val="1900"/>
              <a:buFont typeface="Arial"/>
              <a:buNone/>
            </a:pPr>
            <a:endParaRPr lang="fr-FR" sz="1900" b="1" i="0" u="none" strike="noStrike" cap="none" noProof="0" dirty="0">
              <a:solidFill>
                <a:schemeClr val="dk1"/>
              </a:solidFill>
              <a:latin typeface="Roboto"/>
              <a:ea typeface="Roboto"/>
              <a:cs typeface="Roboto"/>
              <a:sym typeface="Roboto"/>
            </a:endParaRPr>
          </a:p>
        </p:txBody>
      </p:sp>
      <p:sp>
        <p:nvSpPr>
          <p:cNvPr id="760" name="Google Shape;760;g37314d73c8a_0_2866"/>
          <p:cNvSpPr txBox="1"/>
          <p:nvPr/>
        </p:nvSpPr>
        <p:spPr>
          <a:xfrm>
            <a:off x="590551" y="554850"/>
            <a:ext cx="8163300" cy="661800"/>
          </a:xfrm>
          <a:prstGeom prst="rect">
            <a:avLst/>
          </a:prstGeom>
          <a:noFill/>
          <a:ln>
            <a:noFill/>
          </a:ln>
        </p:spPr>
        <p:txBody>
          <a:bodyPr spcFirstLastPara="1" wrap="square" lIns="121900" tIns="121900" rIns="121900" bIns="121900" anchor="t" anchorCtr="0">
            <a:spAutoFit/>
          </a:bodyPr>
          <a:lstStyle/>
          <a:p>
            <a:r>
              <a:rPr lang="fr-FR" sz="2700" noProof="0" dirty="0">
                <a:solidFill>
                  <a:schemeClr val="dk2"/>
                </a:solidFill>
                <a:latin typeface="Roboto Black"/>
                <a:ea typeface="Roboto Black"/>
                <a:cs typeface="Roboto Black"/>
                <a:sym typeface="Roboto Black"/>
              </a:rPr>
              <a:t>ACTIVITÉ : Matrice Influence / Intérêt</a:t>
            </a:r>
            <a:endParaRPr lang="fr-FR" noProof="0" dirty="0">
              <a:solidFill>
                <a:schemeClr val="dk2"/>
              </a:solidFill>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37314d73c8a_0_2813"/>
          <p:cNvSpPr/>
          <p:nvPr/>
        </p:nvSpPr>
        <p:spPr>
          <a:xfrm>
            <a:off x="341775" y="5864100"/>
            <a:ext cx="2297100" cy="6162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767" name="Google Shape;767;g37314d73c8a_0_2813"/>
          <p:cNvSpPr/>
          <p:nvPr/>
        </p:nvSpPr>
        <p:spPr>
          <a:xfrm>
            <a:off x="341775" y="319375"/>
            <a:ext cx="2297100" cy="6162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768" name="Google Shape;768;g37314d73c8a_0_2813"/>
          <p:cNvSpPr txBox="1"/>
          <p:nvPr/>
        </p:nvSpPr>
        <p:spPr>
          <a:xfrm rot="-5400000">
            <a:off x="-273725" y="3045750"/>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en-US" sz="1800" b="1" dirty="0">
                <a:solidFill>
                  <a:srgbClr val="005677"/>
                </a:solidFill>
                <a:latin typeface="Roboto"/>
                <a:ea typeface="Roboto"/>
                <a:cs typeface="Roboto"/>
                <a:sym typeface="Roboto"/>
              </a:rPr>
              <a:t>INFLUENCE</a:t>
            </a:r>
            <a:endParaRPr dirty="0">
              <a:solidFill>
                <a:srgbClr val="005677"/>
              </a:solidFill>
            </a:endParaRPr>
          </a:p>
        </p:txBody>
      </p:sp>
      <p:grpSp>
        <p:nvGrpSpPr>
          <p:cNvPr id="769" name="Google Shape;769;g37314d73c8a_0_2813"/>
          <p:cNvGrpSpPr/>
          <p:nvPr/>
        </p:nvGrpSpPr>
        <p:grpSpPr>
          <a:xfrm>
            <a:off x="995425" y="463228"/>
            <a:ext cx="9988790" cy="6076615"/>
            <a:chOff x="995425" y="463228"/>
            <a:chExt cx="9988790" cy="6076615"/>
          </a:xfrm>
        </p:grpSpPr>
        <p:sp>
          <p:nvSpPr>
            <p:cNvPr id="770" name="Google Shape;770;g37314d73c8a_0_2813"/>
            <p:cNvSpPr txBox="1"/>
            <p:nvPr/>
          </p:nvSpPr>
          <p:spPr>
            <a:xfrm rot="-5400000">
              <a:off x="-273725" y="4475578"/>
              <a:ext cx="3000000" cy="461700"/>
            </a:xfrm>
            <a:prstGeom prst="rect">
              <a:avLst/>
            </a:prstGeom>
            <a:noFill/>
            <a:ln>
              <a:noFill/>
            </a:ln>
          </p:spPr>
          <p:txBody>
            <a:bodyPr spcFirstLastPara="1" wrap="square" lIns="91425" tIns="91425" rIns="91425" bIns="91425" anchor="ctr" anchorCtr="0">
              <a:noAutofit/>
            </a:bodyPr>
            <a:lstStyle/>
            <a:p>
              <a:pPr marL="0" lvl="0" indent="0" algn="ctr">
                <a:lnSpc>
                  <a:spcPct val="114999"/>
                </a:lnSpc>
                <a:spcBef>
                  <a:spcPts val="1600"/>
                </a:spcBef>
                <a:spcAft>
                  <a:spcPts val="0"/>
                </a:spcAft>
                <a:buNone/>
              </a:pPr>
              <a:r>
                <a:rPr lang="en-US" sz="1800" b="1" dirty="0">
                  <a:solidFill>
                    <a:schemeClr val="dk1"/>
                  </a:solidFill>
                  <a:latin typeface="Roboto"/>
                  <a:ea typeface="Roboto"/>
                  <a:cs typeface="Roboto"/>
                  <a:sym typeface="Roboto"/>
                </a:rPr>
                <a:t>Faible</a:t>
              </a:r>
              <a:endParaRPr lang="en-US" dirty="0">
                <a:solidFill>
                  <a:schemeClr val="dk1"/>
                </a:solidFill>
              </a:endParaRPr>
            </a:p>
          </p:txBody>
        </p:sp>
        <p:grpSp>
          <p:nvGrpSpPr>
            <p:cNvPr id="771" name="Google Shape;771;g37314d73c8a_0_2813"/>
            <p:cNvGrpSpPr/>
            <p:nvPr/>
          </p:nvGrpSpPr>
          <p:grpSpPr>
            <a:xfrm>
              <a:off x="995425" y="463228"/>
              <a:ext cx="9988790" cy="6076615"/>
              <a:chOff x="995425" y="463228"/>
              <a:chExt cx="9988790" cy="6076615"/>
            </a:xfrm>
          </p:grpSpPr>
          <p:grpSp>
            <p:nvGrpSpPr>
              <p:cNvPr id="772" name="Google Shape;772;g37314d73c8a_0_2813"/>
              <p:cNvGrpSpPr/>
              <p:nvPr/>
            </p:nvGrpSpPr>
            <p:grpSpPr>
              <a:xfrm>
                <a:off x="1483572" y="511011"/>
                <a:ext cx="9500643" cy="5531189"/>
                <a:chOff x="1178739" y="561975"/>
                <a:chExt cx="10198200" cy="5937300"/>
              </a:xfrm>
            </p:grpSpPr>
            <p:cxnSp>
              <p:nvCxnSpPr>
                <p:cNvPr id="773" name="Google Shape;773;g37314d73c8a_0_2813"/>
                <p:cNvCxnSpPr/>
                <p:nvPr/>
              </p:nvCxnSpPr>
              <p:spPr>
                <a:xfrm>
                  <a:off x="1193750" y="561975"/>
                  <a:ext cx="0" cy="5937300"/>
                </a:xfrm>
                <a:prstGeom prst="straightConnector1">
                  <a:avLst/>
                </a:prstGeom>
                <a:noFill/>
                <a:ln w="70975" cap="flat" cmpd="sng">
                  <a:solidFill>
                    <a:schemeClr val="dk2"/>
                  </a:solidFill>
                  <a:prstDash val="solid"/>
                  <a:round/>
                  <a:headEnd type="triangle" w="med" len="med"/>
                  <a:tailEnd type="none" w="med" len="med"/>
                </a:ln>
              </p:spPr>
            </p:cxnSp>
            <p:cxnSp>
              <p:nvCxnSpPr>
                <p:cNvPr id="774" name="Google Shape;774;g37314d73c8a_0_2813"/>
                <p:cNvCxnSpPr/>
                <p:nvPr/>
              </p:nvCxnSpPr>
              <p:spPr>
                <a:xfrm rot="10800000">
                  <a:off x="1178739" y="6499275"/>
                  <a:ext cx="10198200" cy="0"/>
                </a:xfrm>
                <a:prstGeom prst="straightConnector1">
                  <a:avLst/>
                </a:prstGeom>
                <a:noFill/>
                <a:ln w="70975" cap="flat" cmpd="sng">
                  <a:solidFill>
                    <a:schemeClr val="dk2"/>
                  </a:solidFill>
                  <a:prstDash val="solid"/>
                  <a:round/>
                  <a:headEnd type="triangle" w="med" len="med"/>
                  <a:tailEnd type="none" w="med" len="med"/>
                </a:ln>
              </p:spPr>
            </p:cxnSp>
            <p:cxnSp>
              <p:nvCxnSpPr>
                <p:cNvPr id="775" name="Google Shape;775;g37314d73c8a_0_2813"/>
                <p:cNvCxnSpPr/>
                <p:nvPr/>
              </p:nvCxnSpPr>
              <p:spPr>
                <a:xfrm>
                  <a:off x="6309450" y="935700"/>
                  <a:ext cx="0" cy="5434800"/>
                </a:xfrm>
                <a:prstGeom prst="straightConnector1">
                  <a:avLst/>
                </a:prstGeom>
                <a:noFill/>
                <a:ln w="8875" cap="flat" cmpd="sng">
                  <a:solidFill>
                    <a:schemeClr val="dk2"/>
                  </a:solidFill>
                  <a:prstDash val="dash"/>
                  <a:round/>
                  <a:headEnd type="none" w="med" len="med"/>
                  <a:tailEnd type="none" w="med" len="med"/>
                </a:ln>
              </p:spPr>
            </p:cxnSp>
            <p:cxnSp>
              <p:nvCxnSpPr>
                <p:cNvPr id="776" name="Google Shape;776;g37314d73c8a_0_2813"/>
                <p:cNvCxnSpPr/>
                <p:nvPr/>
              </p:nvCxnSpPr>
              <p:spPr>
                <a:xfrm>
                  <a:off x="1435500" y="3529575"/>
                  <a:ext cx="9747900" cy="0"/>
                </a:xfrm>
                <a:prstGeom prst="straightConnector1">
                  <a:avLst/>
                </a:prstGeom>
                <a:noFill/>
                <a:ln w="8875" cap="flat" cmpd="sng">
                  <a:solidFill>
                    <a:schemeClr val="dk2"/>
                  </a:solidFill>
                  <a:prstDash val="dash"/>
                  <a:round/>
                  <a:headEnd type="none" w="med" len="med"/>
                  <a:tailEnd type="none" w="med" len="med"/>
                </a:ln>
              </p:spPr>
            </p:cxnSp>
          </p:grpSp>
          <p:sp>
            <p:nvSpPr>
              <p:cNvPr id="777" name="Google Shape;777;g37314d73c8a_0_2813"/>
              <p:cNvSpPr txBox="1"/>
              <p:nvPr/>
            </p:nvSpPr>
            <p:spPr>
              <a:xfrm>
                <a:off x="4733900" y="6078143"/>
                <a:ext cx="30000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600"/>
                  </a:spcBef>
                  <a:spcAft>
                    <a:spcPts val="0"/>
                  </a:spcAft>
                  <a:buNone/>
                </a:pPr>
                <a:r>
                  <a:rPr lang="en-US" sz="1800" b="1" dirty="0">
                    <a:solidFill>
                      <a:srgbClr val="005677"/>
                    </a:solidFill>
                    <a:latin typeface="Roboto"/>
                    <a:ea typeface="Roboto"/>
                    <a:cs typeface="Roboto"/>
                    <a:sym typeface="Roboto"/>
                  </a:rPr>
                  <a:t>INTERET</a:t>
                </a:r>
                <a:endParaRPr dirty="0">
                  <a:solidFill>
                    <a:srgbClr val="005677"/>
                  </a:solidFill>
                </a:endParaRPr>
              </a:p>
            </p:txBody>
          </p:sp>
          <p:sp>
            <p:nvSpPr>
              <p:cNvPr id="778" name="Google Shape;778;g37314d73c8a_0_2813"/>
              <p:cNvSpPr txBox="1"/>
              <p:nvPr/>
            </p:nvSpPr>
            <p:spPr>
              <a:xfrm rot="-5400000">
                <a:off x="-273725" y="1732378"/>
                <a:ext cx="3000000" cy="461700"/>
              </a:xfrm>
              <a:prstGeom prst="rect">
                <a:avLst/>
              </a:prstGeom>
              <a:noFill/>
              <a:ln>
                <a:noFill/>
              </a:ln>
            </p:spPr>
            <p:txBody>
              <a:bodyPr spcFirstLastPara="1" wrap="square" lIns="91425" tIns="91425" rIns="91425" bIns="91425" anchor="ctr" anchorCtr="0">
                <a:noAutofit/>
              </a:bodyPr>
              <a:lstStyle/>
              <a:p>
                <a:pPr marL="0" lvl="0" indent="0" algn="ctr">
                  <a:lnSpc>
                    <a:spcPct val="114999"/>
                  </a:lnSpc>
                  <a:spcBef>
                    <a:spcPts val="1600"/>
                  </a:spcBef>
                  <a:spcAft>
                    <a:spcPts val="0"/>
                  </a:spcAft>
                  <a:buNone/>
                </a:pPr>
                <a:r>
                  <a:rPr lang="en-US" sz="1800" b="1" dirty="0">
                    <a:solidFill>
                      <a:schemeClr val="dk1"/>
                    </a:solidFill>
                    <a:latin typeface="Roboto"/>
                    <a:ea typeface="Roboto"/>
                    <a:cs typeface="Roboto"/>
                    <a:sym typeface="Roboto"/>
                  </a:rPr>
                  <a:t>Élevé</a:t>
                </a:r>
                <a:endParaRPr lang="en-US" dirty="0">
                  <a:solidFill>
                    <a:schemeClr val="dk1"/>
                  </a:solidFill>
                </a:endParaRPr>
              </a:p>
            </p:txBody>
          </p:sp>
          <p:sp>
            <p:nvSpPr>
              <p:cNvPr id="779" name="Google Shape;779;g37314d73c8a_0_2813"/>
              <p:cNvSpPr txBox="1"/>
              <p:nvPr/>
            </p:nvSpPr>
            <p:spPr>
              <a:xfrm>
                <a:off x="6882000" y="6046303"/>
                <a:ext cx="3000000" cy="461700"/>
              </a:xfrm>
              <a:prstGeom prst="rect">
                <a:avLst/>
              </a:prstGeom>
              <a:noFill/>
              <a:ln>
                <a:noFill/>
              </a:ln>
            </p:spPr>
            <p:txBody>
              <a:bodyPr spcFirstLastPara="1" wrap="square" lIns="91425" tIns="91425" rIns="91425" bIns="91425" anchor="ctr" anchorCtr="0">
                <a:noAutofit/>
              </a:bodyPr>
              <a:lstStyle/>
              <a:p>
                <a:pPr marL="0" lvl="0" indent="0" algn="ctr">
                  <a:lnSpc>
                    <a:spcPct val="114999"/>
                  </a:lnSpc>
                  <a:spcBef>
                    <a:spcPts val="1600"/>
                  </a:spcBef>
                  <a:spcAft>
                    <a:spcPts val="0"/>
                  </a:spcAft>
                  <a:buNone/>
                </a:pPr>
                <a:r>
                  <a:rPr lang="en-US" sz="1800" b="1" dirty="0">
                    <a:solidFill>
                      <a:schemeClr val="dk1"/>
                    </a:solidFill>
                    <a:latin typeface="Roboto"/>
                    <a:ea typeface="Roboto"/>
                    <a:cs typeface="Roboto"/>
                    <a:sym typeface="Roboto"/>
                  </a:rPr>
                  <a:t>Élevé</a:t>
                </a:r>
                <a:endParaRPr lang="en-US" dirty="0">
                  <a:solidFill>
                    <a:schemeClr val="dk1"/>
                  </a:solidFill>
                </a:endParaRPr>
              </a:p>
            </p:txBody>
          </p:sp>
          <p:sp>
            <p:nvSpPr>
              <p:cNvPr id="780" name="Google Shape;780;g37314d73c8a_0_2813"/>
              <p:cNvSpPr txBox="1"/>
              <p:nvPr/>
            </p:nvSpPr>
            <p:spPr>
              <a:xfrm>
                <a:off x="2157600" y="6046303"/>
                <a:ext cx="3000000" cy="461700"/>
              </a:xfrm>
              <a:prstGeom prst="rect">
                <a:avLst/>
              </a:prstGeom>
              <a:noFill/>
              <a:ln>
                <a:noFill/>
              </a:ln>
            </p:spPr>
            <p:txBody>
              <a:bodyPr spcFirstLastPara="1" wrap="square" lIns="91425" tIns="91425" rIns="91425" bIns="91425" anchor="ctr" anchorCtr="0">
                <a:noAutofit/>
              </a:bodyPr>
              <a:lstStyle/>
              <a:p>
                <a:pPr marL="0" lvl="0" indent="0" algn="ctr">
                  <a:lnSpc>
                    <a:spcPct val="114999"/>
                  </a:lnSpc>
                  <a:spcBef>
                    <a:spcPts val="1600"/>
                  </a:spcBef>
                  <a:spcAft>
                    <a:spcPts val="0"/>
                  </a:spcAft>
                  <a:buNone/>
                </a:pPr>
                <a:r>
                  <a:rPr lang="en-US" sz="1800" b="1" dirty="0">
                    <a:solidFill>
                      <a:schemeClr val="dk1"/>
                    </a:solidFill>
                    <a:latin typeface="Roboto"/>
                    <a:ea typeface="Roboto"/>
                    <a:cs typeface="Roboto"/>
                    <a:sym typeface="Roboto"/>
                  </a:rPr>
                  <a:t>Faible</a:t>
                </a:r>
                <a:endParaRPr lang="en-US" dirty="0">
                  <a:solidFill>
                    <a:schemeClr val="dk1"/>
                  </a:solidFill>
                </a:endParaRPr>
              </a:p>
            </p:txBody>
          </p:sp>
        </p:grpSp>
      </p:grpSp>
      <p:grpSp>
        <p:nvGrpSpPr>
          <p:cNvPr id="781" name="Google Shape;781;g37314d73c8a_0_2813"/>
          <p:cNvGrpSpPr/>
          <p:nvPr/>
        </p:nvGrpSpPr>
        <p:grpSpPr>
          <a:xfrm>
            <a:off x="1585050" y="935575"/>
            <a:ext cx="9399175" cy="4928525"/>
            <a:chOff x="1585050" y="935575"/>
            <a:chExt cx="9399175" cy="4928525"/>
          </a:xfrm>
        </p:grpSpPr>
        <p:sp>
          <p:nvSpPr>
            <p:cNvPr id="782" name="Google Shape;782;g37314d73c8a_0_2813"/>
            <p:cNvSpPr txBox="1"/>
            <p:nvPr/>
          </p:nvSpPr>
          <p:spPr>
            <a:xfrm>
              <a:off x="6957150" y="1205150"/>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1DA159"/>
                  </a:solidFill>
                  <a:latin typeface="Roboto"/>
                  <a:ea typeface="Roboto"/>
                  <a:cs typeface="Roboto"/>
                  <a:sym typeface="Roboto"/>
                </a:rPr>
                <a:t>actor 14</a:t>
              </a:r>
              <a:endParaRPr dirty="0">
                <a:solidFill>
                  <a:srgbClr val="1DA159"/>
                </a:solidFill>
              </a:endParaRPr>
            </a:p>
          </p:txBody>
        </p:sp>
        <p:sp>
          <p:nvSpPr>
            <p:cNvPr id="783" name="Google Shape;783;g37314d73c8a_0_2813"/>
            <p:cNvSpPr txBox="1"/>
            <p:nvPr/>
          </p:nvSpPr>
          <p:spPr>
            <a:xfrm>
              <a:off x="4351200" y="2471800"/>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0076A3"/>
                  </a:solidFill>
                  <a:latin typeface="Roboto"/>
                  <a:ea typeface="Roboto"/>
                  <a:cs typeface="Roboto"/>
                  <a:sym typeface="Roboto"/>
                </a:rPr>
                <a:t>actor 8</a:t>
              </a:r>
              <a:endParaRPr dirty="0">
                <a:solidFill>
                  <a:srgbClr val="0076A3"/>
                </a:solidFill>
              </a:endParaRPr>
            </a:p>
          </p:txBody>
        </p:sp>
        <p:sp>
          <p:nvSpPr>
            <p:cNvPr id="784" name="Google Shape;784;g37314d73c8a_0_2813"/>
            <p:cNvSpPr txBox="1"/>
            <p:nvPr/>
          </p:nvSpPr>
          <p:spPr>
            <a:xfrm>
              <a:off x="6660200" y="3954125"/>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1DA159"/>
                  </a:solidFill>
                  <a:latin typeface="Roboto"/>
                  <a:ea typeface="Roboto"/>
                  <a:cs typeface="Roboto"/>
                  <a:sym typeface="Roboto"/>
                </a:rPr>
                <a:t>actor 16</a:t>
              </a:r>
              <a:endParaRPr dirty="0">
                <a:solidFill>
                  <a:srgbClr val="1DA159"/>
                </a:solidFill>
              </a:endParaRPr>
            </a:p>
          </p:txBody>
        </p:sp>
        <p:sp>
          <p:nvSpPr>
            <p:cNvPr id="785" name="Google Shape;785;g37314d73c8a_0_2813"/>
            <p:cNvSpPr txBox="1"/>
            <p:nvPr/>
          </p:nvSpPr>
          <p:spPr>
            <a:xfrm>
              <a:off x="2301700" y="4475575"/>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chemeClr val="dk1"/>
                  </a:solidFill>
                  <a:latin typeface="Roboto"/>
                  <a:ea typeface="Roboto"/>
                  <a:cs typeface="Roboto"/>
                  <a:sym typeface="Roboto"/>
                </a:rPr>
                <a:t>actor 6</a:t>
              </a:r>
              <a:endParaRPr dirty="0">
                <a:solidFill>
                  <a:schemeClr val="dk1"/>
                </a:solidFill>
              </a:endParaRPr>
            </a:p>
          </p:txBody>
        </p:sp>
        <p:sp>
          <p:nvSpPr>
            <p:cNvPr id="786" name="Google Shape;786;g37314d73c8a_0_2813"/>
            <p:cNvSpPr txBox="1"/>
            <p:nvPr/>
          </p:nvSpPr>
          <p:spPr>
            <a:xfrm>
              <a:off x="2301700" y="1902750"/>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CC0000"/>
                  </a:solidFill>
                  <a:latin typeface="Roboto"/>
                  <a:ea typeface="Roboto"/>
                  <a:cs typeface="Roboto"/>
                  <a:sym typeface="Roboto"/>
                </a:rPr>
                <a:t>actor 10</a:t>
              </a:r>
              <a:endParaRPr dirty="0">
                <a:solidFill>
                  <a:srgbClr val="CC0000"/>
                </a:solidFill>
              </a:endParaRPr>
            </a:p>
          </p:txBody>
        </p:sp>
        <p:sp>
          <p:nvSpPr>
            <p:cNvPr id="787" name="Google Shape;787;g37314d73c8a_0_2813"/>
            <p:cNvSpPr txBox="1"/>
            <p:nvPr/>
          </p:nvSpPr>
          <p:spPr>
            <a:xfrm>
              <a:off x="9157550" y="1732375"/>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1DA159"/>
                  </a:solidFill>
                  <a:latin typeface="Roboto"/>
                  <a:ea typeface="Roboto"/>
                  <a:cs typeface="Roboto"/>
                  <a:sym typeface="Roboto"/>
                </a:rPr>
                <a:t>actor 7</a:t>
              </a:r>
              <a:endParaRPr dirty="0">
                <a:solidFill>
                  <a:srgbClr val="1DA159"/>
                </a:solidFill>
              </a:endParaRPr>
            </a:p>
          </p:txBody>
        </p:sp>
        <p:sp>
          <p:nvSpPr>
            <p:cNvPr id="788" name="Google Shape;788;g37314d73c8a_0_2813"/>
            <p:cNvSpPr txBox="1"/>
            <p:nvPr/>
          </p:nvSpPr>
          <p:spPr>
            <a:xfrm>
              <a:off x="6957150" y="2579638"/>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0076A3"/>
                  </a:solidFill>
                  <a:latin typeface="Roboto"/>
                  <a:ea typeface="Roboto"/>
                  <a:cs typeface="Roboto"/>
                  <a:sym typeface="Roboto"/>
                </a:rPr>
                <a:t>actor 9</a:t>
              </a:r>
              <a:endParaRPr dirty="0">
                <a:solidFill>
                  <a:srgbClr val="0076A3"/>
                </a:solidFill>
              </a:endParaRPr>
            </a:p>
          </p:txBody>
        </p:sp>
        <p:sp>
          <p:nvSpPr>
            <p:cNvPr id="789" name="Google Shape;789;g37314d73c8a_0_2813"/>
            <p:cNvSpPr txBox="1"/>
            <p:nvPr/>
          </p:nvSpPr>
          <p:spPr>
            <a:xfrm>
              <a:off x="2974550" y="5402400"/>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CC0000"/>
                  </a:solidFill>
                  <a:latin typeface="Roboto"/>
                  <a:ea typeface="Roboto"/>
                  <a:cs typeface="Roboto"/>
                  <a:sym typeface="Roboto"/>
                </a:rPr>
                <a:t>actor 4</a:t>
              </a:r>
              <a:endParaRPr dirty="0">
                <a:solidFill>
                  <a:srgbClr val="CC0000"/>
                </a:solidFill>
              </a:endParaRPr>
            </a:p>
          </p:txBody>
        </p:sp>
        <p:sp>
          <p:nvSpPr>
            <p:cNvPr id="790" name="Google Shape;790;g37314d73c8a_0_2813"/>
            <p:cNvSpPr txBox="1"/>
            <p:nvPr/>
          </p:nvSpPr>
          <p:spPr>
            <a:xfrm>
              <a:off x="3702075" y="3860225"/>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CC0000"/>
                  </a:solidFill>
                  <a:latin typeface="Roboto"/>
                  <a:ea typeface="Roboto"/>
                  <a:cs typeface="Roboto"/>
                  <a:sym typeface="Roboto"/>
                </a:rPr>
                <a:t>actor 3</a:t>
              </a:r>
              <a:endParaRPr dirty="0">
                <a:solidFill>
                  <a:srgbClr val="CC0000"/>
                </a:solidFill>
              </a:endParaRPr>
            </a:p>
          </p:txBody>
        </p:sp>
        <p:sp>
          <p:nvSpPr>
            <p:cNvPr id="791" name="Google Shape;791;g37314d73c8a_0_2813"/>
            <p:cNvSpPr txBox="1"/>
            <p:nvPr/>
          </p:nvSpPr>
          <p:spPr>
            <a:xfrm>
              <a:off x="1585050" y="3743050"/>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0076A3"/>
                  </a:solidFill>
                  <a:latin typeface="Roboto"/>
                  <a:ea typeface="Roboto"/>
                  <a:cs typeface="Roboto"/>
                  <a:sym typeface="Roboto"/>
                </a:rPr>
                <a:t>actor 12</a:t>
              </a:r>
              <a:endParaRPr dirty="0">
                <a:solidFill>
                  <a:srgbClr val="0076A3"/>
                </a:solidFill>
              </a:endParaRPr>
            </a:p>
          </p:txBody>
        </p:sp>
        <p:sp>
          <p:nvSpPr>
            <p:cNvPr id="792" name="Google Shape;792;g37314d73c8a_0_2813"/>
            <p:cNvSpPr txBox="1"/>
            <p:nvPr/>
          </p:nvSpPr>
          <p:spPr>
            <a:xfrm>
              <a:off x="9157550" y="3889338"/>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CC0000"/>
                  </a:solidFill>
                  <a:latin typeface="Roboto"/>
                  <a:ea typeface="Roboto"/>
                  <a:cs typeface="Roboto"/>
                  <a:sym typeface="Roboto"/>
                </a:rPr>
                <a:t>actor 5</a:t>
              </a:r>
              <a:endParaRPr dirty="0">
                <a:solidFill>
                  <a:srgbClr val="CC0000"/>
                </a:solidFill>
              </a:endParaRPr>
            </a:p>
          </p:txBody>
        </p:sp>
        <p:sp>
          <p:nvSpPr>
            <p:cNvPr id="793" name="Google Shape;793;g37314d73c8a_0_2813"/>
            <p:cNvSpPr txBox="1"/>
            <p:nvPr/>
          </p:nvSpPr>
          <p:spPr>
            <a:xfrm>
              <a:off x="7088625" y="4776600"/>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1DA159"/>
                  </a:solidFill>
                  <a:latin typeface="Roboto"/>
                  <a:ea typeface="Roboto"/>
                  <a:cs typeface="Roboto"/>
                  <a:sym typeface="Roboto"/>
                </a:rPr>
                <a:t>actor 13</a:t>
              </a:r>
              <a:endParaRPr dirty="0">
                <a:solidFill>
                  <a:srgbClr val="1DA159"/>
                </a:solidFill>
              </a:endParaRPr>
            </a:p>
          </p:txBody>
        </p:sp>
        <p:sp>
          <p:nvSpPr>
            <p:cNvPr id="794" name="Google Shape;794;g37314d73c8a_0_2813"/>
            <p:cNvSpPr txBox="1"/>
            <p:nvPr/>
          </p:nvSpPr>
          <p:spPr>
            <a:xfrm>
              <a:off x="7577525" y="3623675"/>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CC0000"/>
                  </a:solidFill>
                  <a:latin typeface="Roboto"/>
                  <a:ea typeface="Roboto"/>
                  <a:cs typeface="Roboto"/>
                  <a:sym typeface="Roboto"/>
                </a:rPr>
                <a:t>actor 2</a:t>
              </a:r>
              <a:endParaRPr dirty="0">
                <a:solidFill>
                  <a:srgbClr val="CC0000"/>
                </a:solidFill>
              </a:endParaRPr>
            </a:p>
          </p:txBody>
        </p:sp>
        <p:sp>
          <p:nvSpPr>
            <p:cNvPr id="795" name="Google Shape;795;g37314d73c8a_0_2813"/>
            <p:cNvSpPr txBox="1"/>
            <p:nvPr/>
          </p:nvSpPr>
          <p:spPr>
            <a:xfrm>
              <a:off x="9353725" y="5143500"/>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chemeClr val="dk1"/>
                  </a:solidFill>
                  <a:latin typeface="Roboto"/>
                  <a:ea typeface="Roboto"/>
                  <a:cs typeface="Roboto"/>
                  <a:sym typeface="Roboto"/>
                </a:rPr>
                <a:t>actor 15</a:t>
              </a:r>
              <a:endParaRPr dirty="0">
                <a:solidFill>
                  <a:schemeClr val="dk1"/>
                </a:solidFill>
              </a:endParaRPr>
            </a:p>
          </p:txBody>
        </p:sp>
        <p:sp>
          <p:nvSpPr>
            <p:cNvPr id="796" name="Google Shape;796;g37314d73c8a_0_2813"/>
            <p:cNvSpPr txBox="1"/>
            <p:nvPr/>
          </p:nvSpPr>
          <p:spPr>
            <a:xfrm>
              <a:off x="6385650" y="5328600"/>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rgbClr val="CC0000"/>
                  </a:solidFill>
                  <a:latin typeface="Roboto"/>
                  <a:ea typeface="Roboto"/>
                  <a:cs typeface="Roboto"/>
                  <a:sym typeface="Roboto"/>
                </a:rPr>
                <a:t>actor 17</a:t>
              </a:r>
              <a:endParaRPr dirty="0">
                <a:solidFill>
                  <a:srgbClr val="CC0000"/>
                </a:solidFill>
              </a:endParaRPr>
            </a:p>
          </p:txBody>
        </p:sp>
        <p:sp>
          <p:nvSpPr>
            <p:cNvPr id="797" name="Google Shape;797;g37314d73c8a_0_2813"/>
            <p:cNvSpPr txBox="1"/>
            <p:nvPr/>
          </p:nvSpPr>
          <p:spPr>
            <a:xfrm>
              <a:off x="3779700" y="1205150"/>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chemeClr val="dk1"/>
                  </a:solidFill>
                  <a:latin typeface="Roboto"/>
                  <a:ea typeface="Roboto"/>
                  <a:cs typeface="Roboto"/>
                  <a:sym typeface="Roboto"/>
                </a:rPr>
                <a:t>actor 11</a:t>
              </a:r>
              <a:endParaRPr dirty="0">
                <a:solidFill>
                  <a:schemeClr val="dk1"/>
                </a:solidFill>
              </a:endParaRPr>
            </a:p>
          </p:txBody>
        </p:sp>
        <p:sp>
          <p:nvSpPr>
            <p:cNvPr id="798" name="Google Shape;798;g37314d73c8a_0_2813"/>
            <p:cNvSpPr txBox="1"/>
            <p:nvPr/>
          </p:nvSpPr>
          <p:spPr>
            <a:xfrm>
              <a:off x="2157600" y="935575"/>
              <a:ext cx="1630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600"/>
                </a:spcBef>
                <a:spcAft>
                  <a:spcPts val="0"/>
                </a:spcAft>
                <a:buNone/>
              </a:pPr>
              <a:r>
                <a:rPr lang="en-US" sz="1800" b="1" dirty="0">
                  <a:solidFill>
                    <a:schemeClr val="dk1"/>
                  </a:solidFill>
                  <a:latin typeface="Roboto"/>
                  <a:ea typeface="Roboto"/>
                  <a:cs typeface="Roboto"/>
                  <a:sym typeface="Roboto"/>
                </a:rPr>
                <a:t>actor 1</a:t>
              </a:r>
              <a:endParaRPr dirty="0">
                <a:solidFill>
                  <a:schemeClr val="dk1"/>
                </a:solidFill>
              </a:endParaRPr>
            </a:p>
          </p:txBody>
        </p:sp>
      </p:grpSp>
      <p:sp>
        <p:nvSpPr>
          <p:cNvPr id="799" name="Google Shape;799;g37314d73c8a_0_2813"/>
          <p:cNvSpPr/>
          <p:nvPr/>
        </p:nvSpPr>
        <p:spPr>
          <a:xfrm>
            <a:off x="-1" y="0"/>
            <a:ext cx="190500" cy="6858000"/>
          </a:xfrm>
          <a:prstGeom prst="rect">
            <a:avLst/>
          </a:prstGeom>
          <a:solidFill>
            <a:srgbClr val="C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1"/>
                                        </p:tgtEl>
                                        <p:attrNameLst>
                                          <p:attrName>style.visibility</p:attrName>
                                        </p:attrNameLst>
                                      </p:cBhvr>
                                      <p:to>
                                        <p:strVal val="visible"/>
                                      </p:to>
                                    </p:set>
                                    <p:animEffect transition="in" filter="fade">
                                      <p:cBhvr>
                                        <p:cTn id="7" dur="2300"/>
                                        <p:tgtEl>
                                          <p:spTgt spid="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EF9FF"/>
        </a:solidFill>
        <a:effectLst/>
      </p:bgPr>
    </p:bg>
    <p:spTree>
      <p:nvGrpSpPr>
        <p:cNvPr id="1" name="Shape 803"/>
        <p:cNvGrpSpPr/>
        <p:nvPr/>
      </p:nvGrpSpPr>
      <p:grpSpPr>
        <a:xfrm>
          <a:off x="0" y="0"/>
          <a:ext cx="0" cy="0"/>
          <a:chOff x="0" y="0"/>
          <a:chExt cx="0" cy="0"/>
        </a:xfrm>
      </p:grpSpPr>
      <p:sp>
        <p:nvSpPr>
          <p:cNvPr id="804" name="Google Shape;804;g37314d73c8a_0_2778"/>
          <p:cNvSpPr/>
          <p:nvPr/>
        </p:nvSpPr>
        <p:spPr>
          <a:xfrm>
            <a:off x="4242767" y="1582600"/>
            <a:ext cx="3692700" cy="36927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805" name="Google Shape;805;g37314d73c8a_0_2778"/>
          <p:cNvSpPr txBox="1"/>
          <p:nvPr/>
        </p:nvSpPr>
        <p:spPr>
          <a:xfrm>
            <a:off x="4242767" y="2801350"/>
            <a:ext cx="3692700" cy="1255200"/>
          </a:xfrm>
          <a:prstGeom prst="rect">
            <a:avLst/>
          </a:prstGeom>
          <a:noFill/>
          <a:ln>
            <a:noFill/>
          </a:ln>
        </p:spPr>
        <p:txBody>
          <a:bodyPr spcFirstLastPara="1" wrap="square" lIns="121900" tIns="121900" rIns="121900" bIns="121900" anchor="ctr" anchorCtr="0">
            <a:noAutofit/>
          </a:bodyPr>
          <a:lstStyle/>
          <a:p>
            <a:pPr algn="ctr">
              <a:buSzPts val="3100"/>
            </a:pPr>
            <a:r>
              <a:rPr lang="en-US" sz="3100" b="1" dirty="0">
                <a:solidFill>
                  <a:srgbClr val="00344D"/>
                </a:solidFill>
                <a:latin typeface="Roboto"/>
                <a:ea typeface="Roboto"/>
                <a:cs typeface="Roboto"/>
                <a:sym typeface="Roboto"/>
              </a:rPr>
              <a:t> ENGAGEMENT DES PARTIES PRENANTES</a:t>
            </a:r>
            <a:endParaRPr sz="3100" dirty="0">
              <a:solidFill>
                <a:srgbClr val="00344D"/>
              </a:solidFill>
              <a:latin typeface="Roboto"/>
              <a:ea typeface="Roboto"/>
              <a:cs typeface="Roboto"/>
              <a:sym typeface="Roboto"/>
            </a:endParaRPr>
          </a:p>
        </p:txBody>
      </p:sp>
      <p:sp>
        <p:nvSpPr>
          <p:cNvPr id="806" name="Google Shape;806;g37314d73c8a_0_2778"/>
          <p:cNvSpPr/>
          <p:nvPr/>
        </p:nvSpPr>
        <p:spPr>
          <a:xfrm>
            <a:off x="-1" y="0"/>
            <a:ext cx="190500" cy="6858000"/>
          </a:xfrm>
          <a:prstGeom prst="rect">
            <a:avLst/>
          </a:prstGeom>
          <a:solidFill>
            <a:srgbClr val="00344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Arial"/>
              <a:ea typeface="Arial"/>
              <a:cs typeface="Arial"/>
              <a:sym typeface="Arial"/>
            </a:endParaRPr>
          </a:p>
        </p:txBody>
      </p:sp>
      <p:sp>
        <p:nvSpPr>
          <p:cNvPr id="807" name="Google Shape;807;g37314d73c8a_0_2778"/>
          <p:cNvSpPr txBox="1"/>
          <p:nvPr/>
        </p:nvSpPr>
        <p:spPr>
          <a:xfrm>
            <a:off x="7534625" y="5618425"/>
            <a:ext cx="4768500" cy="923400"/>
          </a:xfrm>
          <a:prstGeom prst="rect">
            <a:avLst/>
          </a:prstGeom>
          <a:noFill/>
          <a:ln>
            <a:noFill/>
          </a:ln>
        </p:spPr>
        <p:txBody>
          <a:bodyPr spcFirstLastPara="1" wrap="square" lIns="91425" tIns="91425" rIns="91425" bIns="91425" anchor="t" anchorCtr="0">
            <a:spAutoFit/>
          </a:bodyPr>
          <a:lstStyle/>
          <a:p>
            <a:pPr algn="ctr"/>
            <a:r>
              <a:rPr lang="en-US" sz="2400" dirty="0">
                <a:solidFill>
                  <a:srgbClr val="00344D"/>
                </a:solidFill>
                <a:latin typeface="Roboto"/>
                <a:ea typeface="Roboto"/>
                <a:cs typeface="Roboto"/>
                <a:sym typeface="Roboto"/>
              </a:rPr>
              <a:t>UTILISER L'ANALYSE POUR PASSER A L'ACTION…</a:t>
            </a:r>
            <a:endParaRPr sz="2400" dirty="0">
              <a:solidFill>
                <a:srgbClr val="00344D"/>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6"/>
          <p:cNvSpPr/>
          <p:nvPr/>
        </p:nvSpPr>
        <p:spPr>
          <a:xfrm>
            <a:off x="2933100" y="325"/>
            <a:ext cx="9262219" cy="6857967"/>
          </a:xfrm>
          <a:custGeom>
            <a:avLst/>
            <a:gdLst/>
            <a:ahLst/>
            <a:cxnLst/>
            <a:rect l="l" t="t" r="r" b="b"/>
            <a:pathLst>
              <a:path w="2246748" h="3120804" extrusionOk="0">
                <a:moveTo>
                  <a:pt x="0" y="0"/>
                </a:moveTo>
                <a:lnTo>
                  <a:pt x="2246748" y="0"/>
                </a:lnTo>
                <a:lnTo>
                  <a:pt x="2246748" y="3120804"/>
                </a:lnTo>
                <a:lnTo>
                  <a:pt x="0" y="3120804"/>
                </a:lnTo>
                <a:close/>
              </a:path>
            </a:pathLst>
          </a:custGeom>
          <a:solidFill>
            <a:srgbClr val="005677"/>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
        <p:nvSpPr>
          <p:cNvPr id="261" name="Google Shape;261;p6"/>
          <p:cNvSpPr txBox="1"/>
          <p:nvPr/>
        </p:nvSpPr>
        <p:spPr>
          <a:xfrm>
            <a:off x="3510001" y="3153113"/>
            <a:ext cx="8313300" cy="4672048"/>
          </a:xfrm>
          <a:prstGeom prst="rect">
            <a:avLst/>
          </a:prstGeom>
          <a:noFill/>
          <a:ln>
            <a:noFill/>
          </a:ln>
        </p:spPr>
        <p:txBody>
          <a:bodyPr spcFirstLastPara="1" wrap="square" lIns="0" tIns="0" rIns="0" bIns="0" anchor="t" anchorCtr="0">
            <a:spAutoFit/>
          </a:bodyPr>
          <a:lstStyle/>
          <a:p>
            <a:pPr marL="457200" indent="-381000">
              <a:lnSpc>
                <a:spcPct val="115000"/>
              </a:lnSpc>
              <a:buClr>
                <a:srgbClr val="EAF1DD"/>
              </a:buClr>
              <a:buSzPts val="2400"/>
              <a:buFont typeface="Roboto"/>
              <a:buChar char="●"/>
            </a:pPr>
            <a:r>
              <a:rPr lang="fr-FR" sz="2400" noProof="0" dirty="0">
                <a:solidFill>
                  <a:srgbClr val="EAF1DD"/>
                </a:solidFill>
                <a:latin typeface="Roboto"/>
                <a:ea typeface="Roboto"/>
                <a:cs typeface="Roboto"/>
                <a:sym typeface="Roboto"/>
              </a:rPr>
              <a:t>Revoir l’identification et l’engagement des parties prenantes dans le contexte des juridictions où l’EMAPE est pratiquée</a:t>
            </a:r>
            <a:endParaRPr lang="fr-FR" sz="2400" b="0" i="0" u="none" strike="noStrike" cap="none" noProof="0" dirty="0">
              <a:solidFill>
                <a:srgbClr val="EAF1DD"/>
              </a:solidFill>
              <a:latin typeface="Roboto"/>
              <a:ea typeface="Roboto"/>
              <a:cs typeface="Roboto"/>
            </a:endParaRPr>
          </a:p>
          <a:p>
            <a:pPr marL="457200" indent="-381000">
              <a:lnSpc>
                <a:spcPct val="114999"/>
              </a:lnSpc>
              <a:buClr>
                <a:srgbClr val="EAF1DD"/>
              </a:buClr>
              <a:buSzPts val="2400"/>
              <a:buFont typeface="Roboto"/>
              <a:buChar char="●"/>
            </a:pPr>
            <a:r>
              <a:rPr lang="fr-FR" sz="2400" noProof="0" dirty="0">
                <a:solidFill>
                  <a:srgbClr val="EAF1DD"/>
                </a:solidFill>
                <a:latin typeface="Roboto"/>
                <a:ea typeface="Roboto"/>
                <a:cs typeface="Roboto"/>
                <a:sym typeface="Roboto"/>
              </a:rPr>
              <a:t>Explorer les liens entre l’engagement des parties prenantes et la gouvernance des paysages dans le cadre de l’EMAPE</a:t>
            </a:r>
            <a:endParaRPr lang="fr-FR" noProof="0" dirty="0"/>
          </a:p>
          <a:p>
            <a:pPr marL="457200" indent="-381000">
              <a:lnSpc>
                <a:spcPct val="114999"/>
              </a:lnSpc>
              <a:buClr>
                <a:srgbClr val="EAF1DD"/>
              </a:buClr>
              <a:buSzPts val="2400"/>
              <a:buFont typeface="Roboto"/>
              <a:buChar char="●"/>
            </a:pPr>
            <a:r>
              <a:rPr lang="fr-FR" sz="2400" noProof="0" dirty="0">
                <a:solidFill>
                  <a:srgbClr val="EAF1DD"/>
                </a:solidFill>
                <a:latin typeface="Roboto"/>
                <a:ea typeface="Roboto"/>
                <a:cs typeface="Roboto"/>
                <a:sym typeface="Roboto"/>
              </a:rPr>
              <a:t>Élaborer des </a:t>
            </a:r>
            <a:r>
              <a:rPr lang="fr-FR" sz="2400" b="0" i="0" u="none" strike="noStrike" cap="none" noProof="0" dirty="0">
                <a:solidFill>
                  <a:srgbClr val="EAF1DD"/>
                </a:solidFill>
                <a:latin typeface="Roboto"/>
                <a:ea typeface="Roboto"/>
                <a:cs typeface="Roboto"/>
                <a:sym typeface="Roboto"/>
              </a:rPr>
              <a:t>plans </a:t>
            </a:r>
            <a:r>
              <a:rPr lang="fr-FR" sz="2400" noProof="0" dirty="0">
                <a:solidFill>
                  <a:srgbClr val="EAF1DD"/>
                </a:solidFill>
                <a:latin typeface="Roboto"/>
                <a:ea typeface="Roboto"/>
                <a:cs typeface="Roboto"/>
                <a:sym typeface="Roboto"/>
              </a:rPr>
              <a:t>de travail provisoires basés sur le contexte d’un </a:t>
            </a:r>
            <a:r>
              <a:rPr lang="fr-FR" sz="2400" b="0" i="0" u="none" strike="noStrike" cap="none" noProof="0" dirty="0">
                <a:solidFill>
                  <a:srgbClr val="EAF1DD"/>
                </a:solidFill>
                <a:latin typeface="Roboto"/>
                <a:ea typeface="Roboto"/>
                <a:cs typeface="Roboto"/>
                <a:sym typeface="Roboto"/>
              </a:rPr>
              <a:t>participant </a:t>
            </a:r>
            <a:r>
              <a:rPr lang="fr-FR" sz="2400" noProof="0" dirty="0">
                <a:solidFill>
                  <a:srgbClr val="EAF1DD"/>
                </a:solidFill>
                <a:latin typeface="Roboto"/>
                <a:ea typeface="Roboto"/>
                <a:cs typeface="Roboto"/>
                <a:sym typeface="Roboto"/>
              </a:rPr>
              <a:t>planetGOLD afin de définir les prochaines étapes</a:t>
            </a:r>
            <a:endParaRPr lang="fr-FR" noProof="0" dirty="0">
              <a:sym typeface="Roboto"/>
            </a:endParaRPr>
          </a:p>
          <a:p>
            <a:pPr marL="457200" marR="0" lvl="0" indent="-381000" algn="l">
              <a:lnSpc>
                <a:spcPct val="114999"/>
              </a:lnSpc>
              <a:spcBef>
                <a:spcPts val="0"/>
              </a:spcBef>
              <a:spcAft>
                <a:spcPts val="0"/>
              </a:spcAft>
              <a:buClr>
                <a:srgbClr val="EAF1DD"/>
              </a:buClr>
              <a:buSzPts val="2400"/>
              <a:buFont typeface="Roboto"/>
              <a:buChar char="●"/>
            </a:pPr>
            <a:endParaRPr lang="fr-FR" sz="2400" i="0" u="none" strike="noStrike" cap="none" noProof="0" dirty="0">
              <a:solidFill>
                <a:srgbClr val="EAF1DD"/>
              </a:solidFill>
              <a:latin typeface="Roboto"/>
              <a:ea typeface="Roboto"/>
              <a:cs typeface="Roboto"/>
            </a:endParaRPr>
          </a:p>
          <a:p>
            <a:pPr marL="0" marR="0" lvl="0" indent="0" algn="l" rtl="0">
              <a:lnSpc>
                <a:spcPct val="115000"/>
              </a:lnSpc>
              <a:spcBef>
                <a:spcPts val="0"/>
              </a:spcBef>
              <a:spcAft>
                <a:spcPts val="0"/>
              </a:spcAft>
              <a:buClr>
                <a:srgbClr val="000000"/>
              </a:buClr>
              <a:buSzPts val="2400"/>
              <a:buFont typeface="Arial"/>
              <a:buNone/>
            </a:pPr>
            <a:endParaRPr lang="fr-FR" sz="2400" b="0" i="0" u="none" strike="noStrike" cap="none" noProof="0" dirty="0">
              <a:solidFill>
                <a:srgbClr val="EAF1DD"/>
              </a:solidFill>
              <a:latin typeface="Roboto"/>
              <a:ea typeface="Roboto"/>
              <a:cs typeface="Roboto"/>
              <a:sym typeface="Roboto"/>
            </a:endParaRPr>
          </a:p>
        </p:txBody>
      </p:sp>
      <p:sp>
        <p:nvSpPr>
          <p:cNvPr id="262" name="Google Shape;262;p6"/>
          <p:cNvSpPr txBox="1"/>
          <p:nvPr/>
        </p:nvSpPr>
        <p:spPr>
          <a:xfrm>
            <a:off x="3458717" y="679938"/>
            <a:ext cx="8367900" cy="206210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lang="fr-FR" sz="900" b="0" i="0" u="none" strike="noStrike" cap="none" noProof="0" dirty="0">
              <a:solidFill>
                <a:srgbClr val="000000"/>
              </a:solidFill>
              <a:latin typeface="Roboto"/>
              <a:ea typeface="Roboto"/>
              <a:cs typeface="Roboto"/>
              <a:sym typeface="Roboto"/>
            </a:endParaRPr>
          </a:p>
          <a:p>
            <a:pPr marL="304800"/>
            <a:r>
              <a:rPr lang="fr-FR" sz="2500" noProof="0" dirty="0">
                <a:solidFill>
                  <a:srgbClr val="EAF1DD"/>
                </a:solidFill>
                <a:latin typeface="Roboto"/>
                <a:ea typeface="Roboto"/>
                <a:cs typeface="Roboto"/>
                <a:sym typeface="Roboto"/>
              </a:rPr>
              <a:t>Soutenir et dynamiser les participants de </a:t>
            </a:r>
            <a:r>
              <a:rPr lang="fr-FR" sz="2500" b="0" i="0" u="none" strike="noStrike" cap="none" noProof="0" dirty="0">
                <a:solidFill>
                  <a:srgbClr val="EAF1DD"/>
                </a:solidFill>
                <a:latin typeface="Roboto"/>
                <a:ea typeface="Roboto"/>
                <a:cs typeface="Roboto"/>
                <a:sym typeface="Roboto"/>
              </a:rPr>
              <a:t>planetGOLD </a:t>
            </a:r>
            <a:r>
              <a:rPr lang="fr-FR" sz="2500" noProof="0" dirty="0">
                <a:solidFill>
                  <a:srgbClr val="EAF1DD"/>
                </a:solidFill>
                <a:latin typeface="Roboto"/>
                <a:ea typeface="Roboto"/>
                <a:cs typeface="Roboto"/>
                <a:sym typeface="Roboto"/>
              </a:rPr>
              <a:t>afin qu’ils mobilisent des partenaires intersectoriels pour promouvoir la gouvernance des paysages dans les zones où l’exploitation minière artisanale et à petite échelle de l’or (EMAPE) est pratiquée</a:t>
            </a:r>
            <a:endParaRPr lang="fr-FR" noProof="0" dirty="0"/>
          </a:p>
        </p:txBody>
      </p:sp>
      <p:sp>
        <p:nvSpPr>
          <p:cNvPr id="263" name="Google Shape;263;p6"/>
          <p:cNvSpPr txBox="1"/>
          <p:nvPr/>
        </p:nvSpPr>
        <p:spPr>
          <a:xfrm>
            <a:off x="735900" y="1246400"/>
            <a:ext cx="3000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noProof="0" dirty="0">
                <a:solidFill>
                  <a:srgbClr val="03658C"/>
                </a:solidFill>
                <a:latin typeface="Roboto Black"/>
                <a:ea typeface="Roboto Black"/>
                <a:cs typeface="Roboto Black"/>
                <a:sym typeface="Roboto Black"/>
              </a:rPr>
              <a:t>Objectif</a:t>
            </a:r>
            <a:endParaRPr lang="fr-FR" sz="1400" b="0" i="0" u="none" strike="noStrike" cap="none" noProof="0" dirty="0">
              <a:solidFill>
                <a:srgbClr val="03658C"/>
              </a:solidFill>
              <a:latin typeface="Roboto Black"/>
              <a:ea typeface="Roboto Black"/>
              <a:cs typeface="Roboto Black"/>
              <a:sym typeface="Roboto Black"/>
            </a:endParaRPr>
          </a:p>
        </p:txBody>
      </p:sp>
      <p:sp>
        <p:nvSpPr>
          <p:cNvPr id="264" name="Google Shape;264;p6"/>
          <p:cNvSpPr txBox="1"/>
          <p:nvPr/>
        </p:nvSpPr>
        <p:spPr>
          <a:xfrm>
            <a:off x="255254" y="3153125"/>
            <a:ext cx="3000000" cy="677100"/>
          </a:xfrm>
          <a:prstGeom prst="rect">
            <a:avLst/>
          </a:prstGeom>
          <a:noFill/>
          <a:ln>
            <a:noFill/>
          </a:ln>
        </p:spPr>
        <p:txBody>
          <a:bodyPr spcFirstLastPara="1" wrap="square" lIns="91425" tIns="91425" rIns="91425" bIns="91425" anchor="t" anchorCtr="0">
            <a:spAutoFit/>
          </a:bodyPr>
          <a:lstStyle/>
          <a:p>
            <a:pPr>
              <a:buSzPts val="3200"/>
            </a:pPr>
            <a:r>
              <a:rPr lang="fr-FR" sz="3200" noProof="0" dirty="0">
                <a:solidFill>
                  <a:srgbClr val="03658C"/>
                </a:solidFill>
                <a:latin typeface="Roboto Black"/>
                <a:ea typeface="Roboto Black"/>
                <a:cs typeface="Roboto Black"/>
                <a:sym typeface="Roboto Black"/>
              </a:rPr>
              <a:t>Ordre du jour</a:t>
            </a:r>
            <a:endParaRPr lang="fr-FR" sz="3200" b="1" i="0" u="none" strike="noStrike" cap="none" noProof="0" dirty="0">
              <a:solidFill>
                <a:schemeClr val="lt1"/>
              </a:solidFill>
              <a:latin typeface="Raleway"/>
              <a:ea typeface="Raleway"/>
              <a:cs typeface="Raleway"/>
              <a:sym typeface="Raleway"/>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26"/>
          <p:cNvSpPr txBox="1"/>
          <p:nvPr/>
        </p:nvSpPr>
        <p:spPr>
          <a:xfrm>
            <a:off x="752801" y="2593876"/>
            <a:ext cx="4678031" cy="3089100"/>
          </a:xfrm>
          <a:prstGeom prst="rect">
            <a:avLst/>
          </a:prstGeom>
          <a:noFill/>
          <a:ln>
            <a:noFill/>
          </a:ln>
        </p:spPr>
        <p:txBody>
          <a:bodyPr spcFirstLastPara="1" wrap="square" lIns="121900" tIns="121900" rIns="121900" bIns="121900" anchor="t" anchorCtr="0">
            <a:noAutofit/>
          </a:bodyPr>
          <a:lstStyle/>
          <a:p>
            <a:pPr>
              <a:lnSpc>
                <a:spcPct val="114999"/>
              </a:lnSpc>
              <a:spcBef>
                <a:spcPts val="1300"/>
              </a:spcBef>
            </a:pPr>
            <a:r>
              <a:rPr lang="fr-FR" sz="2400" noProof="0" dirty="0">
                <a:solidFill>
                  <a:srgbClr val="002060"/>
                </a:solidFill>
                <a:latin typeface="Roboto"/>
                <a:ea typeface="Roboto"/>
                <a:cs typeface="Roboto"/>
                <a:sym typeface="Roboto"/>
              </a:rPr>
              <a:t>Approche pour comprendre les parties prenantes pertinentes, leurs caractéristiques et leurs interrelations a fin de </a:t>
            </a:r>
            <a:r>
              <a:rPr lang="fr-FR" sz="2400" b="1" noProof="0" dirty="0">
                <a:solidFill>
                  <a:schemeClr val="dk2"/>
                </a:solidFill>
                <a:latin typeface="Roboto"/>
                <a:ea typeface="Roboto"/>
                <a:cs typeface="Roboto"/>
                <a:sym typeface="Roboto"/>
              </a:rPr>
              <a:t>prioriser leur </a:t>
            </a:r>
            <a:r>
              <a:rPr lang="fr-FR" sz="2400" b="1" i="0" u="none" strike="noStrike" cap="none" noProof="0" dirty="0">
                <a:solidFill>
                  <a:schemeClr val="dk2"/>
                </a:solidFill>
                <a:latin typeface="Roboto"/>
                <a:ea typeface="Roboto"/>
                <a:cs typeface="Roboto"/>
                <a:sym typeface="Roboto"/>
              </a:rPr>
              <a:t>engagement</a:t>
            </a:r>
            <a:endParaRPr lang="fr-FR" noProof="0" dirty="0">
              <a:solidFill>
                <a:schemeClr val="dk2"/>
              </a:solidFill>
            </a:endParaRPr>
          </a:p>
        </p:txBody>
      </p:sp>
      <p:sp>
        <p:nvSpPr>
          <p:cNvPr id="813" name="Google Shape;813;p26"/>
          <p:cNvSpPr txBox="1"/>
          <p:nvPr/>
        </p:nvSpPr>
        <p:spPr>
          <a:xfrm>
            <a:off x="893783" y="1403358"/>
            <a:ext cx="3773700" cy="1284300"/>
          </a:xfrm>
          <a:prstGeom prst="rect">
            <a:avLst/>
          </a:prstGeom>
          <a:noFill/>
          <a:ln>
            <a:noFill/>
          </a:ln>
        </p:spPr>
        <p:txBody>
          <a:bodyPr spcFirstLastPara="1" wrap="square" lIns="121900" tIns="121900" rIns="121900" bIns="121900" anchor="t" anchorCtr="0">
            <a:noAutofit/>
          </a:bodyPr>
          <a:lstStyle/>
          <a:p>
            <a:pPr>
              <a:buSzPts val="2900"/>
            </a:pPr>
            <a:r>
              <a:rPr lang="fr-FR" sz="2900" noProof="0" dirty="0">
                <a:solidFill>
                  <a:srgbClr val="00344D"/>
                </a:solidFill>
                <a:latin typeface="Roboto"/>
                <a:ea typeface="Roboto"/>
                <a:cs typeface="Roboto"/>
                <a:sym typeface="Roboto"/>
              </a:rPr>
              <a:t>ANALYSE DES PARTIES PRENANTES</a:t>
            </a:r>
            <a:endParaRPr lang="fr-FR" sz="2900" b="0" i="0" u="none" strike="noStrike" cap="none" noProof="0" dirty="0">
              <a:solidFill>
                <a:srgbClr val="00344D"/>
              </a:solidFill>
              <a:latin typeface="Roboto"/>
              <a:ea typeface="Roboto"/>
              <a:cs typeface="Roboto"/>
              <a:sym typeface="Roboto"/>
            </a:endParaRPr>
          </a:p>
        </p:txBody>
      </p:sp>
      <p:pic>
        <p:nvPicPr>
          <p:cNvPr id="814" name="Google Shape;814;p26"/>
          <p:cNvPicPr preferRelativeResize="0"/>
          <p:nvPr/>
        </p:nvPicPr>
        <p:blipFill rotWithShape="1">
          <a:blip r:embed="rId3">
            <a:alphaModFix/>
          </a:blip>
          <a:srcRect/>
          <a:stretch/>
        </p:blipFill>
        <p:spPr>
          <a:xfrm>
            <a:off x="5430833" y="515933"/>
            <a:ext cx="6008365" cy="600836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819" name="Google Shape;819;p28"/>
          <p:cNvPicPr preferRelativeResize="0"/>
          <p:nvPr/>
        </p:nvPicPr>
        <p:blipFill rotWithShape="1">
          <a:blip r:embed="rId3">
            <a:alphaModFix/>
          </a:blip>
          <a:srcRect l="11158" b="19543"/>
          <a:stretch/>
        </p:blipFill>
        <p:spPr>
          <a:xfrm>
            <a:off x="4706467" y="228600"/>
            <a:ext cx="7320433" cy="6629402"/>
          </a:xfrm>
          <a:prstGeom prst="rect">
            <a:avLst/>
          </a:prstGeom>
          <a:noFill/>
          <a:ln>
            <a:noFill/>
          </a:ln>
        </p:spPr>
      </p:pic>
      <p:sp>
        <p:nvSpPr>
          <p:cNvPr id="820" name="Google Shape;820;p28"/>
          <p:cNvSpPr txBox="1"/>
          <p:nvPr/>
        </p:nvSpPr>
        <p:spPr>
          <a:xfrm>
            <a:off x="893767" y="2822467"/>
            <a:ext cx="3410700" cy="3161100"/>
          </a:xfrm>
          <a:prstGeom prst="rect">
            <a:avLst/>
          </a:prstGeom>
          <a:noFill/>
          <a:ln>
            <a:noFill/>
          </a:ln>
        </p:spPr>
        <p:txBody>
          <a:bodyPr spcFirstLastPara="1" wrap="square" lIns="121900" tIns="121900" rIns="121900" bIns="121900" anchor="t" anchorCtr="0">
            <a:noAutofit/>
          </a:bodyPr>
          <a:lstStyle/>
          <a:p>
            <a:pPr>
              <a:lnSpc>
                <a:spcPct val="114999"/>
              </a:lnSpc>
            </a:pPr>
            <a:r>
              <a:rPr lang="fr-FR" sz="2100" noProof="0" dirty="0">
                <a:solidFill>
                  <a:srgbClr val="002060"/>
                </a:solidFill>
                <a:latin typeface="Roboto"/>
                <a:ea typeface="Roboto"/>
                <a:cs typeface="Roboto"/>
                <a:sym typeface="Roboto"/>
              </a:rPr>
              <a:t>L’engagement des parties prenantes est un processus continu visant à impliquer et inclure</a:t>
            </a:r>
            <a:r>
              <a:rPr lang="fr-FR" sz="2100" b="1" noProof="0" dirty="0">
                <a:solidFill>
                  <a:srgbClr val="B58500"/>
                </a:solidFill>
                <a:latin typeface="Roboto"/>
                <a:ea typeface="Roboto"/>
                <a:cs typeface="Roboto"/>
                <a:sym typeface="Roboto"/>
              </a:rPr>
              <a:t> les parties </a:t>
            </a:r>
            <a:r>
              <a:rPr lang="fr-FR" sz="2100" b="1" noProof="0" dirty="0">
                <a:solidFill>
                  <a:schemeClr val="dk2"/>
                </a:solidFill>
                <a:latin typeface="Roboto"/>
                <a:ea typeface="Roboto"/>
                <a:cs typeface="Roboto"/>
                <a:sym typeface="Roboto"/>
              </a:rPr>
              <a:t>prenantes dans une </a:t>
            </a:r>
            <a:r>
              <a:rPr lang="fr-FR" sz="2100" b="1" i="0" u="none" strike="noStrike" cap="none" noProof="0" dirty="0">
                <a:solidFill>
                  <a:schemeClr val="dk2"/>
                </a:solidFill>
                <a:latin typeface="Roboto"/>
                <a:ea typeface="Roboto"/>
                <a:cs typeface="Roboto"/>
                <a:sym typeface="Roboto"/>
              </a:rPr>
              <a:t>action </a:t>
            </a:r>
            <a:r>
              <a:rPr lang="fr-FR" sz="2100" b="1" noProof="0" dirty="0">
                <a:solidFill>
                  <a:schemeClr val="dk2"/>
                </a:solidFill>
                <a:latin typeface="Roboto"/>
                <a:ea typeface="Roboto"/>
                <a:cs typeface="Roboto"/>
                <a:sym typeface="Roboto"/>
              </a:rPr>
              <a:t>ou un processus de prise de décision.</a:t>
            </a:r>
            <a:endParaRPr lang="fr-FR" noProof="0" dirty="0">
              <a:solidFill>
                <a:schemeClr val="dk2"/>
              </a:solidFill>
            </a:endParaRPr>
          </a:p>
          <a:p>
            <a:pPr marL="0" marR="0" lvl="0" indent="0" algn="l" rtl="0">
              <a:lnSpc>
                <a:spcPct val="115000"/>
              </a:lnSpc>
              <a:spcBef>
                <a:spcPts val="0"/>
              </a:spcBef>
              <a:spcAft>
                <a:spcPts val="0"/>
              </a:spcAft>
              <a:buClr>
                <a:srgbClr val="000000"/>
              </a:buClr>
              <a:buSzPts val="2100"/>
              <a:buFont typeface="Arial"/>
              <a:buNone/>
            </a:pPr>
            <a:endParaRPr lang="fr-FR" sz="2100" b="0" i="0" u="none" strike="noStrike" cap="none" noProof="0" dirty="0">
              <a:solidFill>
                <a:srgbClr val="00344D"/>
              </a:solidFill>
              <a:latin typeface="Lato"/>
              <a:ea typeface="Lato"/>
              <a:cs typeface="Lato"/>
              <a:sym typeface="Lato"/>
            </a:endParaRPr>
          </a:p>
          <a:p>
            <a:pPr marL="0" marR="0" lvl="0" indent="0" algn="l" rtl="0">
              <a:lnSpc>
                <a:spcPct val="115000"/>
              </a:lnSpc>
              <a:spcBef>
                <a:spcPts val="0"/>
              </a:spcBef>
              <a:spcAft>
                <a:spcPts val="0"/>
              </a:spcAft>
              <a:buClr>
                <a:schemeClr val="dk1"/>
              </a:buClr>
              <a:buSzPts val="1500"/>
              <a:buFont typeface="Arial"/>
              <a:buNone/>
            </a:pPr>
            <a:r>
              <a:rPr lang="fr-FR" sz="1200" b="0" i="0" u="none" strike="noStrike" cap="none" noProof="0" dirty="0">
                <a:solidFill>
                  <a:srgbClr val="00344D"/>
                </a:solidFill>
                <a:latin typeface="Lato"/>
                <a:ea typeface="Lato"/>
                <a:cs typeface="Lato"/>
                <a:sym typeface="Lato"/>
              </a:rPr>
              <a:t>(USAID, 2018)</a:t>
            </a:r>
            <a:endParaRPr lang="fr-FR" sz="2100" b="0" i="0" u="none" strike="noStrike" cap="none" noProof="0" dirty="0">
              <a:solidFill>
                <a:srgbClr val="00344D"/>
              </a:solidFill>
              <a:latin typeface="Lato"/>
              <a:ea typeface="Lato"/>
              <a:cs typeface="Lato"/>
              <a:sym typeface="Lato"/>
            </a:endParaRPr>
          </a:p>
        </p:txBody>
      </p:sp>
      <p:sp>
        <p:nvSpPr>
          <p:cNvPr id="821" name="Google Shape;821;p28"/>
          <p:cNvSpPr txBox="1"/>
          <p:nvPr/>
        </p:nvSpPr>
        <p:spPr>
          <a:xfrm>
            <a:off x="905933" y="1508833"/>
            <a:ext cx="3773700" cy="1313700"/>
          </a:xfrm>
          <a:prstGeom prst="rect">
            <a:avLst/>
          </a:prstGeom>
          <a:noFill/>
          <a:ln>
            <a:noFill/>
          </a:ln>
        </p:spPr>
        <p:txBody>
          <a:bodyPr spcFirstLastPara="1" wrap="square" lIns="121900" tIns="121900" rIns="121900" bIns="121900" anchor="t" anchorCtr="0">
            <a:noAutofit/>
          </a:bodyPr>
          <a:lstStyle/>
          <a:p>
            <a:pPr>
              <a:buSzPts val="2900"/>
            </a:pPr>
            <a:r>
              <a:rPr lang="fr-FR" sz="2900" b="0" i="0" u="none" strike="noStrike" cap="none" noProof="0" dirty="0">
                <a:solidFill>
                  <a:srgbClr val="00344D"/>
                </a:solidFill>
                <a:latin typeface="Roboto"/>
                <a:ea typeface="Roboto"/>
                <a:cs typeface="Roboto"/>
                <a:sym typeface="Roboto"/>
              </a:rPr>
              <a:t> ENGAGEMENT</a:t>
            </a:r>
            <a:r>
              <a:rPr lang="fr-FR" sz="2900" noProof="0" dirty="0">
                <a:solidFill>
                  <a:srgbClr val="00344D"/>
                </a:solidFill>
                <a:latin typeface="Roboto"/>
                <a:ea typeface="Roboto"/>
                <a:cs typeface="Roboto"/>
                <a:sym typeface="Roboto"/>
              </a:rPr>
              <a:t> DES PARTIES PRENANTES</a:t>
            </a:r>
            <a:endParaRPr lang="fr-FR" sz="2000" b="0" i="0" u="none" strike="noStrike" cap="none" noProof="0" dirty="0">
              <a:solidFill>
                <a:srgbClr val="00344D"/>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900"/>
              <a:buFont typeface="Arial"/>
              <a:buNone/>
            </a:pPr>
            <a:endParaRPr lang="fr-FR" sz="2900" b="0" i="0" u="none" strike="noStrike" cap="none" noProof="0" dirty="0">
              <a:solidFill>
                <a:srgbClr val="00344D"/>
              </a:solidFill>
              <a:latin typeface="Raleway Black"/>
              <a:ea typeface="Raleway Black"/>
              <a:cs typeface="Raleway Black"/>
              <a:sym typeface="Raleway Black"/>
            </a:endParaRP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37314d73c8a_0_4378"/>
          <p:cNvSpPr/>
          <p:nvPr/>
        </p:nvSpPr>
        <p:spPr>
          <a:xfrm>
            <a:off x="1784933" y="22698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27" name="Google Shape;827;g37314d73c8a_0_4378"/>
          <p:cNvSpPr/>
          <p:nvPr/>
        </p:nvSpPr>
        <p:spPr>
          <a:xfrm>
            <a:off x="1581733" y="33893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28" name="Google Shape;828;g37314d73c8a_0_4378"/>
          <p:cNvSpPr/>
          <p:nvPr/>
        </p:nvSpPr>
        <p:spPr>
          <a:xfrm>
            <a:off x="11072867" y="47634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29" name="Google Shape;829;g37314d73c8a_0_4378"/>
          <p:cNvSpPr/>
          <p:nvPr/>
        </p:nvSpPr>
        <p:spPr>
          <a:xfrm>
            <a:off x="11072867" y="13400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30" name="Google Shape;830;g37314d73c8a_0_4378"/>
          <p:cNvSpPr/>
          <p:nvPr/>
        </p:nvSpPr>
        <p:spPr>
          <a:xfrm>
            <a:off x="8318100" y="26762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31" name="Google Shape;831;g37314d73c8a_0_4378"/>
          <p:cNvSpPr/>
          <p:nvPr/>
        </p:nvSpPr>
        <p:spPr>
          <a:xfrm>
            <a:off x="876667" y="43018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32" name="Google Shape;832;g37314d73c8a_0_4378"/>
          <p:cNvSpPr/>
          <p:nvPr/>
        </p:nvSpPr>
        <p:spPr>
          <a:xfrm>
            <a:off x="3004133" y="34890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33" name="Google Shape;833;g37314d73c8a_0_4378"/>
          <p:cNvSpPr/>
          <p:nvPr/>
        </p:nvSpPr>
        <p:spPr>
          <a:xfrm>
            <a:off x="5634400" y="22146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34" name="Google Shape;834;g37314d73c8a_0_4378"/>
          <p:cNvSpPr/>
          <p:nvPr/>
        </p:nvSpPr>
        <p:spPr>
          <a:xfrm>
            <a:off x="3668933" y="5595733"/>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35" name="Google Shape;835;g37314d73c8a_0_4378"/>
          <p:cNvSpPr/>
          <p:nvPr/>
        </p:nvSpPr>
        <p:spPr>
          <a:xfrm>
            <a:off x="3668933" y="16050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36" name="Google Shape;836;g37314d73c8a_0_4378"/>
          <p:cNvSpPr/>
          <p:nvPr/>
        </p:nvSpPr>
        <p:spPr>
          <a:xfrm>
            <a:off x="5172800" y="42079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37" name="Google Shape;837;g37314d73c8a_0_4378"/>
          <p:cNvSpPr/>
          <p:nvPr/>
        </p:nvSpPr>
        <p:spPr>
          <a:xfrm>
            <a:off x="5993517" y="5892833"/>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38" name="Google Shape;838;g37314d73c8a_0_4378"/>
          <p:cNvSpPr/>
          <p:nvPr/>
        </p:nvSpPr>
        <p:spPr>
          <a:xfrm>
            <a:off x="2043333" y="5595733"/>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39" name="Google Shape;839;g37314d73c8a_0_4378"/>
          <p:cNvSpPr/>
          <p:nvPr/>
        </p:nvSpPr>
        <p:spPr>
          <a:xfrm>
            <a:off x="8318100" y="5779700"/>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40" name="Google Shape;840;g37314d73c8a_0_4378"/>
          <p:cNvSpPr/>
          <p:nvPr/>
        </p:nvSpPr>
        <p:spPr>
          <a:xfrm>
            <a:off x="6537033" y="16050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41" name="Google Shape;841;g37314d73c8a_0_4378"/>
          <p:cNvSpPr/>
          <p:nvPr/>
        </p:nvSpPr>
        <p:spPr>
          <a:xfrm>
            <a:off x="8318100" y="4301867"/>
            <a:ext cx="461700" cy="4617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42" name="Google Shape;842;g37314d73c8a_0_4378"/>
          <p:cNvSpPr txBox="1"/>
          <p:nvPr/>
        </p:nvSpPr>
        <p:spPr>
          <a:xfrm>
            <a:off x="2759858" y="246817"/>
            <a:ext cx="5989500" cy="1313700"/>
          </a:xfrm>
          <a:prstGeom prst="rect">
            <a:avLst/>
          </a:prstGeom>
          <a:noFill/>
          <a:ln>
            <a:noFill/>
          </a:ln>
        </p:spPr>
        <p:txBody>
          <a:bodyPr spcFirstLastPara="1" wrap="square" lIns="121900" tIns="121900" rIns="121900" bIns="121900" anchor="t" anchorCtr="0">
            <a:noAutofit/>
          </a:bodyPr>
          <a:lstStyle/>
          <a:p>
            <a:r>
              <a:rPr lang="fr-FR" sz="2900" noProof="0" dirty="0">
                <a:solidFill>
                  <a:srgbClr val="00344D"/>
                </a:solidFill>
                <a:latin typeface="Raleway Black"/>
                <a:ea typeface="Raleway Black"/>
                <a:cs typeface="Raleway Black"/>
                <a:sym typeface="Raleway Black"/>
              </a:rPr>
              <a:t>Avant de cartographier et d’analyser les parties prenantes…</a:t>
            </a:r>
            <a:endParaRPr lang="fr-FR" noProof="0" dirty="0"/>
          </a:p>
          <a:p>
            <a:pPr marL="0" lvl="0" indent="0" algn="l" rtl="0">
              <a:lnSpc>
                <a:spcPct val="100000"/>
              </a:lnSpc>
              <a:spcBef>
                <a:spcPts val="0"/>
              </a:spcBef>
              <a:spcAft>
                <a:spcPts val="0"/>
              </a:spcAft>
              <a:buNone/>
            </a:pPr>
            <a:endParaRPr lang="fr-FR" sz="2900" noProof="0" dirty="0">
              <a:solidFill>
                <a:srgbClr val="00344D"/>
              </a:solidFill>
              <a:latin typeface="Raleway Black"/>
              <a:ea typeface="Raleway Black"/>
              <a:cs typeface="Raleway Black"/>
              <a:sym typeface="Raleway Black"/>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g37314d73c8a_0_4407"/>
          <p:cNvSpPr/>
          <p:nvPr/>
        </p:nvSpPr>
        <p:spPr>
          <a:xfrm>
            <a:off x="1784933" y="2269867"/>
            <a:ext cx="461700" cy="461700"/>
          </a:xfrm>
          <a:prstGeom prst="ellipse">
            <a:avLst/>
          </a:prstGeom>
          <a:solidFill>
            <a:srgbClr val="98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48" name="Google Shape;848;g37314d73c8a_0_4407"/>
          <p:cNvSpPr/>
          <p:nvPr/>
        </p:nvSpPr>
        <p:spPr>
          <a:xfrm>
            <a:off x="1581733" y="3389367"/>
            <a:ext cx="461700" cy="461700"/>
          </a:xfrm>
          <a:prstGeom prst="ellipse">
            <a:avLst/>
          </a:prstGeom>
          <a:solidFill>
            <a:srgbClr val="B6D7A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49" name="Google Shape;849;g37314d73c8a_0_4407"/>
          <p:cNvSpPr/>
          <p:nvPr/>
        </p:nvSpPr>
        <p:spPr>
          <a:xfrm>
            <a:off x="11072867" y="4763467"/>
            <a:ext cx="461700" cy="461700"/>
          </a:xfrm>
          <a:prstGeom prst="ellipse">
            <a:avLst/>
          </a:prstGeom>
          <a:solidFill>
            <a:srgbClr val="99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50" name="Google Shape;850;g37314d73c8a_0_4407"/>
          <p:cNvSpPr/>
          <p:nvPr/>
        </p:nvSpPr>
        <p:spPr>
          <a:xfrm>
            <a:off x="11072867" y="1340067"/>
            <a:ext cx="461700" cy="461700"/>
          </a:xfrm>
          <a:prstGeom prst="ellipse">
            <a:avLst/>
          </a:prstGeom>
          <a:solidFill>
            <a:srgbClr val="00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51" name="Google Shape;851;g37314d73c8a_0_4407"/>
          <p:cNvSpPr/>
          <p:nvPr/>
        </p:nvSpPr>
        <p:spPr>
          <a:xfrm>
            <a:off x="8318100" y="2676267"/>
            <a:ext cx="461700" cy="461700"/>
          </a:xfrm>
          <a:prstGeom prst="ellipse">
            <a:avLst/>
          </a:prstGeom>
          <a:solidFill>
            <a:srgbClr val="FF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52" name="Google Shape;852;g37314d73c8a_0_4407"/>
          <p:cNvSpPr/>
          <p:nvPr/>
        </p:nvSpPr>
        <p:spPr>
          <a:xfrm>
            <a:off x="876667" y="4301867"/>
            <a:ext cx="461700" cy="461700"/>
          </a:xfrm>
          <a:prstGeom prst="ellipse">
            <a:avLst/>
          </a:prstGeom>
          <a:solidFill>
            <a:srgbClr val="00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53" name="Google Shape;853;g37314d73c8a_0_4407"/>
          <p:cNvSpPr/>
          <p:nvPr/>
        </p:nvSpPr>
        <p:spPr>
          <a:xfrm>
            <a:off x="3004133" y="3489067"/>
            <a:ext cx="461700" cy="461700"/>
          </a:xfrm>
          <a:prstGeom prst="ellipse">
            <a:avLst/>
          </a:prstGeom>
          <a:solidFill>
            <a:srgbClr val="F9CB9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54" name="Google Shape;854;g37314d73c8a_0_4407"/>
          <p:cNvSpPr/>
          <p:nvPr/>
        </p:nvSpPr>
        <p:spPr>
          <a:xfrm>
            <a:off x="5634400" y="2214667"/>
            <a:ext cx="461700" cy="4617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55" name="Google Shape;855;g37314d73c8a_0_4407"/>
          <p:cNvSpPr/>
          <p:nvPr/>
        </p:nvSpPr>
        <p:spPr>
          <a:xfrm>
            <a:off x="3668933" y="5595733"/>
            <a:ext cx="461700" cy="461700"/>
          </a:xfrm>
          <a:prstGeom prst="ellipse">
            <a:avLst/>
          </a:prstGeom>
          <a:solidFill>
            <a:srgbClr val="B4A7D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56" name="Google Shape;856;g37314d73c8a_0_4407"/>
          <p:cNvSpPr/>
          <p:nvPr/>
        </p:nvSpPr>
        <p:spPr>
          <a:xfrm>
            <a:off x="3668933" y="1605067"/>
            <a:ext cx="461700" cy="461700"/>
          </a:xfrm>
          <a:prstGeom prst="ellipse">
            <a:avLst/>
          </a:prstGeom>
          <a:solidFill>
            <a:srgbClr val="EA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57" name="Google Shape;857;g37314d73c8a_0_4407"/>
          <p:cNvSpPr/>
          <p:nvPr/>
        </p:nvSpPr>
        <p:spPr>
          <a:xfrm>
            <a:off x="5172800" y="4207967"/>
            <a:ext cx="461700" cy="461700"/>
          </a:xfrm>
          <a:prstGeom prst="ellipse">
            <a:avLst/>
          </a:prstGeom>
          <a:solidFill>
            <a:srgbClr val="FF99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58" name="Google Shape;858;g37314d73c8a_0_4407"/>
          <p:cNvSpPr/>
          <p:nvPr/>
        </p:nvSpPr>
        <p:spPr>
          <a:xfrm>
            <a:off x="5993517" y="5892833"/>
            <a:ext cx="461700" cy="461700"/>
          </a:xfrm>
          <a:prstGeom prst="ellipse">
            <a:avLst/>
          </a:prstGeom>
          <a:solidFill>
            <a:srgbClr val="00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59" name="Google Shape;859;g37314d73c8a_0_4407"/>
          <p:cNvSpPr/>
          <p:nvPr/>
        </p:nvSpPr>
        <p:spPr>
          <a:xfrm>
            <a:off x="2043333" y="5595733"/>
            <a:ext cx="461700" cy="461700"/>
          </a:xfrm>
          <a:prstGeom prst="ellipse">
            <a:avLst/>
          </a:prstGeom>
          <a:solidFill>
            <a:srgbClr val="FF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60" name="Google Shape;860;g37314d73c8a_0_4407"/>
          <p:cNvSpPr/>
          <p:nvPr/>
        </p:nvSpPr>
        <p:spPr>
          <a:xfrm>
            <a:off x="8318133" y="5595733"/>
            <a:ext cx="461700" cy="461700"/>
          </a:xfrm>
          <a:prstGeom prst="ellipse">
            <a:avLst/>
          </a:prstGeom>
          <a:solidFill>
            <a:srgbClr val="DD7E6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61" name="Google Shape;861;g37314d73c8a_0_4407"/>
          <p:cNvSpPr/>
          <p:nvPr/>
        </p:nvSpPr>
        <p:spPr>
          <a:xfrm>
            <a:off x="6537033" y="1605067"/>
            <a:ext cx="461700" cy="461700"/>
          </a:xfrm>
          <a:prstGeom prst="ellipse">
            <a:avLst/>
          </a:prstGeom>
          <a:solidFill>
            <a:srgbClr val="4A86E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62" name="Google Shape;862;g37314d73c8a_0_4407"/>
          <p:cNvSpPr/>
          <p:nvPr/>
        </p:nvSpPr>
        <p:spPr>
          <a:xfrm>
            <a:off x="8318100" y="4301867"/>
            <a:ext cx="461700" cy="461700"/>
          </a:xfrm>
          <a:prstGeom prst="ellipse">
            <a:avLst/>
          </a:prstGeom>
          <a:solidFill>
            <a:srgbClr val="A2C4C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63" name="Google Shape;863;g37314d73c8a_0_4407"/>
          <p:cNvSpPr txBox="1"/>
          <p:nvPr/>
        </p:nvSpPr>
        <p:spPr>
          <a:xfrm>
            <a:off x="2790308" y="236842"/>
            <a:ext cx="5989500" cy="1313700"/>
          </a:xfrm>
          <a:prstGeom prst="rect">
            <a:avLst/>
          </a:prstGeom>
          <a:noFill/>
          <a:ln>
            <a:noFill/>
          </a:ln>
        </p:spPr>
        <p:txBody>
          <a:bodyPr spcFirstLastPara="1" wrap="square" lIns="121900" tIns="121900" rIns="121900" bIns="121900" anchor="t" anchorCtr="0">
            <a:noAutofit/>
          </a:bodyPr>
          <a:lstStyle/>
          <a:p>
            <a:r>
              <a:rPr lang="fr-FR" sz="2900" noProof="0" dirty="0">
                <a:solidFill>
                  <a:srgbClr val="00344D"/>
                </a:solidFill>
                <a:latin typeface="Raleway Black"/>
                <a:ea typeface="Raleway Black"/>
                <a:cs typeface="Raleway Black"/>
                <a:sym typeface="Raleway Black"/>
              </a:rPr>
              <a:t>Apres de cartographier et d’analyser les parties prenantes…</a:t>
            </a:r>
            <a:endParaRPr lang="fr-FR" noProof="0" dirty="0"/>
          </a:p>
          <a:p>
            <a:pPr marL="0" lvl="0" indent="0" algn="l" rtl="0">
              <a:lnSpc>
                <a:spcPct val="100000"/>
              </a:lnSpc>
              <a:spcBef>
                <a:spcPts val="0"/>
              </a:spcBef>
              <a:spcAft>
                <a:spcPts val="0"/>
              </a:spcAft>
              <a:buNone/>
            </a:pPr>
            <a:endParaRPr lang="fr-FR" sz="2900" noProof="0" dirty="0">
              <a:solidFill>
                <a:srgbClr val="00344D"/>
              </a:solidFill>
              <a:latin typeface="Raleway Black"/>
              <a:ea typeface="Raleway Black"/>
              <a:cs typeface="Raleway Black"/>
              <a:sym typeface="Raleway Black"/>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g37314d73c8a_0_4436"/>
          <p:cNvSpPr/>
          <p:nvPr/>
        </p:nvSpPr>
        <p:spPr>
          <a:xfrm>
            <a:off x="1784933" y="2269867"/>
            <a:ext cx="461700" cy="461700"/>
          </a:xfrm>
          <a:prstGeom prst="ellipse">
            <a:avLst/>
          </a:prstGeom>
          <a:solidFill>
            <a:srgbClr val="980000"/>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69" name="Google Shape;869;g37314d73c8a_0_4436"/>
          <p:cNvSpPr/>
          <p:nvPr/>
        </p:nvSpPr>
        <p:spPr>
          <a:xfrm>
            <a:off x="1581733" y="3389367"/>
            <a:ext cx="461700" cy="461700"/>
          </a:xfrm>
          <a:prstGeom prst="ellipse">
            <a:avLst/>
          </a:prstGeom>
          <a:solidFill>
            <a:srgbClr val="B6D7A8"/>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70" name="Google Shape;870;g37314d73c8a_0_4436"/>
          <p:cNvSpPr/>
          <p:nvPr/>
        </p:nvSpPr>
        <p:spPr>
          <a:xfrm>
            <a:off x="11072867" y="4763467"/>
            <a:ext cx="461700" cy="461700"/>
          </a:xfrm>
          <a:prstGeom prst="ellipse">
            <a:avLst/>
          </a:prstGeom>
          <a:solidFill>
            <a:srgbClr val="9900FF"/>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71" name="Google Shape;871;g37314d73c8a_0_4436"/>
          <p:cNvSpPr/>
          <p:nvPr/>
        </p:nvSpPr>
        <p:spPr>
          <a:xfrm>
            <a:off x="11072867" y="1340067"/>
            <a:ext cx="461700" cy="461700"/>
          </a:xfrm>
          <a:prstGeom prst="ellipse">
            <a:avLst/>
          </a:prstGeom>
          <a:solidFill>
            <a:srgbClr val="0000FF"/>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72" name="Google Shape;872;g37314d73c8a_0_4436"/>
          <p:cNvSpPr/>
          <p:nvPr/>
        </p:nvSpPr>
        <p:spPr>
          <a:xfrm>
            <a:off x="8318100" y="2676267"/>
            <a:ext cx="461700" cy="461700"/>
          </a:xfrm>
          <a:prstGeom prst="ellipse">
            <a:avLst/>
          </a:prstGeom>
          <a:solidFill>
            <a:srgbClr val="FF0000"/>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73" name="Google Shape;873;g37314d73c8a_0_4436"/>
          <p:cNvSpPr/>
          <p:nvPr/>
        </p:nvSpPr>
        <p:spPr>
          <a:xfrm>
            <a:off x="876667" y="4301867"/>
            <a:ext cx="461700" cy="461700"/>
          </a:xfrm>
          <a:prstGeom prst="ellipse">
            <a:avLst/>
          </a:prstGeom>
          <a:solidFill>
            <a:srgbClr val="00FFFF"/>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74" name="Google Shape;874;g37314d73c8a_0_4436"/>
          <p:cNvSpPr/>
          <p:nvPr/>
        </p:nvSpPr>
        <p:spPr>
          <a:xfrm>
            <a:off x="3004133" y="3489067"/>
            <a:ext cx="461700" cy="461700"/>
          </a:xfrm>
          <a:prstGeom prst="ellipse">
            <a:avLst/>
          </a:prstGeom>
          <a:solidFill>
            <a:srgbClr val="F9CB9C"/>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75" name="Google Shape;875;g37314d73c8a_0_4436"/>
          <p:cNvSpPr/>
          <p:nvPr/>
        </p:nvSpPr>
        <p:spPr>
          <a:xfrm>
            <a:off x="5634400" y="2214667"/>
            <a:ext cx="461700" cy="461700"/>
          </a:xfrm>
          <a:prstGeom prst="ellipse">
            <a:avLst/>
          </a:prstGeom>
          <a:solidFill>
            <a:srgbClr val="FFFF00"/>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76" name="Google Shape;876;g37314d73c8a_0_4436"/>
          <p:cNvSpPr/>
          <p:nvPr/>
        </p:nvSpPr>
        <p:spPr>
          <a:xfrm>
            <a:off x="3668933" y="5595733"/>
            <a:ext cx="461700" cy="461700"/>
          </a:xfrm>
          <a:prstGeom prst="ellipse">
            <a:avLst/>
          </a:prstGeom>
          <a:solidFill>
            <a:srgbClr val="B4A7D6"/>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77" name="Google Shape;877;g37314d73c8a_0_4436"/>
          <p:cNvSpPr/>
          <p:nvPr/>
        </p:nvSpPr>
        <p:spPr>
          <a:xfrm>
            <a:off x="3668933" y="1605067"/>
            <a:ext cx="461700" cy="461700"/>
          </a:xfrm>
          <a:prstGeom prst="ellipse">
            <a:avLst/>
          </a:prstGeom>
          <a:solidFill>
            <a:srgbClr val="EA9999"/>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78" name="Google Shape;878;g37314d73c8a_0_4436"/>
          <p:cNvSpPr/>
          <p:nvPr/>
        </p:nvSpPr>
        <p:spPr>
          <a:xfrm>
            <a:off x="5172800" y="4207967"/>
            <a:ext cx="461700" cy="461700"/>
          </a:xfrm>
          <a:prstGeom prst="ellipse">
            <a:avLst/>
          </a:prstGeom>
          <a:solidFill>
            <a:srgbClr val="FF9900"/>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79" name="Google Shape;879;g37314d73c8a_0_4436"/>
          <p:cNvSpPr/>
          <p:nvPr/>
        </p:nvSpPr>
        <p:spPr>
          <a:xfrm>
            <a:off x="5993517" y="5892833"/>
            <a:ext cx="461700" cy="461700"/>
          </a:xfrm>
          <a:prstGeom prst="ellipse">
            <a:avLst/>
          </a:prstGeom>
          <a:solidFill>
            <a:srgbClr val="00FF00"/>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80" name="Google Shape;880;g37314d73c8a_0_4436"/>
          <p:cNvSpPr/>
          <p:nvPr/>
        </p:nvSpPr>
        <p:spPr>
          <a:xfrm>
            <a:off x="2043333" y="5595733"/>
            <a:ext cx="461700" cy="461700"/>
          </a:xfrm>
          <a:prstGeom prst="ellipse">
            <a:avLst/>
          </a:prstGeom>
          <a:solidFill>
            <a:srgbClr val="FF00FF"/>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81" name="Google Shape;881;g37314d73c8a_0_4436"/>
          <p:cNvSpPr/>
          <p:nvPr/>
        </p:nvSpPr>
        <p:spPr>
          <a:xfrm>
            <a:off x="8318133" y="5595733"/>
            <a:ext cx="461700" cy="461700"/>
          </a:xfrm>
          <a:prstGeom prst="ellipse">
            <a:avLst/>
          </a:prstGeom>
          <a:solidFill>
            <a:srgbClr val="DD7E6B"/>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82" name="Google Shape;882;g37314d73c8a_0_4436"/>
          <p:cNvSpPr/>
          <p:nvPr/>
        </p:nvSpPr>
        <p:spPr>
          <a:xfrm>
            <a:off x="6537033" y="1605067"/>
            <a:ext cx="461700" cy="461700"/>
          </a:xfrm>
          <a:prstGeom prst="ellipse">
            <a:avLst/>
          </a:prstGeom>
          <a:solidFill>
            <a:srgbClr val="4A86E8"/>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883" name="Google Shape;883;g37314d73c8a_0_4436"/>
          <p:cNvSpPr/>
          <p:nvPr/>
        </p:nvSpPr>
        <p:spPr>
          <a:xfrm>
            <a:off x="8318100" y="4301867"/>
            <a:ext cx="461700" cy="461700"/>
          </a:xfrm>
          <a:prstGeom prst="ellipse">
            <a:avLst/>
          </a:prstGeom>
          <a:solidFill>
            <a:srgbClr val="A2C4C9"/>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cxnSp>
        <p:nvCxnSpPr>
          <p:cNvPr id="884" name="Google Shape;884;g37314d73c8a_0_4436"/>
          <p:cNvCxnSpPr/>
          <p:nvPr/>
        </p:nvCxnSpPr>
        <p:spPr>
          <a:xfrm>
            <a:off x="2352100" y="2676267"/>
            <a:ext cx="1519500" cy="730500"/>
          </a:xfrm>
          <a:prstGeom prst="straightConnector1">
            <a:avLst/>
          </a:prstGeom>
          <a:noFill/>
          <a:ln w="12700" cap="flat" cmpd="sng">
            <a:solidFill>
              <a:schemeClr val="lt1"/>
            </a:solidFill>
            <a:prstDash val="solid"/>
            <a:round/>
            <a:headEnd type="none" w="med" len="med"/>
            <a:tailEnd type="triangle" w="med" len="med"/>
          </a:ln>
        </p:spPr>
      </p:cxnSp>
      <p:cxnSp>
        <p:nvCxnSpPr>
          <p:cNvPr id="885" name="Google Shape;885;g37314d73c8a_0_4436"/>
          <p:cNvCxnSpPr/>
          <p:nvPr/>
        </p:nvCxnSpPr>
        <p:spPr>
          <a:xfrm>
            <a:off x="3993250" y="2135467"/>
            <a:ext cx="378900" cy="893100"/>
          </a:xfrm>
          <a:prstGeom prst="straightConnector1">
            <a:avLst/>
          </a:prstGeom>
          <a:noFill/>
          <a:ln w="12700" cap="flat" cmpd="sng">
            <a:solidFill>
              <a:schemeClr val="lt1"/>
            </a:solidFill>
            <a:prstDash val="solid"/>
            <a:round/>
            <a:headEnd type="none" w="med" len="med"/>
            <a:tailEnd type="triangle" w="med" len="med"/>
          </a:ln>
        </p:spPr>
      </p:cxnSp>
      <p:cxnSp>
        <p:nvCxnSpPr>
          <p:cNvPr id="886" name="Google Shape;886;g37314d73c8a_0_4436"/>
          <p:cNvCxnSpPr/>
          <p:nvPr/>
        </p:nvCxnSpPr>
        <p:spPr>
          <a:xfrm flipH="1">
            <a:off x="5853584" y="2731467"/>
            <a:ext cx="51900" cy="681900"/>
          </a:xfrm>
          <a:prstGeom prst="straightConnector1">
            <a:avLst/>
          </a:prstGeom>
          <a:noFill/>
          <a:ln w="12700" cap="flat" cmpd="sng">
            <a:solidFill>
              <a:schemeClr val="lt1"/>
            </a:solidFill>
            <a:prstDash val="solid"/>
            <a:round/>
            <a:headEnd type="none" w="med" len="med"/>
            <a:tailEnd type="triangle" w="med" len="med"/>
          </a:ln>
        </p:spPr>
      </p:cxnSp>
      <p:cxnSp>
        <p:nvCxnSpPr>
          <p:cNvPr id="887" name="Google Shape;887;g37314d73c8a_0_4436"/>
          <p:cNvCxnSpPr/>
          <p:nvPr/>
        </p:nvCxnSpPr>
        <p:spPr>
          <a:xfrm flipH="1">
            <a:off x="6527284" y="2269867"/>
            <a:ext cx="177900" cy="1162800"/>
          </a:xfrm>
          <a:prstGeom prst="straightConnector1">
            <a:avLst/>
          </a:prstGeom>
          <a:noFill/>
          <a:ln w="12700" cap="flat" cmpd="sng">
            <a:solidFill>
              <a:schemeClr val="lt1"/>
            </a:solidFill>
            <a:prstDash val="solid"/>
            <a:round/>
            <a:headEnd type="none" w="med" len="med"/>
            <a:tailEnd type="triangle" w="med" len="med"/>
          </a:ln>
        </p:spPr>
      </p:cxnSp>
      <p:cxnSp>
        <p:nvCxnSpPr>
          <p:cNvPr id="888" name="Google Shape;888;g37314d73c8a_0_4436"/>
          <p:cNvCxnSpPr/>
          <p:nvPr/>
        </p:nvCxnSpPr>
        <p:spPr>
          <a:xfrm flipH="1">
            <a:off x="9297733" y="1893467"/>
            <a:ext cx="1539600" cy="711900"/>
          </a:xfrm>
          <a:prstGeom prst="straightConnector1">
            <a:avLst/>
          </a:prstGeom>
          <a:noFill/>
          <a:ln w="12700" cap="flat" cmpd="sng">
            <a:solidFill>
              <a:schemeClr val="lt1"/>
            </a:solidFill>
            <a:prstDash val="solid"/>
            <a:round/>
            <a:headEnd type="none" w="med" len="med"/>
            <a:tailEnd type="triangle" w="med" len="med"/>
          </a:ln>
        </p:spPr>
      </p:cxnSp>
      <p:cxnSp>
        <p:nvCxnSpPr>
          <p:cNvPr id="889" name="Google Shape;889;g37314d73c8a_0_4436"/>
          <p:cNvCxnSpPr/>
          <p:nvPr/>
        </p:nvCxnSpPr>
        <p:spPr>
          <a:xfrm flipH="1">
            <a:off x="7065600" y="3215867"/>
            <a:ext cx="1252500" cy="794400"/>
          </a:xfrm>
          <a:prstGeom prst="straightConnector1">
            <a:avLst/>
          </a:prstGeom>
          <a:noFill/>
          <a:ln w="12700" cap="flat" cmpd="sng">
            <a:solidFill>
              <a:schemeClr val="lt1"/>
            </a:solidFill>
            <a:prstDash val="solid"/>
            <a:round/>
            <a:headEnd type="none" w="med" len="med"/>
            <a:tailEnd type="triangle" w="med" len="med"/>
          </a:ln>
        </p:spPr>
      </p:cxnSp>
      <p:cxnSp>
        <p:nvCxnSpPr>
          <p:cNvPr id="890" name="Google Shape;890;g37314d73c8a_0_4436"/>
          <p:cNvCxnSpPr/>
          <p:nvPr/>
        </p:nvCxnSpPr>
        <p:spPr>
          <a:xfrm rot="10800000">
            <a:off x="9721367" y="4722167"/>
            <a:ext cx="1351500" cy="272100"/>
          </a:xfrm>
          <a:prstGeom prst="straightConnector1">
            <a:avLst/>
          </a:prstGeom>
          <a:noFill/>
          <a:ln w="12700" cap="flat" cmpd="sng">
            <a:solidFill>
              <a:schemeClr val="lt1"/>
            </a:solidFill>
            <a:prstDash val="solid"/>
            <a:round/>
            <a:headEnd type="none" w="med" len="med"/>
            <a:tailEnd type="triangle" w="med" len="med"/>
          </a:ln>
        </p:spPr>
      </p:cxnSp>
      <p:cxnSp>
        <p:nvCxnSpPr>
          <p:cNvPr id="891" name="Google Shape;891;g37314d73c8a_0_4436"/>
          <p:cNvCxnSpPr/>
          <p:nvPr/>
        </p:nvCxnSpPr>
        <p:spPr>
          <a:xfrm rot="10800000">
            <a:off x="6854233" y="4511167"/>
            <a:ext cx="1381500" cy="42900"/>
          </a:xfrm>
          <a:prstGeom prst="straightConnector1">
            <a:avLst/>
          </a:prstGeom>
          <a:noFill/>
          <a:ln w="12700" cap="flat" cmpd="sng">
            <a:solidFill>
              <a:schemeClr val="lt1"/>
            </a:solidFill>
            <a:prstDash val="solid"/>
            <a:round/>
            <a:headEnd type="none" w="med" len="med"/>
            <a:tailEnd type="triangle" w="med" len="med"/>
          </a:ln>
        </p:spPr>
      </p:cxnSp>
      <p:cxnSp>
        <p:nvCxnSpPr>
          <p:cNvPr id="892" name="Google Shape;892;g37314d73c8a_0_4436"/>
          <p:cNvCxnSpPr/>
          <p:nvPr/>
        </p:nvCxnSpPr>
        <p:spPr>
          <a:xfrm rot="10800000">
            <a:off x="7142833" y="5414733"/>
            <a:ext cx="1092900" cy="433200"/>
          </a:xfrm>
          <a:prstGeom prst="straightConnector1">
            <a:avLst/>
          </a:prstGeom>
          <a:noFill/>
          <a:ln w="12700" cap="flat" cmpd="sng">
            <a:solidFill>
              <a:schemeClr val="lt1"/>
            </a:solidFill>
            <a:prstDash val="solid"/>
            <a:round/>
            <a:headEnd type="none" w="med" len="med"/>
            <a:tailEnd type="triangle" w="med" len="med"/>
          </a:ln>
        </p:spPr>
      </p:cxnSp>
      <p:cxnSp>
        <p:nvCxnSpPr>
          <p:cNvPr id="893" name="Google Shape;893;g37314d73c8a_0_4436"/>
          <p:cNvCxnSpPr/>
          <p:nvPr/>
        </p:nvCxnSpPr>
        <p:spPr>
          <a:xfrm rot="10800000">
            <a:off x="5988433" y="5029767"/>
            <a:ext cx="194700" cy="628500"/>
          </a:xfrm>
          <a:prstGeom prst="straightConnector1">
            <a:avLst/>
          </a:prstGeom>
          <a:noFill/>
          <a:ln w="12700" cap="flat" cmpd="sng">
            <a:solidFill>
              <a:schemeClr val="lt1"/>
            </a:solidFill>
            <a:prstDash val="solid"/>
            <a:round/>
            <a:headEnd type="none" w="med" len="med"/>
            <a:tailEnd type="triangle" w="med" len="med"/>
          </a:ln>
        </p:spPr>
      </p:cxnSp>
      <p:cxnSp>
        <p:nvCxnSpPr>
          <p:cNvPr id="894" name="Google Shape;894;g37314d73c8a_0_4436"/>
          <p:cNvCxnSpPr/>
          <p:nvPr/>
        </p:nvCxnSpPr>
        <p:spPr>
          <a:xfrm rot="10800000" flipH="1">
            <a:off x="5588700" y="3802567"/>
            <a:ext cx="179700" cy="375300"/>
          </a:xfrm>
          <a:prstGeom prst="straightConnector1">
            <a:avLst/>
          </a:prstGeom>
          <a:noFill/>
          <a:ln w="12700" cap="flat" cmpd="sng">
            <a:solidFill>
              <a:schemeClr val="lt1"/>
            </a:solidFill>
            <a:prstDash val="solid"/>
            <a:round/>
            <a:headEnd type="none" w="med" len="med"/>
            <a:tailEnd type="triangle" w="med" len="med"/>
          </a:ln>
        </p:spPr>
      </p:cxnSp>
      <p:cxnSp>
        <p:nvCxnSpPr>
          <p:cNvPr id="895" name="Google Shape;895;g37314d73c8a_0_4436"/>
          <p:cNvCxnSpPr/>
          <p:nvPr/>
        </p:nvCxnSpPr>
        <p:spPr>
          <a:xfrm rot="10800000" flipH="1">
            <a:off x="4092867" y="4972167"/>
            <a:ext cx="548400" cy="559500"/>
          </a:xfrm>
          <a:prstGeom prst="straightConnector1">
            <a:avLst/>
          </a:prstGeom>
          <a:noFill/>
          <a:ln w="12700" cap="flat" cmpd="sng">
            <a:solidFill>
              <a:schemeClr val="lt1"/>
            </a:solidFill>
            <a:prstDash val="solid"/>
            <a:round/>
            <a:headEnd type="none" w="med" len="med"/>
            <a:tailEnd type="triangle" w="med" len="med"/>
          </a:ln>
        </p:spPr>
      </p:cxnSp>
      <p:cxnSp>
        <p:nvCxnSpPr>
          <p:cNvPr id="896" name="Google Shape;896;g37314d73c8a_0_4436"/>
          <p:cNvCxnSpPr/>
          <p:nvPr/>
        </p:nvCxnSpPr>
        <p:spPr>
          <a:xfrm rot="10800000" flipH="1">
            <a:off x="2504933" y="5030067"/>
            <a:ext cx="1001100" cy="501600"/>
          </a:xfrm>
          <a:prstGeom prst="straightConnector1">
            <a:avLst/>
          </a:prstGeom>
          <a:noFill/>
          <a:ln w="12700" cap="flat" cmpd="sng">
            <a:solidFill>
              <a:schemeClr val="lt1"/>
            </a:solidFill>
            <a:prstDash val="solid"/>
            <a:round/>
            <a:headEnd type="none" w="med" len="med"/>
            <a:tailEnd type="triangle" w="med" len="med"/>
          </a:ln>
        </p:spPr>
      </p:cxnSp>
      <p:cxnSp>
        <p:nvCxnSpPr>
          <p:cNvPr id="897" name="Google Shape;897;g37314d73c8a_0_4436"/>
          <p:cNvCxnSpPr/>
          <p:nvPr/>
        </p:nvCxnSpPr>
        <p:spPr>
          <a:xfrm>
            <a:off x="3549417" y="3770167"/>
            <a:ext cx="1053300" cy="47700"/>
          </a:xfrm>
          <a:prstGeom prst="straightConnector1">
            <a:avLst/>
          </a:prstGeom>
          <a:noFill/>
          <a:ln w="12700" cap="flat" cmpd="sng">
            <a:solidFill>
              <a:schemeClr val="lt1"/>
            </a:solidFill>
            <a:prstDash val="solid"/>
            <a:round/>
            <a:headEnd type="none" w="med" len="med"/>
            <a:tailEnd type="triangle" w="med" len="med"/>
          </a:ln>
        </p:spPr>
      </p:cxnSp>
      <p:cxnSp>
        <p:nvCxnSpPr>
          <p:cNvPr id="898" name="Google Shape;898;g37314d73c8a_0_4436"/>
          <p:cNvCxnSpPr/>
          <p:nvPr/>
        </p:nvCxnSpPr>
        <p:spPr>
          <a:xfrm>
            <a:off x="1435883" y="4508867"/>
            <a:ext cx="1053300" cy="47700"/>
          </a:xfrm>
          <a:prstGeom prst="straightConnector1">
            <a:avLst/>
          </a:prstGeom>
          <a:noFill/>
          <a:ln w="12700" cap="flat" cmpd="sng">
            <a:solidFill>
              <a:schemeClr val="lt1"/>
            </a:solidFill>
            <a:prstDash val="solid"/>
            <a:round/>
            <a:headEnd type="none" w="med" len="med"/>
            <a:tailEnd type="triangle" w="med" len="med"/>
          </a:ln>
        </p:spPr>
      </p:cxnSp>
      <p:cxnSp>
        <p:nvCxnSpPr>
          <p:cNvPr id="899" name="Google Shape;899;g37314d73c8a_0_4436"/>
          <p:cNvCxnSpPr/>
          <p:nvPr/>
        </p:nvCxnSpPr>
        <p:spPr>
          <a:xfrm>
            <a:off x="2197733" y="3707967"/>
            <a:ext cx="442500" cy="71100"/>
          </a:xfrm>
          <a:prstGeom prst="straightConnector1">
            <a:avLst/>
          </a:prstGeom>
          <a:noFill/>
          <a:ln w="12700" cap="flat" cmpd="sng">
            <a:solidFill>
              <a:schemeClr val="lt1"/>
            </a:solidFill>
            <a:prstDash val="solid"/>
            <a:round/>
            <a:headEnd type="none" w="med" len="med"/>
            <a:tailEnd type="triangle" w="med" len="med"/>
          </a:ln>
        </p:spPr>
      </p:cxnSp>
      <p:cxnSp>
        <p:nvCxnSpPr>
          <p:cNvPr id="900" name="Google Shape;900;g37314d73c8a_0_4436"/>
          <p:cNvCxnSpPr/>
          <p:nvPr/>
        </p:nvCxnSpPr>
        <p:spPr>
          <a:xfrm>
            <a:off x="2352100" y="2676267"/>
            <a:ext cx="1519500" cy="730500"/>
          </a:xfrm>
          <a:prstGeom prst="straightConnector1">
            <a:avLst/>
          </a:prstGeom>
          <a:noFill/>
          <a:ln w="12700" cap="flat" cmpd="sng">
            <a:solidFill>
              <a:schemeClr val="dk2"/>
            </a:solidFill>
            <a:prstDash val="solid"/>
            <a:round/>
            <a:headEnd type="none" w="med" len="med"/>
            <a:tailEnd type="triangle" w="med" len="med"/>
          </a:ln>
        </p:spPr>
      </p:cxnSp>
      <p:cxnSp>
        <p:nvCxnSpPr>
          <p:cNvPr id="901" name="Google Shape;901;g37314d73c8a_0_4436"/>
          <p:cNvCxnSpPr/>
          <p:nvPr/>
        </p:nvCxnSpPr>
        <p:spPr>
          <a:xfrm>
            <a:off x="3993250" y="2135467"/>
            <a:ext cx="378900" cy="893100"/>
          </a:xfrm>
          <a:prstGeom prst="straightConnector1">
            <a:avLst/>
          </a:prstGeom>
          <a:noFill/>
          <a:ln w="12700" cap="flat" cmpd="sng">
            <a:solidFill>
              <a:schemeClr val="dk2"/>
            </a:solidFill>
            <a:prstDash val="solid"/>
            <a:round/>
            <a:headEnd type="none" w="med" len="med"/>
            <a:tailEnd type="triangle" w="med" len="med"/>
          </a:ln>
        </p:spPr>
      </p:cxnSp>
      <p:cxnSp>
        <p:nvCxnSpPr>
          <p:cNvPr id="902" name="Google Shape;902;g37314d73c8a_0_4436"/>
          <p:cNvCxnSpPr/>
          <p:nvPr/>
        </p:nvCxnSpPr>
        <p:spPr>
          <a:xfrm flipH="1">
            <a:off x="5853584" y="2731467"/>
            <a:ext cx="51900" cy="681900"/>
          </a:xfrm>
          <a:prstGeom prst="straightConnector1">
            <a:avLst/>
          </a:prstGeom>
          <a:noFill/>
          <a:ln w="12700" cap="flat" cmpd="sng">
            <a:solidFill>
              <a:schemeClr val="dk2"/>
            </a:solidFill>
            <a:prstDash val="solid"/>
            <a:round/>
            <a:headEnd type="none" w="med" len="med"/>
            <a:tailEnd type="triangle" w="med" len="med"/>
          </a:ln>
        </p:spPr>
      </p:cxnSp>
      <p:cxnSp>
        <p:nvCxnSpPr>
          <p:cNvPr id="903" name="Google Shape;903;g37314d73c8a_0_4436"/>
          <p:cNvCxnSpPr/>
          <p:nvPr/>
        </p:nvCxnSpPr>
        <p:spPr>
          <a:xfrm flipH="1">
            <a:off x="6527284" y="2269867"/>
            <a:ext cx="177900" cy="1162800"/>
          </a:xfrm>
          <a:prstGeom prst="straightConnector1">
            <a:avLst/>
          </a:prstGeom>
          <a:noFill/>
          <a:ln w="12700" cap="flat" cmpd="sng">
            <a:solidFill>
              <a:schemeClr val="dk2"/>
            </a:solidFill>
            <a:prstDash val="solid"/>
            <a:round/>
            <a:headEnd type="none" w="med" len="med"/>
            <a:tailEnd type="triangle" w="med" len="med"/>
          </a:ln>
        </p:spPr>
      </p:cxnSp>
      <p:cxnSp>
        <p:nvCxnSpPr>
          <p:cNvPr id="904" name="Google Shape;904;g37314d73c8a_0_4436"/>
          <p:cNvCxnSpPr/>
          <p:nvPr/>
        </p:nvCxnSpPr>
        <p:spPr>
          <a:xfrm flipH="1">
            <a:off x="9297733" y="1893467"/>
            <a:ext cx="1539600" cy="711900"/>
          </a:xfrm>
          <a:prstGeom prst="straightConnector1">
            <a:avLst/>
          </a:prstGeom>
          <a:noFill/>
          <a:ln w="12700" cap="flat" cmpd="sng">
            <a:solidFill>
              <a:schemeClr val="dk2"/>
            </a:solidFill>
            <a:prstDash val="solid"/>
            <a:round/>
            <a:headEnd type="none" w="med" len="med"/>
            <a:tailEnd type="triangle" w="med" len="med"/>
          </a:ln>
        </p:spPr>
      </p:cxnSp>
      <p:cxnSp>
        <p:nvCxnSpPr>
          <p:cNvPr id="905" name="Google Shape;905;g37314d73c8a_0_4436"/>
          <p:cNvCxnSpPr/>
          <p:nvPr/>
        </p:nvCxnSpPr>
        <p:spPr>
          <a:xfrm flipH="1">
            <a:off x="7065600" y="3215867"/>
            <a:ext cx="1252500" cy="794400"/>
          </a:xfrm>
          <a:prstGeom prst="straightConnector1">
            <a:avLst/>
          </a:prstGeom>
          <a:noFill/>
          <a:ln w="12700" cap="flat" cmpd="sng">
            <a:solidFill>
              <a:schemeClr val="dk2"/>
            </a:solidFill>
            <a:prstDash val="solid"/>
            <a:round/>
            <a:headEnd type="none" w="med" len="med"/>
            <a:tailEnd type="triangle" w="med" len="med"/>
          </a:ln>
        </p:spPr>
      </p:cxnSp>
      <p:cxnSp>
        <p:nvCxnSpPr>
          <p:cNvPr id="906" name="Google Shape;906;g37314d73c8a_0_4436"/>
          <p:cNvCxnSpPr/>
          <p:nvPr/>
        </p:nvCxnSpPr>
        <p:spPr>
          <a:xfrm rot="10800000">
            <a:off x="9721367" y="4722167"/>
            <a:ext cx="1351500" cy="272100"/>
          </a:xfrm>
          <a:prstGeom prst="straightConnector1">
            <a:avLst/>
          </a:prstGeom>
          <a:noFill/>
          <a:ln w="12700" cap="flat" cmpd="sng">
            <a:solidFill>
              <a:schemeClr val="dk2"/>
            </a:solidFill>
            <a:prstDash val="solid"/>
            <a:round/>
            <a:headEnd type="none" w="med" len="med"/>
            <a:tailEnd type="triangle" w="med" len="med"/>
          </a:ln>
        </p:spPr>
      </p:cxnSp>
      <p:cxnSp>
        <p:nvCxnSpPr>
          <p:cNvPr id="907" name="Google Shape;907;g37314d73c8a_0_4436"/>
          <p:cNvCxnSpPr/>
          <p:nvPr/>
        </p:nvCxnSpPr>
        <p:spPr>
          <a:xfrm rot="10800000">
            <a:off x="6854233" y="4511167"/>
            <a:ext cx="1381500" cy="42900"/>
          </a:xfrm>
          <a:prstGeom prst="straightConnector1">
            <a:avLst/>
          </a:prstGeom>
          <a:noFill/>
          <a:ln w="12700" cap="flat" cmpd="sng">
            <a:solidFill>
              <a:schemeClr val="dk2"/>
            </a:solidFill>
            <a:prstDash val="solid"/>
            <a:round/>
            <a:headEnd type="none" w="med" len="med"/>
            <a:tailEnd type="triangle" w="med" len="med"/>
          </a:ln>
        </p:spPr>
      </p:cxnSp>
      <p:cxnSp>
        <p:nvCxnSpPr>
          <p:cNvPr id="908" name="Google Shape;908;g37314d73c8a_0_4436"/>
          <p:cNvCxnSpPr/>
          <p:nvPr/>
        </p:nvCxnSpPr>
        <p:spPr>
          <a:xfrm rot="10800000">
            <a:off x="7142833" y="5414733"/>
            <a:ext cx="1092900" cy="433200"/>
          </a:xfrm>
          <a:prstGeom prst="straightConnector1">
            <a:avLst/>
          </a:prstGeom>
          <a:noFill/>
          <a:ln w="12700" cap="flat" cmpd="sng">
            <a:solidFill>
              <a:schemeClr val="dk2"/>
            </a:solidFill>
            <a:prstDash val="solid"/>
            <a:round/>
            <a:headEnd type="none" w="med" len="med"/>
            <a:tailEnd type="triangle" w="med" len="med"/>
          </a:ln>
        </p:spPr>
      </p:cxnSp>
      <p:cxnSp>
        <p:nvCxnSpPr>
          <p:cNvPr id="909" name="Google Shape;909;g37314d73c8a_0_4436"/>
          <p:cNvCxnSpPr/>
          <p:nvPr/>
        </p:nvCxnSpPr>
        <p:spPr>
          <a:xfrm rot="10800000">
            <a:off x="5988433" y="5029767"/>
            <a:ext cx="194700" cy="628500"/>
          </a:xfrm>
          <a:prstGeom prst="straightConnector1">
            <a:avLst/>
          </a:prstGeom>
          <a:noFill/>
          <a:ln w="12700" cap="flat" cmpd="sng">
            <a:solidFill>
              <a:schemeClr val="dk2"/>
            </a:solidFill>
            <a:prstDash val="solid"/>
            <a:round/>
            <a:headEnd type="none" w="med" len="med"/>
            <a:tailEnd type="triangle" w="med" len="med"/>
          </a:ln>
        </p:spPr>
      </p:cxnSp>
      <p:cxnSp>
        <p:nvCxnSpPr>
          <p:cNvPr id="910" name="Google Shape;910;g37314d73c8a_0_4436"/>
          <p:cNvCxnSpPr/>
          <p:nvPr/>
        </p:nvCxnSpPr>
        <p:spPr>
          <a:xfrm rot="10800000" flipH="1">
            <a:off x="5588700" y="3802567"/>
            <a:ext cx="179700" cy="375300"/>
          </a:xfrm>
          <a:prstGeom prst="straightConnector1">
            <a:avLst/>
          </a:prstGeom>
          <a:noFill/>
          <a:ln w="12700" cap="flat" cmpd="sng">
            <a:solidFill>
              <a:schemeClr val="dk2"/>
            </a:solidFill>
            <a:prstDash val="solid"/>
            <a:round/>
            <a:headEnd type="none" w="med" len="med"/>
            <a:tailEnd type="triangle" w="med" len="med"/>
          </a:ln>
        </p:spPr>
      </p:cxnSp>
      <p:cxnSp>
        <p:nvCxnSpPr>
          <p:cNvPr id="911" name="Google Shape;911;g37314d73c8a_0_4436"/>
          <p:cNvCxnSpPr/>
          <p:nvPr/>
        </p:nvCxnSpPr>
        <p:spPr>
          <a:xfrm rot="10800000" flipH="1">
            <a:off x="4092867" y="4972167"/>
            <a:ext cx="548400" cy="559500"/>
          </a:xfrm>
          <a:prstGeom prst="straightConnector1">
            <a:avLst/>
          </a:prstGeom>
          <a:noFill/>
          <a:ln w="12700" cap="flat" cmpd="sng">
            <a:solidFill>
              <a:schemeClr val="dk2"/>
            </a:solidFill>
            <a:prstDash val="solid"/>
            <a:round/>
            <a:headEnd type="none" w="med" len="med"/>
            <a:tailEnd type="triangle" w="med" len="med"/>
          </a:ln>
        </p:spPr>
      </p:cxnSp>
      <p:cxnSp>
        <p:nvCxnSpPr>
          <p:cNvPr id="912" name="Google Shape;912;g37314d73c8a_0_4436"/>
          <p:cNvCxnSpPr/>
          <p:nvPr/>
        </p:nvCxnSpPr>
        <p:spPr>
          <a:xfrm rot="10800000" flipH="1">
            <a:off x="2504933" y="5030067"/>
            <a:ext cx="1001100" cy="501600"/>
          </a:xfrm>
          <a:prstGeom prst="straightConnector1">
            <a:avLst/>
          </a:prstGeom>
          <a:noFill/>
          <a:ln w="12700" cap="flat" cmpd="sng">
            <a:solidFill>
              <a:schemeClr val="dk2"/>
            </a:solidFill>
            <a:prstDash val="solid"/>
            <a:round/>
            <a:headEnd type="none" w="med" len="med"/>
            <a:tailEnd type="triangle" w="med" len="med"/>
          </a:ln>
        </p:spPr>
      </p:cxnSp>
      <p:cxnSp>
        <p:nvCxnSpPr>
          <p:cNvPr id="913" name="Google Shape;913;g37314d73c8a_0_4436"/>
          <p:cNvCxnSpPr/>
          <p:nvPr/>
        </p:nvCxnSpPr>
        <p:spPr>
          <a:xfrm>
            <a:off x="3549417" y="3770167"/>
            <a:ext cx="1053300" cy="47700"/>
          </a:xfrm>
          <a:prstGeom prst="straightConnector1">
            <a:avLst/>
          </a:prstGeom>
          <a:noFill/>
          <a:ln w="12700" cap="flat" cmpd="sng">
            <a:solidFill>
              <a:schemeClr val="dk2"/>
            </a:solidFill>
            <a:prstDash val="solid"/>
            <a:round/>
            <a:headEnd type="none" w="med" len="med"/>
            <a:tailEnd type="triangle" w="med" len="med"/>
          </a:ln>
        </p:spPr>
      </p:cxnSp>
      <p:cxnSp>
        <p:nvCxnSpPr>
          <p:cNvPr id="914" name="Google Shape;914;g37314d73c8a_0_4436"/>
          <p:cNvCxnSpPr/>
          <p:nvPr/>
        </p:nvCxnSpPr>
        <p:spPr>
          <a:xfrm>
            <a:off x="1435883" y="4508867"/>
            <a:ext cx="1053300" cy="47700"/>
          </a:xfrm>
          <a:prstGeom prst="straightConnector1">
            <a:avLst/>
          </a:prstGeom>
          <a:noFill/>
          <a:ln w="12700" cap="flat" cmpd="sng">
            <a:solidFill>
              <a:schemeClr val="dk2"/>
            </a:solidFill>
            <a:prstDash val="solid"/>
            <a:round/>
            <a:headEnd type="none" w="med" len="med"/>
            <a:tailEnd type="triangle" w="med" len="med"/>
          </a:ln>
        </p:spPr>
      </p:cxnSp>
      <p:cxnSp>
        <p:nvCxnSpPr>
          <p:cNvPr id="915" name="Google Shape;915;g37314d73c8a_0_4436"/>
          <p:cNvCxnSpPr/>
          <p:nvPr/>
        </p:nvCxnSpPr>
        <p:spPr>
          <a:xfrm>
            <a:off x="2197733" y="3707967"/>
            <a:ext cx="442500" cy="71100"/>
          </a:xfrm>
          <a:prstGeom prst="straightConnector1">
            <a:avLst/>
          </a:prstGeom>
          <a:noFill/>
          <a:ln w="12700" cap="flat" cmpd="sng">
            <a:solidFill>
              <a:schemeClr val="dk2"/>
            </a:solidFill>
            <a:prstDash val="solid"/>
            <a:round/>
            <a:headEnd type="none" w="med" len="med"/>
            <a:tailEnd type="triangle" w="med" len="med"/>
          </a:ln>
        </p:spPr>
      </p:cxnSp>
      <p:sp>
        <p:nvSpPr>
          <p:cNvPr id="916" name="Google Shape;916;g37314d73c8a_0_4436"/>
          <p:cNvSpPr txBox="1"/>
          <p:nvPr/>
        </p:nvSpPr>
        <p:spPr>
          <a:xfrm>
            <a:off x="2790308" y="276329"/>
            <a:ext cx="5989500" cy="1313700"/>
          </a:xfrm>
          <a:prstGeom prst="rect">
            <a:avLst/>
          </a:prstGeom>
          <a:noFill/>
          <a:ln>
            <a:noFill/>
          </a:ln>
        </p:spPr>
        <p:txBody>
          <a:bodyPr spcFirstLastPara="1" wrap="square" lIns="121900" tIns="121900" rIns="121900" bIns="121900" anchor="t" anchorCtr="0">
            <a:noAutofit/>
          </a:bodyPr>
          <a:lstStyle/>
          <a:p>
            <a:r>
              <a:rPr lang="fr-FR" sz="2900" noProof="0" dirty="0">
                <a:solidFill>
                  <a:srgbClr val="00344D"/>
                </a:solidFill>
                <a:latin typeface="Raleway Black"/>
                <a:ea typeface="Lato"/>
                <a:cs typeface="Lato"/>
                <a:sym typeface="Raleway Black"/>
              </a:rPr>
              <a:t>Engagement des parties prenantes</a:t>
            </a:r>
            <a:endParaRPr lang="fr-FR" sz="2000" noProof="0" dirty="0">
              <a:solidFill>
                <a:srgbClr val="00344D"/>
              </a:solidFill>
              <a:latin typeface="Lato"/>
              <a:ea typeface="Lato"/>
              <a:cs typeface="Lato"/>
              <a:sym typeface="Lato"/>
            </a:endParaRPr>
          </a:p>
          <a:p>
            <a:pPr marL="0" lvl="0" indent="0" algn="l" rtl="0">
              <a:lnSpc>
                <a:spcPct val="100000"/>
              </a:lnSpc>
              <a:spcBef>
                <a:spcPts val="0"/>
              </a:spcBef>
              <a:spcAft>
                <a:spcPts val="0"/>
              </a:spcAft>
              <a:buNone/>
            </a:pPr>
            <a:endParaRPr lang="fr-FR" sz="2900" noProof="0" dirty="0">
              <a:solidFill>
                <a:srgbClr val="00344D"/>
              </a:solidFill>
              <a:latin typeface="Raleway Black"/>
              <a:ea typeface="Raleway Black"/>
              <a:cs typeface="Raleway Black"/>
              <a:sym typeface="Raleway Black"/>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37314d73c8a_0_4497"/>
          <p:cNvSpPr/>
          <p:nvPr/>
        </p:nvSpPr>
        <p:spPr>
          <a:xfrm>
            <a:off x="5353550" y="1599833"/>
            <a:ext cx="461700" cy="461700"/>
          </a:xfrm>
          <a:prstGeom prst="ellipse">
            <a:avLst/>
          </a:prstGeom>
          <a:solidFill>
            <a:srgbClr val="B6D7A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22" name="Google Shape;922;g37314d73c8a_0_4497"/>
          <p:cNvSpPr/>
          <p:nvPr/>
        </p:nvSpPr>
        <p:spPr>
          <a:xfrm>
            <a:off x="4706183" y="1967733"/>
            <a:ext cx="461700" cy="461700"/>
          </a:xfrm>
          <a:prstGeom prst="ellipse">
            <a:avLst/>
          </a:prstGeom>
          <a:solidFill>
            <a:srgbClr val="DD7E6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23" name="Google Shape;923;g37314d73c8a_0_4497"/>
          <p:cNvSpPr/>
          <p:nvPr/>
        </p:nvSpPr>
        <p:spPr>
          <a:xfrm>
            <a:off x="6000917" y="5071167"/>
            <a:ext cx="461700" cy="461700"/>
          </a:xfrm>
          <a:prstGeom prst="ellipse">
            <a:avLst/>
          </a:prstGeom>
          <a:solidFill>
            <a:srgbClr val="FF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24" name="Google Shape;924;g37314d73c8a_0_4497"/>
          <p:cNvSpPr/>
          <p:nvPr/>
        </p:nvSpPr>
        <p:spPr>
          <a:xfrm>
            <a:off x="7555783" y="2720467"/>
            <a:ext cx="461700" cy="461700"/>
          </a:xfrm>
          <a:prstGeom prst="ellipse">
            <a:avLst/>
          </a:prstGeom>
          <a:solidFill>
            <a:srgbClr val="00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25" name="Google Shape;925;g37314d73c8a_0_4497"/>
          <p:cNvSpPr/>
          <p:nvPr/>
        </p:nvSpPr>
        <p:spPr>
          <a:xfrm>
            <a:off x="4259517" y="2632533"/>
            <a:ext cx="461700" cy="461700"/>
          </a:xfrm>
          <a:prstGeom prst="ellipse">
            <a:avLst/>
          </a:prstGeom>
          <a:solidFill>
            <a:srgbClr val="4A86E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26" name="Google Shape;926;g37314d73c8a_0_4497"/>
          <p:cNvSpPr/>
          <p:nvPr/>
        </p:nvSpPr>
        <p:spPr>
          <a:xfrm>
            <a:off x="4089083" y="3338567"/>
            <a:ext cx="461700" cy="461700"/>
          </a:xfrm>
          <a:prstGeom prst="ellipse">
            <a:avLst/>
          </a:prstGeom>
          <a:solidFill>
            <a:srgbClr val="00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27" name="Google Shape;927;g37314d73c8a_0_4497"/>
          <p:cNvSpPr/>
          <p:nvPr/>
        </p:nvSpPr>
        <p:spPr>
          <a:xfrm>
            <a:off x="6739083" y="1775533"/>
            <a:ext cx="461700" cy="461700"/>
          </a:xfrm>
          <a:prstGeom prst="ellipse">
            <a:avLst/>
          </a:prstGeom>
          <a:solidFill>
            <a:srgbClr val="99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28" name="Google Shape;928;g37314d73c8a_0_4497"/>
          <p:cNvSpPr/>
          <p:nvPr/>
        </p:nvSpPr>
        <p:spPr>
          <a:xfrm>
            <a:off x="5353550" y="4887200"/>
            <a:ext cx="461700" cy="461700"/>
          </a:xfrm>
          <a:prstGeom prst="ellipse">
            <a:avLst/>
          </a:prstGeom>
          <a:solidFill>
            <a:srgbClr val="FF99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29" name="Google Shape;929;g37314d73c8a_0_4497"/>
          <p:cNvSpPr/>
          <p:nvPr/>
        </p:nvSpPr>
        <p:spPr>
          <a:xfrm>
            <a:off x="6046317" y="1506133"/>
            <a:ext cx="461700" cy="461700"/>
          </a:xfrm>
          <a:prstGeom prst="ellipse">
            <a:avLst/>
          </a:prstGeom>
          <a:solidFill>
            <a:srgbClr val="98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30" name="Google Shape;930;g37314d73c8a_0_4497"/>
          <p:cNvSpPr/>
          <p:nvPr/>
        </p:nvSpPr>
        <p:spPr>
          <a:xfrm>
            <a:off x="4259517" y="4054933"/>
            <a:ext cx="461700" cy="4617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31" name="Google Shape;931;g37314d73c8a_0_4497"/>
          <p:cNvSpPr/>
          <p:nvPr/>
        </p:nvSpPr>
        <p:spPr>
          <a:xfrm>
            <a:off x="7555783" y="3889267"/>
            <a:ext cx="461700" cy="461700"/>
          </a:xfrm>
          <a:prstGeom prst="ellipse">
            <a:avLst/>
          </a:prstGeom>
          <a:solidFill>
            <a:srgbClr val="00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32" name="Google Shape;932;g37314d73c8a_0_4497"/>
          <p:cNvSpPr/>
          <p:nvPr/>
        </p:nvSpPr>
        <p:spPr>
          <a:xfrm>
            <a:off x="7200300" y="4440000"/>
            <a:ext cx="461700" cy="461700"/>
          </a:xfrm>
          <a:prstGeom prst="ellipse">
            <a:avLst/>
          </a:prstGeom>
          <a:solidFill>
            <a:srgbClr val="FFE5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33" name="Google Shape;933;g37314d73c8a_0_4497"/>
          <p:cNvSpPr/>
          <p:nvPr/>
        </p:nvSpPr>
        <p:spPr>
          <a:xfrm>
            <a:off x="4706183" y="4609567"/>
            <a:ext cx="461700" cy="461700"/>
          </a:xfrm>
          <a:prstGeom prst="ellipse">
            <a:avLst/>
          </a:prstGeom>
          <a:solidFill>
            <a:srgbClr val="F9CB9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34" name="Google Shape;934;g37314d73c8a_0_4497"/>
          <p:cNvSpPr/>
          <p:nvPr/>
        </p:nvSpPr>
        <p:spPr>
          <a:xfrm>
            <a:off x="6648283" y="4887200"/>
            <a:ext cx="461700" cy="461700"/>
          </a:xfrm>
          <a:prstGeom prst="ellipse">
            <a:avLst/>
          </a:prstGeom>
          <a:solidFill>
            <a:srgbClr val="FF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35" name="Google Shape;935;g37314d73c8a_0_4497"/>
          <p:cNvSpPr/>
          <p:nvPr/>
        </p:nvSpPr>
        <p:spPr>
          <a:xfrm>
            <a:off x="7179700" y="2237133"/>
            <a:ext cx="461700" cy="461700"/>
          </a:xfrm>
          <a:prstGeom prst="ellipse">
            <a:avLst/>
          </a:prstGeom>
          <a:solidFill>
            <a:srgbClr val="EA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36" name="Google Shape;936;g37314d73c8a_0_4497"/>
          <p:cNvSpPr/>
          <p:nvPr/>
        </p:nvSpPr>
        <p:spPr>
          <a:xfrm>
            <a:off x="7641317" y="3338567"/>
            <a:ext cx="461700" cy="461700"/>
          </a:xfrm>
          <a:prstGeom prst="ellipse">
            <a:avLst/>
          </a:prstGeom>
          <a:solidFill>
            <a:srgbClr val="A4C2F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37" name="Google Shape;937;g37314d73c8a_0_4497"/>
          <p:cNvSpPr txBox="1"/>
          <p:nvPr/>
        </p:nvSpPr>
        <p:spPr>
          <a:xfrm>
            <a:off x="2756125" y="283671"/>
            <a:ext cx="5989500" cy="696000"/>
          </a:xfrm>
          <a:prstGeom prst="rect">
            <a:avLst/>
          </a:prstGeom>
          <a:noFill/>
          <a:ln>
            <a:noFill/>
          </a:ln>
        </p:spPr>
        <p:txBody>
          <a:bodyPr spcFirstLastPara="1" wrap="square" lIns="121900" tIns="121900" rIns="121900" bIns="121900" anchor="t" anchorCtr="0">
            <a:noAutofit/>
          </a:bodyPr>
          <a:lstStyle/>
          <a:p>
            <a:r>
              <a:rPr lang="fr-FR" sz="2900" noProof="0" dirty="0">
                <a:solidFill>
                  <a:srgbClr val="00344D"/>
                </a:solidFill>
                <a:latin typeface="Raleway Black"/>
                <a:sym typeface="Raleway Black"/>
              </a:rPr>
              <a:t>Engagement des parties prenantes</a:t>
            </a:r>
            <a:endParaRPr lang="fr-FR" noProof="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g37314d73c8a_0_4526"/>
          <p:cNvSpPr/>
          <p:nvPr/>
        </p:nvSpPr>
        <p:spPr>
          <a:xfrm>
            <a:off x="5353550" y="1599833"/>
            <a:ext cx="461700" cy="461700"/>
          </a:xfrm>
          <a:prstGeom prst="ellipse">
            <a:avLst/>
          </a:prstGeom>
          <a:solidFill>
            <a:srgbClr val="B6D7A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3" name="Google Shape;943;g37314d73c8a_0_4526"/>
          <p:cNvSpPr/>
          <p:nvPr/>
        </p:nvSpPr>
        <p:spPr>
          <a:xfrm>
            <a:off x="4706183" y="1967733"/>
            <a:ext cx="461700" cy="461700"/>
          </a:xfrm>
          <a:prstGeom prst="ellipse">
            <a:avLst/>
          </a:prstGeom>
          <a:solidFill>
            <a:srgbClr val="DD7E6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4" name="Google Shape;944;g37314d73c8a_0_4526"/>
          <p:cNvSpPr/>
          <p:nvPr/>
        </p:nvSpPr>
        <p:spPr>
          <a:xfrm>
            <a:off x="6000917" y="5071167"/>
            <a:ext cx="461700" cy="461700"/>
          </a:xfrm>
          <a:prstGeom prst="ellipse">
            <a:avLst/>
          </a:prstGeom>
          <a:solidFill>
            <a:srgbClr val="FF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5" name="Google Shape;945;g37314d73c8a_0_4526"/>
          <p:cNvSpPr/>
          <p:nvPr/>
        </p:nvSpPr>
        <p:spPr>
          <a:xfrm>
            <a:off x="7555783" y="2720467"/>
            <a:ext cx="461700" cy="461700"/>
          </a:xfrm>
          <a:prstGeom prst="ellipse">
            <a:avLst/>
          </a:prstGeom>
          <a:solidFill>
            <a:srgbClr val="00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6" name="Google Shape;946;g37314d73c8a_0_4526"/>
          <p:cNvSpPr/>
          <p:nvPr/>
        </p:nvSpPr>
        <p:spPr>
          <a:xfrm>
            <a:off x="4259517" y="2632533"/>
            <a:ext cx="461700" cy="461700"/>
          </a:xfrm>
          <a:prstGeom prst="ellipse">
            <a:avLst/>
          </a:prstGeom>
          <a:solidFill>
            <a:srgbClr val="4A86E8"/>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7" name="Google Shape;947;g37314d73c8a_0_4526"/>
          <p:cNvSpPr/>
          <p:nvPr/>
        </p:nvSpPr>
        <p:spPr>
          <a:xfrm>
            <a:off x="4089083" y="3338567"/>
            <a:ext cx="461700" cy="461700"/>
          </a:xfrm>
          <a:prstGeom prst="ellipse">
            <a:avLst/>
          </a:prstGeom>
          <a:solidFill>
            <a:srgbClr val="00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8" name="Google Shape;948;g37314d73c8a_0_4526"/>
          <p:cNvSpPr/>
          <p:nvPr/>
        </p:nvSpPr>
        <p:spPr>
          <a:xfrm>
            <a:off x="6739083" y="1775533"/>
            <a:ext cx="461700" cy="461700"/>
          </a:xfrm>
          <a:prstGeom prst="ellipse">
            <a:avLst/>
          </a:prstGeom>
          <a:solidFill>
            <a:srgbClr val="9900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49" name="Google Shape;949;g37314d73c8a_0_4526"/>
          <p:cNvSpPr/>
          <p:nvPr/>
        </p:nvSpPr>
        <p:spPr>
          <a:xfrm>
            <a:off x="5353550" y="4887200"/>
            <a:ext cx="461700" cy="461700"/>
          </a:xfrm>
          <a:prstGeom prst="ellipse">
            <a:avLst/>
          </a:prstGeom>
          <a:solidFill>
            <a:srgbClr val="FF99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0" name="Google Shape;950;g37314d73c8a_0_4526"/>
          <p:cNvSpPr/>
          <p:nvPr/>
        </p:nvSpPr>
        <p:spPr>
          <a:xfrm>
            <a:off x="6046317" y="1506133"/>
            <a:ext cx="461700" cy="461700"/>
          </a:xfrm>
          <a:prstGeom prst="ellipse">
            <a:avLst/>
          </a:prstGeom>
          <a:solidFill>
            <a:srgbClr val="98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1" name="Google Shape;951;g37314d73c8a_0_4526"/>
          <p:cNvSpPr/>
          <p:nvPr/>
        </p:nvSpPr>
        <p:spPr>
          <a:xfrm>
            <a:off x="4259517" y="4054933"/>
            <a:ext cx="461700" cy="4617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2" name="Google Shape;952;g37314d73c8a_0_4526"/>
          <p:cNvSpPr/>
          <p:nvPr/>
        </p:nvSpPr>
        <p:spPr>
          <a:xfrm>
            <a:off x="7555783" y="3889267"/>
            <a:ext cx="461700" cy="461700"/>
          </a:xfrm>
          <a:prstGeom prst="ellipse">
            <a:avLst/>
          </a:prstGeom>
          <a:solidFill>
            <a:srgbClr val="00FF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3" name="Google Shape;953;g37314d73c8a_0_4526"/>
          <p:cNvSpPr/>
          <p:nvPr/>
        </p:nvSpPr>
        <p:spPr>
          <a:xfrm>
            <a:off x="7200300" y="4440000"/>
            <a:ext cx="461700" cy="461700"/>
          </a:xfrm>
          <a:prstGeom prst="ellipse">
            <a:avLst/>
          </a:prstGeom>
          <a:solidFill>
            <a:srgbClr val="FFE5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4" name="Google Shape;954;g37314d73c8a_0_4526"/>
          <p:cNvSpPr/>
          <p:nvPr/>
        </p:nvSpPr>
        <p:spPr>
          <a:xfrm>
            <a:off x="4706183" y="4609567"/>
            <a:ext cx="461700" cy="461700"/>
          </a:xfrm>
          <a:prstGeom prst="ellipse">
            <a:avLst/>
          </a:prstGeom>
          <a:solidFill>
            <a:srgbClr val="F9CB9C"/>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5" name="Google Shape;955;g37314d73c8a_0_4526"/>
          <p:cNvSpPr/>
          <p:nvPr/>
        </p:nvSpPr>
        <p:spPr>
          <a:xfrm>
            <a:off x="6648283" y="4887200"/>
            <a:ext cx="461700" cy="461700"/>
          </a:xfrm>
          <a:prstGeom prst="ellipse">
            <a:avLst/>
          </a:prstGeom>
          <a:solidFill>
            <a:srgbClr val="FF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6" name="Google Shape;956;g37314d73c8a_0_4526"/>
          <p:cNvSpPr/>
          <p:nvPr/>
        </p:nvSpPr>
        <p:spPr>
          <a:xfrm>
            <a:off x="7179700" y="2237133"/>
            <a:ext cx="461700" cy="461700"/>
          </a:xfrm>
          <a:prstGeom prst="ellipse">
            <a:avLst/>
          </a:prstGeom>
          <a:solidFill>
            <a:srgbClr val="EA999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7" name="Google Shape;957;g37314d73c8a_0_4526"/>
          <p:cNvSpPr/>
          <p:nvPr/>
        </p:nvSpPr>
        <p:spPr>
          <a:xfrm>
            <a:off x="7641317" y="3338567"/>
            <a:ext cx="461700" cy="461700"/>
          </a:xfrm>
          <a:prstGeom prst="ellipse">
            <a:avLst/>
          </a:prstGeom>
          <a:solidFill>
            <a:srgbClr val="A4C2F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8" name="Google Shape;958;g37314d73c8a_0_4526"/>
          <p:cNvSpPr/>
          <p:nvPr/>
        </p:nvSpPr>
        <p:spPr>
          <a:xfrm>
            <a:off x="5132150" y="3034083"/>
            <a:ext cx="904500" cy="602700"/>
          </a:xfrm>
          <a:prstGeom prst="wedgeRoundRectCallout">
            <a:avLst>
              <a:gd name="adj1" fmla="val -75566"/>
              <a:gd name="adj2" fmla="val 63346"/>
              <a:gd name="adj3" fmla="val 0"/>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59" name="Google Shape;959;g37314d73c8a_0_4526"/>
          <p:cNvSpPr/>
          <p:nvPr/>
        </p:nvSpPr>
        <p:spPr>
          <a:xfrm>
            <a:off x="6046317" y="2429317"/>
            <a:ext cx="904500" cy="602700"/>
          </a:xfrm>
          <a:prstGeom prst="wedgeRoundRectCallout">
            <a:avLst>
              <a:gd name="adj1" fmla="val 75492"/>
              <a:gd name="adj2" fmla="val -4825"/>
              <a:gd name="adj3" fmla="val 0"/>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60" name="Google Shape;960;g37314d73c8a_0_4526"/>
          <p:cNvSpPr/>
          <p:nvPr/>
        </p:nvSpPr>
        <p:spPr>
          <a:xfrm>
            <a:off x="5909583" y="4284383"/>
            <a:ext cx="904500" cy="602700"/>
          </a:xfrm>
          <a:prstGeom prst="wedgeRoundRectCallout">
            <a:avLst>
              <a:gd name="adj1" fmla="val 75492"/>
              <a:gd name="adj2" fmla="val -4825"/>
              <a:gd name="adj3" fmla="val 0"/>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61" name="Google Shape;961;g37314d73c8a_0_4526"/>
          <p:cNvSpPr/>
          <p:nvPr/>
        </p:nvSpPr>
        <p:spPr>
          <a:xfrm>
            <a:off x="5353550" y="3960633"/>
            <a:ext cx="904500" cy="602700"/>
          </a:xfrm>
          <a:prstGeom prst="wedgeRoundRectCallout">
            <a:avLst>
              <a:gd name="adj1" fmla="val -15990"/>
              <a:gd name="adj2" fmla="val 89090"/>
              <a:gd name="adj3" fmla="val 0"/>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62" name="Google Shape;962;g37314d73c8a_0_4526"/>
          <p:cNvSpPr/>
          <p:nvPr/>
        </p:nvSpPr>
        <p:spPr>
          <a:xfrm>
            <a:off x="6386733" y="3190167"/>
            <a:ext cx="904500" cy="602700"/>
          </a:xfrm>
          <a:prstGeom prst="wedgeRoundRectCallout">
            <a:avLst>
              <a:gd name="adj1" fmla="val 76150"/>
              <a:gd name="adj2" fmla="val 86026"/>
              <a:gd name="adj3" fmla="val 0"/>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63" name="Google Shape;963;g37314d73c8a_0_4526"/>
          <p:cNvSpPr/>
          <p:nvPr/>
        </p:nvSpPr>
        <p:spPr>
          <a:xfrm>
            <a:off x="5277900" y="2246350"/>
            <a:ext cx="904500" cy="602700"/>
          </a:xfrm>
          <a:prstGeom prst="wedgeRoundRectCallout">
            <a:avLst>
              <a:gd name="adj1" fmla="val -62944"/>
              <a:gd name="adj2" fmla="val -19163"/>
              <a:gd name="adj3" fmla="val 0"/>
            </a:avLst>
          </a:prstGeom>
          <a:solidFill>
            <a:schemeClr val="lt2"/>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lang="fr-FR" sz="1900" noProof="0" dirty="0"/>
          </a:p>
        </p:txBody>
      </p:sp>
      <p:sp>
        <p:nvSpPr>
          <p:cNvPr id="964" name="Google Shape;964;g37314d73c8a_0_4526"/>
          <p:cNvSpPr txBox="1"/>
          <p:nvPr/>
        </p:nvSpPr>
        <p:spPr>
          <a:xfrm>
            <a:off x="2756125" y="283671"/>
            <a:ext cx="5989500" cy="696000"/>
          </a:xfrm>
          <a:prstGeom prst="rect">
            <a:avLst/>
          </a:prstGeom>
          <a:noFill/>
          <a:ln>
            <a:noFill/>
          </a:ln>
        </p:spPr>
        <p:txBody>
          <a:bodyPr spcFirstLastPara="1" wrap="square" lIns="121900" tIns="121900" rIns="121900" bIns="121900" anchor="t" anchorCtr="0">
            <a:noAutofit/>
          </a:bodyPr>
          <a:lstStyle/>
          <a:p>
            <a:r>
              <a:rPr lang="fr-FR" sz="2900" noProof="0" dirty="0">
                <a:solidFill>
                  <a:srgbClr val="00344D"/>
                </a:solidFill>
                <a:latin typeface="Raleway Black"/>
                <a:sym typeface="Raleway Black"/>
              </a:rPr>
              <a:t>Engagement des parties prenantes</a:t>
            </a:r>
            <a:endParaRPr lang="fr-FR" noProof="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g37314d73c8a_0_4606"/>
          <p:cNvSpPr txBox="1"/>
          <p:nvPr/>
        </p:nvSpPr>
        <p:spPr>
          <a:xfrm>
            <a:off x="984255" y="2532570"/>
            <a:ext cx="5432400" cy="3613134"/>
          </a:xfrm>
          <a:prstGeom prst="rect">
            <a:avLst/>
          </a:prstGeom>
          <a:noFill/>
          <a:ln>
            <a:noFill/>
          </a:ln>
        </p:spPr>
        <p:txBody>
          <a:bodyPr spcFirstLastPara="1" wrap="square" lIns="121900" tIns="121900" rIns="121900" bIns="121900" anchor="t" anchorCtr="0">
            <a:noAutofit/>
          </a:bodyPr>
          <a:lstStyle/>
          <a:p>
            <a:pPr marL="304800" indent="-438150">
              <a:lnSpc>
                <a:spcPct val="114999"/>
              </a:lnSpc>
              <a:buClr>
                <a:srgbClr val="00344D"/>
              </a:buClr>
              <a:buSzPts val="2100"/>
              <a:buFont typeface="Lato"/>
              <a:buChar char="●"/>
            </a:pPr>
            <a:r>
              <a:rPr lang="fr-FR" sz="2100" noProof="0" dirty="0">
                <a:solidFill>
                  <a:srgbClr val="00344D"/>
                </a:solidFill>
                <a:latin typeface="Lato"/>
                <a:ea typeface="Lato"/>
                <a:cs typeface="Lato"/>
                <a:sym typeface="Lato"/>
              </a:rPr>
              <a:t>Contact bilatéral initial</a:t>
            </a:r>
            <a:endParaRPr lang="fr-FR" sz="2100" noProof="0" dirty="0">
              <a:solidFill>
                <a:srgbClr val="00344D"/>
              </a:solidFill>
              <a:latin typeface="Lato"/>
              <a:ea typeface="Lato"/>
              <a:cs typeface="Lato"/>
            </a:endParaRPr>
          </a:p>
          <a:p>
            <a:pPr marL="304800" indent="-438150">
              <a:lnSpc>
                <a:spcPct val="114999"/>
              </a:lnSpc>
              <a:buClr>
                <a:srgbClr val="00344D"/>
              </a:buClr>
              <a:buSzPts val="2100"/>
              <a:buFont typeface="Lato"/>
              <a:buChar char="●"/>
            </a:pPr>
            <a:r>
              <a:rPr lang="fr-FR" sz="2100" noProof="0" dirty="0">
                <a:solidFill>
                  <a:srgbClr val="00344D"/>
                </a:solidFill>
                <a:latin typeface="Lato"/>
                <a:ea typeface="Lato"/>
                <a:cs typeface="Lato"/>
                <a:sym typeface="Lato"/>
              </a:rPr>
              <a:t>Réunions initiales avec le groupe</a:t>
            </a:r>
            <a:endParaRPr lang="fr-FR" sz="2100" noProof="0" dirty="0">
              <a:solidFill>
                <a:srgbClr val="00344D"/>
              </a:solidFill>
              <a:latin typeface="Lato"/>
              <a:ea typeface="Lato"/>
              <a:cs typeface="Lato"/>
            </a:endParaRPr>
          </a:p>
          <a:p>
            <a:pPr marL="304800" indent="-438150">
              <a:lnSpc>
                <a:spcPct val="114999"/>
              </a:lnSpc>
              <a:buClr>
                <a:srgbClr val="00344D"/>
              </a:buClr>
              <a:buSzPts val="2100"/>
              <a:buFont typeface="Lato"/>
              <a:buChar char="●"/>
            </a:pPr>
            <a:r>
              <a:rPr lang="fr-FR" sz="2100" noProof="0" dirty="0">
                <a:solidFill>
                  <a:srgbClr val="00344D"/>
                </a:solidFill>
                <a:latin typeface="Lato"/>
                <a:ea typeface="Lato"/>
                <a:cs typeface="Lato"/>
                <a:sym typeface="Lato"/>
              </a:rPr>
              <a:t>Créer un climat de confiance et une compréhension partagée</a:t>
            </a:r>
            <a:endParaRPr lang="fr-FR" sz="2100" noProof="0" dirty="0">
              <a:solidFill>
                <a:srgbClr val="00344D"/>
              </a:solidFill>
              <a:latin typeface="Lato"/>
              <a:ea typeface="Lato"/>
              <a:cs typeface="Lato"/>
            </a:endParaRPr>
          </a:p>
          <a:p>
            <a:pPr marL="304800" indent="-438150">
              <a:lnSpc>
                <a:spcPct val="114999"/>
              </a:lnSpc>
              <a:buClr>
                <a:srgbClr val="00344D"/>
              </a:buClr>
              <a:buSzPts val="2100"/>
              <a:buFont typeface="Lato"/>
              <a:buChar char="●"/>
            </a:pPr>
            <a:r>
              <a:rPr lang="fr-FR" sz="2100" noProof="0" dirty="0">
                <a:solidFill>
                  <a:srgbClr val="00344D"/>
                </a:solidFill>
                <a:latin typeface="Lato"/>
                <a:ea typeface="Lato"/>
                <a:cs typeface="Lato"/>
                <a:sym typeface="Lato"/>
              </a:rPr>
              <a:t>Identifier les intérêts communs</a:t>
            </a:r>
            <a:endParaRPr lang="fr-FR" sz="2100" noProof="0" dirty="0">
              <a:solidFill>
                <a:srgbClr val="00344D"/>
              </a:solidFill>
              <a:latin typeface="Lato"/>
              <a:ea typeface="Lato"/>
              <a:cs typeface="Lato"/>
            </a:endParaRPr>
          </a:p>
          <a:p>
            <a:pPr marL="304800" indent="-438150">
              <a:lnSpc>
                <a:spcPct val="114999"/>
              </a:lnSpc>
              <a:buClr>
                <a:srgbClr val="00344D"/>
              </a:buClr>
              <a:buSzPts val="2100"/>
              <a:buFont typeface="Lato"/>
              <a:buChar char="●"/>
            </a:pPr>
            <a:r>
              <a:rPr lang="fr-FR" sz="2100" noProof="0" dirty="0">
                <a:solidFill>
                  <a:srgbClr val="00344D"/>
                </a:solidFill>
                <a:latin typeface="Lato"/>
                <a:ea typeface="Lato"/>
                <a:cs typeface="Lato"/>
                <a:sym typeface="Lato"/>
              </a:rPr>
              <a:t>Rédiger des accords initiaux</a:t>
            </a:r>
            <a:endParaRPr lang="fr-FR" sz="2100" noProof="0" dirty="0">
              <a:solidFill>
                <a:srgbClr val="00344D"/>
              </a:solidFill>
              <a:latin typeface="Lato"/>
              <a:ea typeface="Lato"/>
              <a:cs typeface="Lato"/>
            </a:endParaRPr>
          </a:p>
          <a:p>
            <a:pPr marL="304800" indent="-438150">
              <a:lnSpc>
                <a:spcPct val="114999"/>
              </a:lnSpc>
              <a:buClr>
                <a:srgbClr val="00344D"/>
              </a:buClr>
              <a:buSzPts val="2100"/>
              <a:buFont typeface="Lato"/>
              <a:buChar char="●"/>
            </a:pPr>
            <a:r>
              <a:rPr lang="fr-FR" sz="2100" noProof="0" dirty="0">
                <a:solidFill>
                  <a:srgbClr val="00344D"/>
                </a:solidFill>
                <a:latin typeface="Lato"/>
                <a:ea typeface="Lato"/>
                <a:cs typeface="Lato"/>
                <a:sym typeface="Lato"/>
              </a:rPr>
              <a:t>Définir des objectifs communs et un plan d’action</a:t>
            </a:r>
            <a:endParaRPr lang="fr-FR" sz="2100" noProof="0" dirty="0">
              <a:solidFill>
                <a:srgbClr val="00344D"/>
              </a:solidFill>
              <a:latin typeface="Lato"/>
              <a:ea typeface="Lato"/>
              <a:cs typeface="Lato"/>
            </a:endParaRPr>
          </a:p>
          <a:p>
            <a:pPr marL="304800" indent="-438150">
              <a:lnSpc>
                <a:spcPct val="115000"/>
              </a:lnSpc>
              <a:buClr>
                <a:srgbClr val="00344D"/>
              </a:buClr>
              <a:buSzPts val="2100"/>
              <a:buFont typeface="Lato"/>
              <a:buChar char="●"/>
            </a:pPr>
            <a:r>
              <a:rPr lang="fr-FR" sz="2100" noProof="0" dirty="0">
                <a:solidFill>
                  <a:srgbClr val="00344D"/>
                </a:solidFill>
                <a:latin typeface="Lato"/>
                <a:ea typeface="Lato"/>
                <a:cs typeface="Lato"/>
                <a:sym typeface="Lato"/>
              </a:rPr>
              <a:t>Processus continu de participation/action à long terme</a:t>
            </a:r>
          </a:p>
        </p:txBody>
      </p:sp>
      <p:sp>
        <p:nvSpPr>
          <p:cNvPr id="970" name="Google Shape;970;g37314d73c8a_0_4606"/>
          <p:cNvSpPr txBox="1"/>
          <p:nvPr/>
        </p:nvSpPr>
        <p:spPr>
          <a:xfrm>
            <a:off x="827300" y="968599"/>
            <a:ext cx="5989500" cy="1004005"/>
          </a:xfrm>
          <a:prstGeom prst="rect">
            <a:avLst/>
          </a:prstGeom>
          <a:noFill/>
          <a:ln>
            <a:noFill/>
          </a:ln>
        </p:spPr>
        <p:txBody>
          <a:bodyPr spcFirstLastPara="1" wrap="square" lIns="121900" tIns="121900" rIns="121900" bIns="121900" anchor="t" anchorCtr="0">
            <a:noAutofit/>
          </a:bodyPr>
          <a:lstStyle/>
          <a:p>
            <a:r>
              <a:rPr lang="fr-FR" sz="2900" noProof="0" dirty="0">
                <a:solidFill>
                  <a:schemeClr val="dk2"/>
                </a:solidFill>
                <a:latin typeface="Raleway Black"/>
                <a:ea typeface="Raleway Black"/>
                <a:cs typeface="Raleway Black"/>
                <a:sym typeface="Raleway Black"/>
              </a:rPr>
              <a:t>Un processus continu comportant de nombreuses étapes…</a:t>
            </a:r>
            <a:endParaRPr lang="fr-FR" noProof="0" dirty="0">
              <a:solidFill>
                <a:schemeClr val="dk2"/>
              </a:solidFill>
            </a:endParaRPr>
          </a:p>
        </p:txBody>
      </p:sp>
      <p:cxnSp>
        <p:nvCxnSpPr>
          <p:cNvPr id="971" name="Google Shape;971;g37314d73c8a_0_4606"/>
          <p:cNvCxnSpPr/>
          <p:nvPr/>
        </p:nvCxnSpPr>
        <p:spPr>
          <a:xfrm>
            <a:off x="827300" y="2603732"/>
            <a:ext cx="0" cy="3036000"/>
          </a:xfrm>
          <a:prstGeom prst="straightConnector1">
            <a:avLst/>
          </a:prstGeom>
          <a:noFill/>
          <a:ln w="38100" cap="flat" cmpd="sng">
            <a:solidFill>
              <a:srgbClr val="005677"/>
            </a:solidFill>
            <a:prstDash val="solid"/>
            <a:round/>
            <a:headEnd type="none" w="med" len="med"/>
            <a:tailEnd type="triangle" w="med" len="med"/>
          </a:ln>
        </p:spPr>
      </p:cxnSp>
      <p:pic>
        <p:nvPicPr>
          <p:cNvPr id="972" name="Google Shape;972;g37314d73c8a_0_4606"/>
          <p:cNvPicPr preferRelativeResize="0"/>
          <p:nvPr/>
        </p:nvPicPr>
        <p:blipFill>
          <a:blip r:embed="rId3">
            <a:alphaModFix/>
          </a:blip>
          <a:stretch>
            <a:fillRect/>
          </a:stretch>
        </p:blipFill>
        <p:spPr>
          <a:xfrm>
            <a:off x="6027307" y="1972601"/>
            <a:ext cx="5928580" cy="391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6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Google Shape;990;g37314d73c8a_0_5116"/>
          <p:cNvPicPr preferRelativeResize="0"/>
          <p:nvPr/>
        </p:nvPicPr>
        <p:blipFill>
          <a:blip r:embed="rId3">
            <a:alphaModFix/>
          </a:blip>
          <a:stretch>
            <a:fillRect/>
          </a:stretch>
        </p:blipFill>
        <p:spPr>
          <a:xfrm>
            <a:off x="643033" y="1181752"/>
            <a:ext cx="10827966" cy="5299000"/>
          </a:xfrm>
          <a:prstGeom prst="rect">
            <a:avLst/>
          </a:prstGeom>
          <a:noFill/>
          <a:ln>
            <a:noFill/>
          </a:ln>
        </p:spPr>
      </p:pic>
      <p:sp>
        <p:nvSpPr>
          <p:cNvPr id="991" name="Google Shape;991;g37314d73c8a_0_5116"/>
          <p:cNvSpPr txBox="1"/>
          <p:nvPr/>
        </p:nvSpPr>
        <p:spPr>
          <a:xfrm>
            <a:off x="2628425" y="273300"/>
            <a:ext cx="7131600" cy="742200"/>
          </a:xfrm>
          <a:prstGeom prst="rect">
            <a:avLst/>
          </a:prstGeom>
          <a:noFill/>
          <a:ln>
            <a:noFill/>
          </a:ln>
        </p:spPr>
        <p:txBody>
          <a:bodyPr spcFirstLastPara="1" wrap="square" lIns="121900" tIns="121900" rIns="121900" bIns="121900" anchor="t" anchorCtr="0">
            <a:noAutofit/>
          </a:bodyPr>
          <a:lstStyle/>
          <a:p>
            <a:r>
              <a:rPr lang="fr-FR" sz="2900" noProof="0" dirty="0">
                <a:solidFill>
                  <a:srgbClr val="002060"/>
                </a:solidFill>
                <a:latin typeface="Roboto"/>
                <a:ea typeface="Roboto"/>
                <a:cs typeface="Roboto"/>
                <a:sym typeface="Roboto"/>
              </a:rPr>
              <a:t>Stratégie d’engagement des</a:t>
            </a:r>
            <a:r>
              <a:rPr lang="fr-FR" sz="2900" noProof="0" dirty="0">
                <a:solidFill>
                  <a:schemeClr val="dk2"/>
                </a:solidFill>
                <a:latin typeface="Roboto"/>
                <a:ea typeface="Roboto"/>
                <a:cs typeface="Roboto"/>
                <a:sym typeface="Roboto"/>
              </a:rPr>
              <a:t> parties prenantes </a:t>
            </a:r>
            <a:endParaRPr lang="fr-FR" noProof="0" dirty="0">
              <a:solidFill>
                <a:schemeClr val="dk2"/>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g37314d73c8a_0_5128"/>
          <p:cNvSpPr txBox="1"/>
          <p:nvPr/>
        </p:nvSpPr>
        <p:spPr>
          <a:xfrm>
            <a:off x="893775" y="2217363"/>
            <a:ext cx="4008300" cy="26055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1300"/>
              </a:spcBef>
              <a:spcAft>
                <a:spcPts val="0"/>
              </a:spcAft>
              <a:buClr>
                <a:srgbClr val="000000"/>
              </a:buClr>
              <a:buSzPts val="2400"/>
              <a:buFont typeface="Arial"/>
              <a:buNone/>
            </a:pPr>
            <a:endParaRPr lang="fr-FR" sz="2400" b="1" i="0" u="none" strike="noStrike" cap="none" noProof="0" dirty="0">
              <a:solidFill>
                <a:srgbClr val="1DA159"/>
              </a:solidFill>
              <a:latin typeface="Roboto"/>
              <a:ea typeface="Roboto"/>
              <a:cs typeface="Roboto"/>
              <a:sym typeface="Roboto"/>
            </a:endParaRPr>
          </a:p>
        </p:txBody>
      </p:sp>
      <p:sp>
        <p:nvSpPr>
          <p:cNvPr id="997" name="Google Shape;997;g37314d73c8a_0_5128"/>
          <p:cNvSpPr txBox="1"/>
          <p:nvPr/>
        </p:nvSpPr>
        <p:spPr>
          <a:xfrm>
            <a:off x="786448" y="2786850"/>
            <a:ext cx="4537200" cy="1284300"/>
          </a:xfrm>
          <a:prstGeom prst="rect">
            <a:avLst/>
          </a:prstGeom>
          <a:noFill/>
          <a:ln>
            <a:noFill/>
          </a:ln>
        </p:spPr>
        <p:txBody>
          <a:bodyPr spcFirstLastPara="1" wrap="square" lIns="121900" tIns="121900" rIns="121900" bIns="121900" anchor="ctr" anchorCtr="0">
            <a:noAutofit/>
          </a:bodyPr>
          <a:lstStyle/>
          <a:p>
            <a:r>
              <a:rPr lang="fr-FR" sz="2900" noProof="0" dirty="0">
                <a:solidFill>
                  <a:srgbClr val="00344D"/>
                </a:solidFill>
                <a:latin typeface="Roboto"/>
                <a:ea typeface="Roboto"/>
                <a:cs typeface="Roboto"/>
                <a:sym typeface="Roboto"/>
              </a:rPr>
              <a:t>Quel est le lien entre l’engagement des parties prenantes et la </a:t>
            </a:r>
            <a:r>
              <a:rPr lang="fr-FR" sz="2900" noProof="0" dirty="0">
                <a:solidFill>
                  <a:schemeClr val="accent6">
                    <a:lumMod val="76000"/>
                  </a:schemeClr>
                </a:solidFill>
                <a:latin typeface="Roboto"/>
                <a:ea typeface="Roboto"/>
                <a:cs typeface="Roboto"/>
                <a:sym typeface="Roboto"/>
              </a:rPr>
              <a:t>gouvernance des paysages </a:t>
            </a:r>
            <a:r>
              <a:rPr lang="fr-FR" sz="2900" noProof="0" dirty="0">
                <a:solidFill>
                  <a:srgbClr val="00344D"/>
                </a:solidFill>
                <a:latin typeface="Roboto"/>
                <a:ea typeface="Roboto"/>
                <a:cs typeface="Roboto"/>
                <a:sym typeface="Roboto"/>
              </a:rPr>
              <a:t>?</a:t>
            </a:r>
            <a:endParaRPr lang="fr-FR" noProof="0" dirty="0"/>
          </a:p>
        </p:txBody>
      </p:sp>
      <p:pic>
        <p:nvPicPr>
          <p:cNvPr id="998" name="Google Shape;998;g37314d73c8a_0_5128"/>
          <p:cNvPicPr preferRelativeResize="0"/>
          <p:nvPr/>
        </p:nvPicPr>
        <p:blipFill rotWithShape="1">
          <a:blip r:embed="rId3">
            <a:alphaModFix/>
          </a:blip>
          <a:srcRect/>
          <a:stretch/>
        </p:blipFill>
        <p:spPr>
          <a:xfrm>
            <a:off x="5430833" y="515933"/>
            <a:ext cx="6008365" cy="6008365"/>
          </a:xfrm>
          <a:prstGeom prst="rect">
            <a:avLst/>
          </a:prstGeom>
          <a:noFill/>
          <a:ln>
            <a:noFill/>
          </a:ln>
        </p:spPr>
      </p:pic>
      <p:sp>
        <p:nvSpPr>
          <p:cNvPr id="999" name="Google Shape;999;g37314d73c8a_0_5128"/>
          <p:cNvSpPr txBox="1"/>
          <p:nvPr/>
        </p:nvSpPr>
        <p:spPr>
          <a:xfrm>
            <a:off x="884518" y="5328565"/>
            <a:ext cx="3420942" cy="940800"/>
          </a:xfrm>
          <a:prstGeom prst="rect">
            <a:avLst/>
          </a:prstGeom>
          <a:noFill/>
          <a:ln>
            <a:noFill/>
          </a:ln>
        </p:spPr>
        <p:txBody>
          <a:bodyPr spcFirstLastPara="1" wrap="square" lIns="121900" tIns="121900" rIns="121900" bIns="121900" anchor="ctr" anchorCtr="0">
            <a:noAutofit/>
          </a:bodyPr>
          <a:lstStyle/>
          <a:p>
            <a:r>
              <a:rPr lang="fr-FR" sz="2500" noProof="0" dirty="0">
                <a:solidFill>
                  <a:srgbClr val="00344D"/>
                </a:solidFill>
                <a:latin typeface="Roboto"/>
                <a:ea typeface="Roboto"/>
                <a:cs typeface="Roboto"/>
                <a:sym typeface="Roboto"/>
              </a:rPr>
              <a:t>Pour la prochaine réunion… </a:t>
            </a:r>
            <a:endParaRPr lang="fr-FR" noProof="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37314d73c8a_0_3456"/>
          <p:cNvSpPr>
            <a:spLocks noGrp="1"/>
          </p:cNvSpPr>
          <p:nvPr>
            <p:ph type="pic" idx="2"/>
          </p:nvPr>
        </p:nvSpPr>
        <p:spPr>
          <a:xfrm>
            <a:off x="0" y="0"/>
            <a:ext cx="12192000" cy="6858000"/>
          </a:xfrm>
          <a:prstGeom prst="rect">
            <a:avLst/>
          </a:prstGeom>
          <a:solidFill>
            <a:schemeClr val="dk1"/>
          </a:solidFill>
          <a:ln>
            <a:noFill/>
          </a:ln>
        </p:spPr>
        <p:txBody>
          <a:bodyPr/>
          <a:lstStyle/>
          <a:p>
            <a:endParaRPr lang="fr-FR" noProof="0" dirty="0"/>
          </a:p>
        </p:txBody>
      </p:sp>
      <p:pic>
        <p:nvPicPr>
          <p:cNvPr id="270" name="Google Shape;270;g37314d73c8a_0_3456"/>
          <p:cNvPicPr preferRelativeResize="0"/>
          <p:nvPr/>
        </p:nvPicPr>
        <p:blipFill rotWithShape="1">
          <a:blip r:embed="rId3">
            <a:alphaModFix/>
          </a:blip>
          <a:srcRect t="8" b="15532"/>
          <a:stretch/>
        </p:blipFill>
        <p:spPr>
          <a:xfrm>
            <a:off x="0" y="0"/>
            <a:ext cx="12192000" cy="6858002"/>
          </a:xfrm>
          <a:prstGeom prst="rect">
            <a:avLst/>
          </a:prstGeom>
          <a:noFill/>
          <a:ln>
            <a:noFill/>
          </a:ln>
        </p:spPr>
      </p:pic>
      <p:sp>
        <p:nvSpPr>
          <p:cNvPr id="271" name="Google Shape;271;g37314d73c8a_0_3456"/>
          <p:cNvSpPr txBox="1">
            <a:spLocks noGrp="1"/>
          </p:cNvSpPr>
          <p:nvPr>
            <p:ph type="title"/>
          </p:nvPr>
        </p:nvSpPr>
        <p:spPr>
          <a:xfrm>
            <a:off x="801529" y="742950"/>
            <a:ext cx="8686800" cy="3563400"/>
          </a:xfrm>
          <a:prstGeom prst="rect">
            <a:avLst/>
          </a:prstGeom>
          <a:noFill/>
          <a:ln>
            <a:noFill/>
          </a:ln>
        </p:spPr>
        <p:txBody>
          <a:bodyPr spcFirstLastPara="1" wrap="square" lIns="91425" tIns="45700" rIns="91425" bIns="45700" anchor="b" anchorCtr="0">
            <a:noAutofit/>
          </a:bodyPr>
          <a:lstStyle/>
          <a:p>
            <a:pPr marL="0" lvl="0" indent="0" algn="l">
              <a:lnSpc>
                <a:spcPct val="116666"/>
              </a:lnSpc>
              <a:spcBef>
                <a:spcPts val="0"/>
              </a:spcBef>
              <a:spcAft>
                <a:spcPts val="0"/>
              </a:spcAft>
              <a:buNone/>
            </a:pPr>
            <a:r>
              <a:rPr lang="fr-FR" b="0" noProof="0" dirty="0">
                <a:ea typeface="Roboto"/>
                <a:sym typeface="Roboto"/>
              </a:rPr>
              <a:t>Récapitulatif</a:t>
            </a:r>
            <a:endParaRPr lang="fr-FR" noProof="0" dirty="0"/>
          </a:p>
        </p:txBody>
      </p:sp>
      <p:cxnSp>
        <p:nvCxnSpPr>
          <p:cNvPr id="272" name="Google Shape;272;g37314d73c8a_0_3456"/>
          <p:cNvCxnSpPr/>
          <p:nvPr/>
        </p:nvCxnSpPr>
        <p:spPr>
          <a:xfrm>
            <a:off x="898553" y="4582160"/>
            <a:ext cx="47997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g37314d73c8a_0_5134"/>
          <p:cNvSpPr/>
          <p:nvPr/>
        </p:nvSpPr>
        <p:spPr>
          <a:xfrm>
            <a:off x="2974601" y="0"/>
            <a:ext cx="9211667" cy="6857967"/>
          </a:xfrm>
          <a:custGeom>
            <a:avLst/>
            <a:gdLst/>
            <a:ahLst/>
            <a:cxnLst/>
            <a:rect l="l" t="t" r="r" b="b"/>
            <a:pathLst>
              <a:path w="2246748" h="3120804" extrusionOk="0">
                <a:moveTo>
                  <a:pt x="0" y="0"/>
                </a:moveTo>
                <a:lnTo>
                  <a:pt x="2246748" y="0"/>
                </a:lnTo>
                <a:lnTo>
                  <a:pt x="2246748" y="3120804"/>
                </a:lnTo>
                <a:lnTo>
                  <a:pt x="0" y="3120804"/>
                </a:lnTo>
                <a:close/>
              </a:path>
            </a:pathLst>
          </a:custGeom>
          <a:solidFill>
            <a:srgbClr val="005677"/>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
        <p:nvSpPr>
          <p:cNvPr id="1009" name="Google Shape;1009;g37314d73c8a_0_5134"/>
          <p:cNvSpPr/>
          <p:nvPr/>
        </p:nvSpPr>
        <p:spPr>
          <a:xfrm>
            <a:off x="2974588" y="441625"/>
            <a:ext cx="9595616" cy="1691968"/>
          </a:xfrm>
          <a:custGeom>
            <a:avLst/>
            <a:gdLst/>
            <a:ahLst/>
            <a:cxnLst/>
            <a:rect l="l" t="t" r="r" b="b"/>
            <a:pathLst>
              <a:path w="2665449" h="1799966" extrusionOk="0">
                <a:moveTo>
                  <a:pt x="0" y="0"/>
                </a:moveTo>
                <a:lnTo>
                  <a:pt x="2665449" y="0"/>
                </a:lnTo>
                <a:lnTo>
                  <a:pt x="2665449" y="1799966"/>
                </a:lnTo>
                <a:lnTo>
                  <a:pt x="0" y="1799966"/>
                </a:lnTo>
                <a:close/>
              </a:path>
            </a:pathLst>
          </a:custGeom>
          <a:solidFill>
            <a:srgbClr val="005159"/>
          </a:solidFill>
          <a:ln>
            <a:noFill/>
          </a:ln>
        </p:spPr>
        <p:txBody>
          <a:bodyPr spcFirstLastPara="1" wrap="square" lIns="60950" tIns="30475" rIns="60950"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lang="fr-FR" sz="1200" b="0" i="0" u="none" strike="noStrike" cap="none" noProof="0" dirty="0">
              <a:solidFill>
                <a:schemeClr val="dk1"/>
              </a:solidFill>
              <a:latin typeface="Calibri"/>
              <a:ea typeface="Calibri"/>
              <a:cs typeface="Calibri"/>
              <a:sym typeface="Calibri"/>
            </a:endParaRPr>
          </a:p>
        </p:txBody>
      </p:sp>
      <p:sp>
        <p:nvSpPr>
          <p:cNvPr id="1010" name="Google Shape;1010;g37314d73c8a_0_5134"/>
          <p:cNvSpPr txBox="1"/>
          <p:nvPr/>
        </p:nvSpPr>
        <p:spPr>
          <a:xfrm>
            <a:off x="3387176" y="678000"/>
            <a:ext cx="8046600" cy="1335750"/>
          </a:xfrm>
          <a:prstGeom prst="rect">
            <a:avLst/>
          </a:prstGeom>
          <a:noFill/>
          <a:ln>
            <a:noFill/>
          </a:ln>
        </p:spPr>
        <p:txBody>
          <a:bodyPr spcFirstLastPara="1" wrap="square" lIns="0" tIns="0" rIns="0" bIns="0" anchor="t" anchorCtr="0">
            <a:spAutoFit/>
          </a:bodyPr>
          <a:lstStyle/>
          <a:p>
            <a:pPr>
              <a:lnSpc>
                <a:spcPct val="140000"/>
              </a:lnSpc>
            </a:pPr>
            <a:r>
              <a:rPr lang="fr-FR" sz="3100" b="1" noProof="0" dirty="0">
                <a:solidFill>
                  <a:schemeClr val="bg1"/>
                </a:solidFill>
                <a:latin typeface="Roboto"/>
                <a:ea typeface="Roboto"/>
                <a:cs typeface="Roboto"/>
                <a:sym typeface="Roboto"/>
              </a:rPr>
              <a:t>La série de webinaires </a:t>
            </a:r>
            <a:r>
              <a:rPr lang="fr-FR" sz="3100" b="1" i="0" u="none" strike="noStrike" cap="none" noProof="0" dirty="0">
                <a:solidFill>
                  <a:schemeClr val="bg1"/>
                </a:solidFill>
                <a:latin typeface="Roboto"/>
                <a:ea typeface="Roboto"/>
                <a:cs typeface="Roboto"/>
                <a:sym typeface="Roboto"/>
              </a:rPr>
              <a:t>planetGOLD </a:t>
            </a:r>
            <a:r>
              <a:rPr lang="fr-FR" sz="3100" b="1" noProof="0" dirty="0">
                <a:solidFill>
                  <a:schemeClr val="bg1"/>
                </a:solidFill>
                <a:latin typeface="Roboto"/>
                <a:ea typeface="Roboto"/>
                <a:cs typeface="Roboto"/>
                <a:sym typeface="Roboto"/>
              </a:rPr>
              <a:t>sur les</a:t>
            </a:r>
            <a:r>
              <a:rPr lang="fr-FR" sz="3100" b="1" noProof="0" dirty="0">
                <a:solidFill>
                  <a:srgbClr val="FFE599"/>
                </a:solidFill>
                <a:latin typeface="Roboto"/>
                <a:ea typeface="Roboto"/>
                <a:cs typeface="Roboto"/>
                <a:sym typeface="Roboto"/>
              </a:rPr>
              <a:t> approches paysagères et juridictionnelles</a:t>
            </a:r>
            <a:endParaRPr lang="fr-FR" noProof="0" dirty="0"/>
          </a:p>
        </p:txBody>
      </p:sp>
      <p:sp>
        <p:nvSpPr>
          <p:cNvPr id="1011" name="Google Shape;1011;g37314d73c8a_0_5134"/>
          <p:cNvSpPr txBox="1"/>
          <p:nvPr/>
        </p:nvSpPr>
        <p:spPr>
          <a:xfrm>
            <a:off x="3234002" y="2272400"/>
            <a:ext cx="6680400" cy="369300"/>
          </a:xfrm>
          <a:prstGeom prst="rect">
            <a:avLst/>
          </a:prstGeom>
          <a:noFill/>
          <a:ln>
            <a:noFill/>
          </a:ln>
        </p:spPr>
        <p:txBody>
          <a:bodyPr spcFirstLastPara="1" wrap="square" lIns="0" tIns="0" rIns="0" bIns="0" anchor="t" anchorCtr="0">
            <a:spAutoFit/>
          </a:bodyPr>
          <a:lstStyle/>
          <a:p>
            <a:pPr marL="304800" marR="0" lvl="0" indent="0" algn="l" rtl="0">
              <a:lnSpc>
                <a:spcPct val="150000"/>
              </a:lnSpc>
              <a:spcBef>
                <a:spcPts val="0"/>
              </a:spcBef>
              <a:spcAft>
                <a:spcPts val="0"/>
              </a:spcAft>
              <a:buClr>
                <a:srgbClr val="000000"/>
              </a:buClr>
              <a:buSzPts val="2400"/>
              <a:buFont typeface="Arial"/>
              <a:buNone/>
            </a:pPr>
            <a:endParaRPr lang="fr-FR" sz="2400" b="1" i="0" u="none" strike="noStrike" cap="none" noProof="0" dirty="0">
              <a:solidFill>
                <a:srgbClr val="FFFFFF"/>
              </a:solidFill>
              <a:latin typeface="Raleway"/>
              <a:ea typeface="Raleway"/>
              <a:cs typeface="Raleway"/>
              <a:sym typeface="Raleway"/>
            </a:endParaRPr>
          </a:p>
        </p:txBody>
      </p:sp>
      <p:sp>
        <p:nvSpPr>
          <p:cNvPr id="1012" name="Google Shape;1012;g37314d73c8a_0_5134"/>
          <p:cNvSpPr txBox="1"/>
          <p:nvPr/>
        </p:nvSpPr>
        <p:spPr>
          <a:xfrm>
            <a:off x="284200" y="3061938"/>
            <a:ext cx="2690400" cy="1378839"/>
          </a:xfrm>
          <a:prstGeom prst="rect">
            <a:avLst/>
          </a:prstGeom>
          <a:noFill/>
          <a:ln>
            <a:noFill/>
          </a:ln>
        </p:spPr>
        <p:txBody>
          <a:bodyPr spcFirstLastPara="1" wrap="square" lIns="0" tIns="0" rIns="0" bIns="0" anchor="t" anchorCtr="0">
            <a:spAutoFit/>
          </a:bodyPr>
          <a:lstStyle/>
          <a:p>
            <a:pPr algn="ctr">
              <a:lnSpc>
                <a:spcPct val="140000"/>
              </a:lnSpc>
            </a:pPr>
            <a:r>
              <a:rPr lang="fr-FR" sz="3200" b="1" noProof="0" dirty="0">
                <a:solidFill>
                  <a:srgbClr val="005677"/>
                </a:solidFill>
                <a:latin typeface="Roboto"/>
                <a:ea typeface="Roboto"/>
                <a:cs typeface="Roboto"/>
                <a:sym typeface="Roboto"/>
              </a:rPr>
              <a:t>PROCHAINES ETAPES</a:t>
            </a:r>
            <a:endParaRPr lang="fr-FR" noProof="0" dirty="0"/>
          </a:p>
        </p:txBody>
      </p:sp>
      <p:sp>
        <p:nvSpPr>
          <p:cNvPr id="1013" name="Google Shape;1013;g37314d73c8a_0_5134"/>
          <p:cNvSpPr txBox="1"/>
          <p:nvPr/>
        </p:nvSpPr>
        <p:spPr>
          <a:xfrm>
            <a:off x="3134425" y="2598025"/>
            <a:ext cx="8552100" cy="276226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a:buNone/>
            </a:pPr>
            <a:endParaRPr lang="fr-FR" sz="2000" b="1" i="0" u="none" strike="noStrike" cap="none" noProof="0" dirty="0">
              <a:solidFill>
                <a:schemeClr val="lt1"/>
              </a:solidFill>
              <a:latin typeface="Calibri"/>
              <a:ea typeface="Calibri"/>
              <a:cs typeface="Calibri"/>
              <a:sym typeface="Calibri"/>
            </a:endParaRPr>
          </a:p>
          <a:p>
            <a:pPr marL="457200" indent="-368300">
              <a:lnSpc>
                <a:spcPct val="115000"/>
              </a:lnSpc>
              <a:buClr>
                <a:schemeClr val="lt1"/>
              </a:buClr>
              <a:buSzPts val="2200"/>
              <a:buFont typeface="Calibri"/>
              <a:buChar char="●"/>
            </a:pPr>
            <a:r>
              <a:rPr lang="fr-FR" sz="2200" noProof="0" dirty="0">
                <a:solidFill>
                  <a:schemeClr val="lt1"/>
                </a:solidFill>
                <a:latin typeface="Roboto"/>
                <a:ea typeface="Roboto"/>
                <a:cs typeface="Roboto"/>
                <a:sym typeface="Roboto"/>
              </a:rPr>
              <a:t>L’enregistrement de la session d’aujourd’hui sera bientôt disponible.</a:t>
            </a:r>
            <a:endParaRPr lang="fr-FR" sz="2200" b="0" i="0" u="none" strike="noStrike" cap="none" noProof="0" dirty="0">
              <a:solidFill>
                <a:schemeClr val="lt1"/>
              </a:solidFill>
              <a:latin typeface="Roboto"/>
              <a:ea typeface="Roboto"/>
              <a:cs typeface="Roboto"/>
            </a:endParaRPr>
          </a:p>
          <a:p>
            <a:pPr marL="457200" indent="-368300">
              <a:lnSpc>
                <a:spcPct val="114999"/>
              </a:lnSpc>
              <a:buClr>
                <a:schemeClr val="lt1"/>
              </a:buClr>
              <a:buSzPts val="2200"/>
              <a:buFont typeface="Calibri"/>
              <a:buChar char="●"/>
            </a:pPr>
            <a:r>
              <a:rPr lang="fr-FR" sz="2200" noProof="0" dirty="0">
                <a:solidFill>
                  <a:schemeClr val="lt1"/>
                </a:solidFill>
                <a:latin typeface="Roboto"/>
                <a:ea typeface="Roboto"/>
                <a:cs typeface="Roboto"/>
                <a:sym typeface="Roboto"/>
              </a:rPr>
              <a:t>Prochaine </a:t>
            </a:r>
            <a:r>
              <a:rPr lang="fr-FR" sz="2200" b="0" i="0" u="none" strike="noStrike" cap="none" noProof="0" dirty="0">
                <a:solidFill>
                  <a:schemeClr val="lt1"/>
                </a:solidFill>
                <a:latin typeface="Roboto"/>
                <a:ea typeface="Roboto"/>
                <a:cs typeface="Roboto"/>
                <a:sym typeface="Roboto"/>
              </a:rPr>
              <a:t>session </a:t>
            </a:r>
            <a:r>
              <a:rPr lang="fr-FR" sz="2200" noProof="0" dirty="0">
                <a:solidFill>
                  <a:schemeClr val="lt1"/>
                </a:solidFill>
                <a:latin typeface="Roboto"/>
                <a:ea typeface="Roboto"/>
                <a:cs typeface="Roboto"/>
                <a:sym typeface="Roboto"/>
              </a:rPr>
              <a:t>:</a:t>
            </a:r>
            <a:r>
              <a:rPr lang="fr-FR" sz="2200" i="0" u="none" strike="noStrike" cap="none" noProof="0" dirty="0">
                <a:solidFill>
                  <a:srgbClr val="FFFFFF"/>
                </a:solidFill>
                <a:latin typeface="Roboto"/>
                <a:ea typeface="Roboto"/>
                <a:cs typeface="Roboto"/>
                <a:sym typeface="Roboto"/>
              </a:rPr>
              <a:t> 14</a:t>
            </a:r>
            <a:r>
              <a:rPr lang="fr-FR" sz="2200" noProof="0" dirty="0">
                <a:solidFill>
                  <a:srgbClr val="FFFFFF"/>
                </a:solidFill>
                <a:latin typeface="Roboto"/>
                <a:ea typeface="Roboto"/>
                <a:cs typeface="Roboto"/>
                <a:sym typeface="Roboto"/>
              </a:rPr>
              <a:t> août </a:t>
            </a:r>
            <a:r>
              <a:rPr lang="fr-FR" sz="2200" i="0" u="none" strike="noStrike" cap="none" noProof="0" dirty="0">
                <a:solidFill>
                  <a:srgbClr val="FFFFFF"/>
                </a:solidFill>
                <a:latin typeface="Roboto"/>
                <a:ea typeface="Roboto"/>
                <a:cs typeface="Roboto"/>
                <a:sym typeface="Roboto"/>
              </a:rPr>
              <a:t>2025</a:t>
            </a:r>
            <a:endParaRPr lang="fr-FR" noProof="0" dirty="0">
              <a:solidFill>
                <a:srgbClr val="FFFFFF"/>
              </a:solidFill>
            </a:endParaRPr>
          </a:p>
          <a:p>
            <a:pPr marL="457200" indent="-368300">
              <a:lnSpc>
                <a:spcPct val="114999"/>
              </a:lnSpc>
              <a:buClr>
                <a:schemeClr val="lt1"/>
              </a:buClr>
              <a:buSzPts val="2200"/>
              <a:buFont typeface="Calibri"/>
              <a:buChar char="●"/>
            </a:pPr>
            <a:r>
              <a:rPr lang="fr-FR" sz="2200" noProof="0" dirty="0">
                <a:solidFill>
                  <a:schemeClr val="lt1"/>
                </a:solidFill>
                <a:latin typeface="Roboto"/>
                <a:ea typeface="Roboto"/>
                <a:cs typeface="Roboto"/>
                <a:sym typeface="Roboto"/>
              </a:rPr>
              <a:t>Merci d’envoyer vos commentaires et </a:t>
            </a:r>
            <a:r>
              <a:rPr lang="fr-FR" sz="2200" b="0" i="0" u="none" strike="noStrike" cap="none" noProof="0" dirty="0">
                <a:solidFill>
                  <a:schemeClr val="lt1"/>
                </a:solidFill>
                <a:latin typeface="Roboto"/>
                <a:ea typeface="Roboto"/>
                <a:cs typeface="Roboto"/>
                <a:sym typeface="Roboto"/>
              </a:rPr>
              <a:t>questions</a:t>
            </a:r>
            <a:r>
              <a:rPr lang="fr-FR" sz="2200" noProof="0" dirty="0">
                <a:solidFill>
                  <a:schemeClr val="lt1"/>
                </a:solidFill>
                <a:latin typeface="Roboto"/>
                <a:ea typeface="Roboto"/>
                <a:cs typeface="Roboto"/>
                <a:sym typeface="Roboto"/>
              </a:rPr>
              <a:t>.</a:t>
            </a:r>
            <a:endParaRPr lang="fr-FR" noProof="0" dirty="0">
              <a:solidFill>
                <a:schemeClr val="lt1"/>
              </a:solidFill>
              <a:sym typeface="Roboto"/>
            </a:endParaRPr>
          </a:p>
          <a:p>
            <a:pPr marL="457200" marR="0" lvl="0" indent="-368300" algn="l">
              <a:lnSpc>
                <a:spcPct val="114999"/>
              </a:lnSpc>
              <a:spcBef>
                <a:spcPts val="0"/>
              </a:spcBef>
              <a:spcAft>
                <a:spcPts val="0"/>
              </a:spcAft>
              <a:buClr>
                <a:schemeClr val="lt1"/>
              </a:buClr>
              <a:buSzPts val="2200"/>
              <a:buFont typeface="Calibri"/>
              <a:buChar char="●"/>
            </a:pPr>
            <a:endParaRPr lang="fr-FR" sz="2200" noProof="0" dirty="0">
              <a:solidFill>
                <a:schemeClr val="lt1"/>
              </a:solidFill>
              <a:latin typeface="Roboto"/>
              <a:ea typeface="Roboto"/>
              <a:cs typeface="Roboto"/>
            </a:endParaRPr>
          </a:p>
          <a:p>
            <a:pPr marL="0" marR="0" lvl="0" indent="0" algn="l" rtl="0">
              <a:lnSpc>
                <a:spcPct val="100000"/>
              </a:lnSpc>
              <a:spcBef>
                <a:spcPts val="0"/>
              </a:spcBef>
              <a:spcAft>
                <a:spcPts val="0"/>
              </a:spcAft>
              <a:buClr>
                <a:srgbClr val="000000"/>
              </a:buClr>
              <a:buSzPts val="1800"/>
              <a:buFont typeface="Arial"/>
              <a:buNone/>
            </a:pPr>
            <a:endParaRPr lang="fr-FR" sz="1800" b="0" i="0" u="none" strike="noStrike" cap="none" noProof="0" dirty="0">
              <a:solidFill>
                <a:schemeClr val="dk1"/>
              </a:solidFill>
              <a:latin typeface="Arial"/>
              <a:ea typeface="Arial"/>
              <a:cs typeface="Arial"/>
              <a:sym typeface="Arial"/>
            </a:endParaRP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pic>
        <p:nvPicPr>
          <p:cNvPr id="1022" name="Google Shape;1022;g37314d73c8a_0_5147"/>
          <p:cNvPicPr preferRelativeResize="0"/>
          <p:nvPr/>
        </p:nvPicPr>
        <p:blipFill rotWithShape="1">
          <a:blip r:embed="rId3">
            <a:alphaModFix/>
          </a:blip>
          <a:srcRect/>
          <a:stretch/>
        </p:blipFill>
        <p:spPr>
          <a:xfrm>
            <a:off x="0" y="0"/>
            <a:ext cx="12192005" cy="4941088"/>
          </a:xfrm>
          <a:prstGeom prst="rect">
            <a:avLst/>
          </a:prstGeom>
          <a:noFill/>
          <a:ln>
            <a:noFill/>
          </a:ln>
        </p:spPr>
      </p:pic>
      <p:pic>
        <p:nvPicPr>
          <p:cNvPr id="1023" name="Google Shape;1023;g37314d73c8a_0_5147"/>
          <p:cNvPicPr preferRelativeResize="0"/>
          <p:nvPr/>
        </p:nvPicPr>
        <p:blipFill rotWithShape="1">
          <a:blip r:embed="rId4">
            <a:alphaModFix/>
          </a:blip>
          <a:srcRect/>
          <a:stretch/>
        </p:blipFill>
        <p:spPr>
          <a:xfrm>
            <a:off x="10038735" y="5351405"/>
            <a:ext cx="1693665" cy="973834"/>
          </a:xfrm>
          <a:prstGeom prst="rect">
            <a:avLst/>
          </a:prstGeom>
          <a:noFill/>
          <a:ln>
            <a:noFill/>
          </a:ln>
        </p:spPr>
      </p:pic>
      <p:sp>
        <p:nvSpPr>
          <p:cNvPr id="1024" name="Google Shape;1024;g37314d73c8a_0_5147"/>
          <p:cNvSpPr txBox="1"/>
          <p:nvPr/>
        </p:nvSpPr>
        <p:spPr>
          <a:xfrm>
            <a:off x="465388" y="5143500"/>
            <a:ext cx="9109500" cy="1012585"/>
          </a:xfrm>
          <a:prstGeom prst="rect">
            <a:avLst/>
          </a:prstGeom>
          <a:noFill/>
          <a:ln>
            <a:noFill/>
          </a:ln>
        </p:spPr>
        <p:txBody>
          <a:bodyPr spcFirstLastPara="1" wrap="square" lIns="0" tIns="0" rIns="0" bIns="0" anchor="t" anchorCtr="0">
            <a:spAutoFit/>
          </a:bodyPr>
          <a:lstStyle/>
          <a:p>
            <a:pPr>
              <a:lnSpc>
                <a:spcPct val="139998"/>
              </a:lnSpc>
            </a:pPr>
            <a:r>
              <a:rPr lang="en-US" sz="4700" dirty="0">
                <a:solidFill>
                  <a:srgbClr val="103052"/>
                </a:solidFill>
                <a:latin typeface="Roboto Black"/>
                <a:ea typeface="Roboto Black"/>
                <a:cs typeface="Roboto Black"/>
                <a:sym typeface="Roboto Black"/>
              </a:rPr>
              <a:t>Merci et à bientôt </a:t>
            </a:r>
            <a:r>
              <a:rPr lang="en-US" sz="4700" b="0" i="0" u="none" strike="noStrike" cap="none" dirty="0">
                <a:solidFill>
                  <a:srgbClr val="103052"/>
                </a:solidFill>
                <a:latin typeface="Roboto Black"/>
                <a:ea typeface="Roboto Black"/>
                <a:cs typeface="Roboto Black"/>
                <a:sym typeface="Roboto Black"/>
              </a:rPr>
              <a:t>!</a:t>
            </a:r>
            <a:r>
              <a:rPr lang="en-US" sz="4700" dirty="0">
                <a:solidFill>
                  <a:srgbClr val="103052"/>
                </a:solidFill>
                <a:latin typeface="Roboto Black"/>
                <a:ea typeface="Roboto Black"/>
                <a:cs typeface="Roboto Black"/>
                <a:sym typeface="Roboto Black"/>
              </a:rPr>
              <a:t> </a:t>
            </a:r>
            <a:endParaRPr lang="en-US" dirty="0"/>
          </a:p>
        </p:txBody>
      </p:sp>
      <p:sp>
        <p:nvSpPr>
          <p:cNvPr id="1025" name="Google Shape;1025;g37314d73c8a_0_5147"/>
          <p:cNvSpPr txBox="1"/>
          <p:nvPr/>
        </p:nvSpPr>
        <p:spPr>
          <a:xfrm>
            <a:off x="1323762" y="6121309"/>
            <a:ext cx="3566700" cy="354000"/>
          </a:xfrm>
          <a:prstGeom prst="rect">
            <a:avLst/>
          </a:prstGeom>
          <a:noFill/>
          <a:ln>
            <a:noFill/>
          </a:ln>
        </p:spPr>
        <p:txBody>
          <a:bodyPr spcFirstLastPara="1" wrap="square" lIns="0" tIns="0" rIns="0" bIns="0" anchor="ctr" anchorCtr="0">
            <a:noAutofit/>
          </a:bodyPr>
          <a:lstStyle/>
          <a:p>
            <a:pPr marL="0" marR="0" lvl="0" indent="0" algn="ctr" rtl="0">
              <a:lnSpc>
                <a:spcPct val="139998"/>
              </a:lnSpc>
              <a:spcBef>
                <a:spcPts val="0"/>
              </a:spcBef>
              <a:spcAft>
                <a:spcPts val="0"/>
              </a:spcAft>
              <a:buClr>
                <a:srgbClr val="000000"/>
              </a:buClr>
              <a:buSzPts val="7500"/>
              <a:buFont typeface="Arial"/>
              <a:buNone/>
            </a:pPr>
            <a:r>
              <a:rPr lang="en-US" sz="2300" dirty="0">
                <a:solidFill>
                  <a:srgbClr val="103052"/>
                </a:solidFill>
                <a:latin typeface="Roboto"/>
                <a:ea typeface="Roboto"/>
                <a:cs typeface="Roboto"/>
                <a:sym typeface="Roboto"/>
              </a:rPr>
              <a:t>mlevy@ecoagriculture.org</a:t>
            </a:r>
            <a:endParaRPr sz="100" i="0" u="none" strike="noStrike" cap="none" dirty="0">
              <a:solidFill>
                <a:srgbClr val="103052"/>
              </a:solidFill>
              <a:latin typeface="Roboto"/>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grpSp>
        <p:nvGrpSpPr>
          <p:cNvPr id="1031" name="Google Shape;1031;g37314d73c8a_0_5157"/>
          <p:cNvGrpSpPr/>
          <p:nvPr/>
        </p:nvGrpSpPr>
        <p:grpSpPr>
          <a:xfrm>
            <a:off x="422" y="-5716"/>
            <a:ext cx="12191668" cy="6869719"/>
            <a:chOff x="128625" y="152400"/>
            <a:chExt cx="11629942" cy="6553200"/>
          </a:xfrm>
        </p:grpSpPr>
        <p:pic>
          <p:nvPicPr>
            <p:cNvPr id="1032" name="Google Shape;1032;g37314d73c8a_0_5157"/>
            <p:cNvPicPr preferRelativeResize="0"/>
            <p:nvPr/>
          </p:nvPicPr>
          <p:blipFill rotWithShape="1">
            <a:blip r:embed="rId3">
              <a:alphaModFix/>
            </a:blip>
            <a:srcRect/>
            <a:stretch/>
          </p:blipFill>
          <p:spPr>
            <a:xfrm>
              <a:off x="128625" y="152400"/>
              <a:ext cx="11629942" cy="6553200"/>
            </a:xfrm>
            <a:prstGeom prst="rect">
              <a:avLst/>
            </a:prstGeom>
            <a:noFill/>
            <a:ln>
              <a:noFill/>
            </a:ln>
          </p:spPr>
        </p:pic>
        <p:pic>
          <p:nvPicPr>
            <p:cNvPr id="1033" name="Google Shape;1033;g37314d73c8a_0_5157"/>
            <p:cNvPicPr preferRelativeResize="0"/>
            <p:nvPr/>
          </p:nvPicPr>
          <p:blipFill rotWithShape="1">
            <a:blip r:embed="rId3">
              <a:alphaModFix/>
            </a:blip>
            <a:srcRect l="59296" t="7278" b="80422"/>
            <a:stretch/>
          </p:blipFill>
          <p:spPr>
            <a:xfrm>
              <a:off x="540343" y="3099036"/>
              <a:ext cx="2768625" cy="805951"/>
            </a:xfrm>
            <a:prstGeom prst="rect">
              <a:avLst/>
            </a:prstGeom>
            <a:noFill/>
            <a:ln>
              <a:noFill/>
            </a:ln>
          </p:spPr>
        </p:pic>
      </p:gr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37314d73c8a_0_585" title="Landscape Partnership - option 2.jpeg"/>
          <p:cNvPicPr preferRelativeResize="0"/>
          <p:nvPr/>
        </p:nvPicPr>
        <p:blipFill rotWithShape="1">
          <a:blip r:embed="rId3">
            <a:alphaModFix/>
          </a:blip>
          <a:srcRect r="1136" b="1477"/>
          <a:stretch/>
        </p:blipFill>
        <p:spPr>
          <a:xfrm>
            <a:off x="5310467" y="0"/>
            <a:ext cx="6881536" cy="6858000"/>
          </a:xfrm>
          <a:prstGeom prst="rect">
            <a:avLst/>
          </a:prstGeom>
          <a:noFill/>
          <a:ln>
            <a:noFill/>
          </a:ln>
        </p:spPr>
      </p:pic>
      <p:sp>
        <p:nvSpPr>
          <p:cNvPr id="278" name="Google Shape;278;g37314d73c8a_0_585"/>
          <p:cNvSpPr/>
          <p:nvPr/>
        </p:nvSpPr>
        <p:spPr>
          <a:xfrm>
            <a:off x="3304300" y="0"/>
            <a:ext cx="2632500" cy="6858000"/>
          </a:xfrm>
          <a:prstGeom prst="parallelogram">
            <a:avLst>
              <a:gd name="adj" fmla="val 25000"/>
            </a:avLst>
          </a:prstGeom>
          <a:solidFill>
            <a:schemeClr val="l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sp>
        <p:nvSpPr>
          <p:cNvPr id="279" name="Google Shape;279;g37314d73c8a_0_585"/>
          <p:cNvSpPr txBox="1"/>
          <p:nvPr/>
        </p:nvSpPr>
        <p:spPr>
          <a:xfrm>
            <a:off x="896300" y="1686500"/>
            <a:ext cx="4515600" cy="5232161"/>
          </a:xfrm>
          <a:prstGeom prst="rect">
            <a:avLst/>
          </a:prstGeom>
          <a:noFill/>
          <a:ln>
            <a:noFill/>
          </a:ln>
        </p:spPr>
        <p:txBody>
          <a:bodyPr spcFirstLastPara="1" wrap="square" lIns="121900" tIns="121900" rIns="121900" bIns="121900" anchor="t" anchorCtr="0">
            <a:spAutoFit/>
          </a:bodyPr>
          <a:lstStyle/>
          <a:p>
            <a:r>
              <a:rPr lang="fr-FR" sz="2700" noProof="0" dirty="0">
                <a:solidFill>
                  <a:srgbClr val="005677"/>
                </a:solidFill>
                <a:latin typeface="Roboto"/>
                <a:ea typeface="Roboto"/>
                <a:cs typeface="Roboto"/>
                <a:sym typeface="Roboto"/>
              </a:rPr>
              <a:t>Les </a:t>
            </a:r>
            <a:r>
              <a:rPr lang="fr-FR" sz="2700" b="0" i="0" u="none" strike="noStrike" cap="none" noProof="0" dirty="0">
                <a:solidFill>
                  <a:srgbClr val="005677"/>
                </a:solidFill>
                <a:latin typeface="Roboto"/>
                <a:ea typeface="Roboto"/>
                <a:cs typeface="Roboto"/>
                <a:sym typeface="Roboto"/>
              </a:rPr>
              <a:t>initiatives </a:t>
            </a:r>
            <a:r>
              <a:rPr lang="fr-FR" sz="2700" noProof="0" dirty="0">
                <a:solidFill>
                  <a:srgbClr val="005677"/>
                </a:solidFill>
                <a:latin typeface="Roboto"/>
                <a:ea typeface="Roboto"/>
                <a:cs typeface="Roboto"/>
                <a:sym typeface="Roboto"/>
              </a:rPr>
              <a:t>paysagères rassemblent plusieurs parties prenantes dans une zone géographique définie afin de relever des défis prioritaires en matière de durabilité — tels que la déforestation</a:t>
            </a:r>
            <a:r>
              <a:rPr lang="fr-FR" sz="2700" b="0" i="0" u="none" strike="noStrike" cap="none" noProof="0" dirty="0">
                <a:solidFill>
                  <a:srgbClr val="005677"/>
                </a:solidFill>
                <a:latin typeface="Roboto"/>
                <a:ea typeface="Roboto"/>
                <a:cs typeface="Roboto"/>
                <a:sym typeface="Roboto"/>
              </a:rPr>
              <a:t>, </a:t>
            </a:r>
            <a:r>
              <a:rPr lang="fr-FR" sz="2700" noProof="0" dirty="0">
                <a:solidFill>
                  <a:srgbClr val="005677"/>
                </a:solidFill>
                <a:latin typeface="Roboto"/>
                <a:ea typeface="Roboto"/>
                <a:cs typeface="Roboto"/>
                <a:sym typeface="Roboto"/>
              </a:rPr>
              <a:t>la perte de biodiversité et les moyens de subsistance — par le biais d’une approche </a:t>
            </a:r>
            <a:r>
              <a:rPr lang="fr-FR" sz="2700" b="0" i="0" u="none" strike="noStrike" cap="none" noProof="0" dirty="0">
                <a:solidFill>
                  <a:srgbClr val="005677"/>
                </a:solidFill>
                <a:latin typeface="Roboto"/>
                <a:ea typeface="Roboto"/>
                <a:cs typeface="Roboto"/>
                <a:sym typeface="Roboto"/>
              </a:rPr>
              <a:t>collaborative.</a:t>
            </a:r>
            <a:endParaRPr lang="fr-FR" noProof="0" dirty="0"/>
          </a:p>
        </p:txBody>
      </p:sp>
      <p:sp>
        <p:nvSpPr>
          <p:cNvPr id="280" name="Google Shape;280;g37314d73c8a_0_585"/>
          <p:cNvSpPr/>
          <p:nvPr/>
        </p:nvSpPr>
        <p:spPr>
          <a:xfrm>
            <a:off x="258575" y="671640"/>
            <a:ext cx="5669100" cy="1308000"/>
          </a:xfrm>
          <a:prstGeom prst="rect">
            <a:avLst/>
          </a:prstGeom>
          <a:noFill/>
          <a:ln>
            <a:noFill/>
          </a:ln>
        </p:spPr>
        <p:txBody>
          <a:bodyPr spcFirstLastPara="1" wrap="square" lIns="121900" tIns="60925" rIns="121900" bIns="60925" anchor="ctr" anchorCtr="0">
            <a:noAutofit/>
          </a:bodyPr>
          <a:lstStyle/>
          <a:p>
            <a:pPr algn="ctr"/>
            <a:r>
              <a:rPr lang="fr-FR" sz="3700" noProof="0" dirty="0">
                <a:solidFill>
                  <a:srgbClr val="005677"/>
                </a:solidFill>
                <a:latin typeface="Roboto Black"/>
                <a:ea typeface="Roboto Black"/>
                <a:cs typeface="Roboto Black"/>
                <a:sym typeface="Roboto Black"/>
              </a:rPr>
              <a:t>Approche paysagère</a:t>
            </a:r>
            <a:endParaRPr lang="fr-FR" noProof="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37314d73c8a_0_772"/>
          <p:cNvSpPr/>
          <p:nvPr/>
        </p:nvSpPr>
        <p:spPr>
          <a:xfrm>
            <a:off x="6276300" y="3425025"/>
            <a:ext cx="6874500" cy="1416000"/>
          </a:xfrm>
          <a:prstGeom prst="parallelogram">
            <a:avLst>
              <a:gd name="adj" fmla="val 25000"/>
            </a:avLst>
          </a:prstGeom>
          <a:solidFill>
            <a:srgbClr val="EEE5C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sp>
        <p:nvSpPr>
          <p:cNvPr id="286" name="Google Shape;286;g37314d73c8a_0_772"/>
          <p:cNvSpPr/>
          <p:nvPr/>
        </p:nvSpPr>
        <p:spPr>
          <a:xfrm>
            <a:off x="5793500" y="337900"/>
            <a:ext cx="6874500" cy="1416000"/>
          </a:xfrm>
          <a:prstGeom prst="parallelogram">
            <a:avLst>
              <a:gd name="adj" fmla="val 25000"/>
            </a:avLst>
          </a:prstGeom>
          <a:solidFill>
            <a:srgbClr val="EEE5C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sp>
        <p:nvSpPr>
          <p:cNvPr id="287" name="Google Shape;287;g37314d73c8a_0_772"/>
          <p:cNvSpPr txBox="1"/>
          <p:nvPr/>
        </p:nvSpPr>
        <p:spPr>
          <a:xfrm>
            <a:off x="890467" y="2284433"/>
            <a:ext cx="45156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lang="fr-FR" sz="2700" b="0" i="0" u="none" strike="noStrike" cap="none" noProof="0" dirty="0">
              <a:solidFill>
                <a:srgbClr val="005677"/>
              </a:solidFill>
              <a:latin typeface="Roboto"/>
              <a:ea typeface="Roboto"/>
              <a:cs typeface="Roboto"/>
              <a:sym typeface="Roboto"/>
            </a:endParaRPr>
          </a:p>
        </p:txBody>
      </p:sp>
      <p:sp>
        <p:nvSpPr>
          <p:cNvPr id="288" name="Google Shape;288;g37314d73c8a_0_772"/>
          <p:cNvSpPr/>
          <p:nvPr/>
        </p:nvSpPr>
        <p:spPr>
          <a:xfrm>
            <a:off x="330668" y="1972000"/>
            <a:ext cx="3449978" cy="2913900"/>
          </a:xfrm>
          <a:prstGeom prst="rect">
            <a:avLst/>
          </a:prstGeom>
          <a:noFill/>
          <a:ln>
            <a:noFill/>
          </a:ln>
        </p:spPr>
        <p:txBody>
          <a:bodyPr spcFirstLastPara="1" wrap="square" lIns="121900" tIns="60925" rIns="121900" bIns="60925" anchor="ctr" anchorCtr="0">
            <a:noAutofit/>
          </a:bodyPr>
          <a:lstStyle/>
          <a:p>
            <a:r>
              <a:rPr lang="fr-FR" sz="3700" noProof="0" dirty="0">
                <a:solidFill>
                  <a:srgbClr val="A08D4A"/>
                </a:solidFill>
                <a:latin typeface="Roboto Black"/>
                <a:ea typeface="Roboto Black"/>
                <a:cs typeface="Roboto Black"/>
                <a:sym typeface="Roboto Black"/>
              </a:rPr>
              <a:t>Quatre critères fondamentaux</a:t>
            </a:r>
            <a:r>
              <a:rPr lang="fr-FR" sz="3700" b="0" i="0" u="none" strike="noStrike" cap="none" noProof="0" dirty="0">
                <a:solidFill>
                  <a:srgbClr val="005677"/>
                </a:solidFill>
                <a:latin typeface="Roboto Black"/>
                <a:ea typeface="Roboto Black"/>
                <a:cs typeface="Roboto Black"/>
                <a:sym typeface="Roboto Black"/>
              </a:rPr>
              <a:t> </a:t>
            </a:r>
            <a:r>
              <a:rPr lang="fr-FR" sz="3700" noProof="0" dirty="0">
                <a:solidFill>
                  <a:srgbClr val="005677"/>
                </a:solidFill>
                <a:latin typeface="Roboto Black"/>
                <a:ea typeface="Roboto Black"/>
                <a:cs typeface="Roboto Black"/>
                <a:sym typeface="Roboto Black"/>
              </a:rPr>
              <a:t>pour des initiatives paysagères matures</a:t>
            </a:r>
            <a:endParaRPr lang="fr-FR" sz="3700" b="0" u="none" strike="noStrike" cap="none" noProof="0" dirty="0">
              <a:solidFill>
                <a:srgbClr val="005677"/>
              </a:solidFill>
              <a:latin typeface="Roboto Black"/>
              <a:ea typeface="Roboto Black"/>
              <a:cs typeface="Roboto Black"/>
            </a:endParaRPr>
          </a:p>
        </p:txBody>
      </p:sp>
      <p:pic>
        <p:nvPicPr>
          <p:cNvPr id="289" name="Google Shape;289;g37314d73c8a_0_772"/>
          <p:cNvPicPr preferRelativeResize="0"/>
          <p:nvPr/>
        </p:nvPicPr>
        <p:blipFill rotWithShape="1">
          <a:blip r:embed="rId3">
            <a:alphaModFix/>
          </a:blip>
          <a:srcRect/>
          <a:stretch/>
        </p:blipFill>
        <p:spPr>
          <a:xfrm>
            <a:off x="13486333" y="245884"/>
            <a:ext cx="9147931" cy="6366234"/>
          </a:xfrm>
          <a:prstGeom prst="rect">
            <a:avLst/>
          </a:prstGeom>
          <a:noFill/>
          <a:ln>
            <a:noFill/>
          </a:ln>
        </p:spPr>
      </p:pic>
      <p:sp>
        <p:nvSpPr>
          <p:cNvPr id="290" name="Google Shape;290;g37314d73c8a_0_772"/>
          <p:cNvSpPr txBox="1"/>
          <p:nvPr/>
        </p:nvSpPr>
        <p:spPr>
          <a:xfrm>
            <a:off x="6398133" y="635500"/>
            <a:ext cx="5780700" cy="1123344"/>
          </a:xfrm>
          <a:prstGeom prst="rect">
            <a:avLst/>
          </a:prstGeom>
          <a:noFill/>
          <a:ln>
            <a:noFill/>
          </a:ln>
        </p:spPr>
        <p:txBody>
          <a:bodyPr spcFirstLastPara="1" wrap="square" lIns="121900" tIns="121900" rIns="121900" bIns="121900" anchor="t" anchorCtr="0">
            <a:spAutoFit/>
          </a:bodyPr>
          <a:lstStyle/>
          <a:p>
            <a:r>
              <a:rPr lang="fr-FR" sz="1900" b="1" noProof="0" dirty="0">
                <a:solidFill>
                  <a:srgbClr val="005677"/>
                </a:solidFill>
                <a:latin typeface="Roboto"/>
                <a:ea typeface="Roboto"/>
                <a:cs typeface="Roboto"/>
                <a:sym typeface="Roboto"/>
              </a:rPr>
              <a:t>Fonctionne à l’échelle du paysage</a:t>
            </a:r>
            <a:r>
              <a:rPr lang="fr-FR" sz="1900" b="0" i="0" u="none" strike="noStrike" cap="none" noProof="0" dirty="0">
                <a:solidFill>
                  <a:srgbClr val="005677"/>
                </a:solidFill>
                <a:latin typeface="Roboto"/>
                <a:ea typeface="Roboto"/>
                <a:cs typeface="Roboto"/>
                <a:sym typeface="Roboto"/>
              </a:rPr>
              <a:t>, </a:t>
            </a:r>
            <a:r>
              <a:rPr lang="fr-FR" sz="1900" noProof="0" dirty="0">
                <a:solidFill>
                  <a:srgbClr val="005677"/>
                </a:solidFill>
                <a:latin typeface="Roboto"/>
                <a:ea typeface="Roboto"/>
                <a:cs typeface="Roboto"/>
                <a:sym typeface="Roboto"/>
              </a:rPr>
              <a:t>dans une zone définie sur le plan écologique</a:t>
            </a:r>
            <a:r>
              <a:rPr lang="fr-FR" sz="1900" b="0" i="0" u="none" strike="noStrike" cap="none" noProof="0" dirty="0">
                <a:solidFill>
                  <a:srgbClr val="005677"/>
                </a:solidFill>
                <a:latin typeface="Roboto"/>
                <a:ea typeface="Roboto"/>
                <a:cs typeface="Roboto"/>
                <a:sym typeface="Roboto"/>
              </a:rPr>
              <a:t>, </a:t>
            </a:r>
            <a:r>
              <a:rPr lang="fr-FR" sz="1900" noProof="0" dirty="0">
                <a:solidFill>
                  <a:srgbClr val="005677"/>
                </a:solidFill>
                <a:latin typeface="Roboto"/>
                <a:ea typeface="Roboto"/>
                <a:cs typeface="Roboto"/>
                <a:sym typeface="Roboto"/>
              </a:rPr>
              <a:t>socioéconomique ou administratif</a:t>
            </a:r>
            <a:r>
              <a:rPr lang="fr-FR" sz="1900" b="0" i="0" u="none" strike="noStrike" cap="none" noProof="0" dirty="0">
                <a:solidFill>
                  <a:srgbClr val="005677"/>
                </a:solidFill>
                <a:latin typeface="Roboto"/>
                <a:ea typeface="Roboto"/>
                <a:cs typeface="Roboto"/>
                <a:sym typeface="Roboto"/>
              </a:rPr>
              <a:t>…</a:t>
            </a:r>
            <a:endParaRPr lang="fr-FR" noProof="0" dirty="0"/>
          </a:p>
        </p:txBody>
      </p:sp>
      <p:sp>
        <p:nvSpPr>
          <p:cNvPr id="291" name="Google Shape;291;g37314d73c8a_0_772"/>
          <p:cNvSpPr txBox="1"/>
          <p:nvPr/>
        </p:nvSpPr>
        <p:spPr>
          <a:xfrm>
            <a:off x="4626000" y="688000"/>
            <a:ext cx="2090700" cy="569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0" i="0" u="none" strike="noStrike" cap="none" noProof="0" dirty="0">
                <a:solidFill>
                  <a:srgbClr val="A08D4A"/>
                </a:solidFill>
                <a:latin typeface="Roboto Black"/>
                <a:ea typeface="Roboto Black"/>
                <a:cs typeface="Roboto Black"/>
                <a:sym typeface="Roboto Black"/>
              </a:rPr>
              <a:t>1. </a:t>
            </a:r>
            <a:r>
              <a:rPr lang="fr-FR" sz="2100" noProof="0" dirty="0">
                <a:solidFill>
                  <a:srgbClr val="A08D4A"/>
                </a:solidFill>
                <a:latin typeface="Roboto Black"/>
                <a:ea typeface="Roboto Black"/>
                <a:cs typeface="Roboto Black"/>
                <a:sym typeface="Roboto Black"/>
              </a:rPr>
              <a:t>Échelle</a:t>
            </a:r>
            <a:endParaRPr lang="fr-FR" sz="300" b="0" i="0" u="none" strike="noStrike" cap="none" noProof="0" dirty="0">
              <a:solidFill>
                <a:srgbClr val="A08D4A"/>
              </a:solidFill>
              <a:latin typeface="Arial"/>
              <a:ea typeface="Arial"/>
              <a:cs typeface="Arial"/>
              <a:sym typeface="Arial"/>
            </a:endParaRPr>
          </a:p>
        </p:txBody>
      </p:sp>
      <p:sp>
        <p:nvSpPr>
          <p:cNvPr id="292" name="Google Shape;292;g37314d73c8a_0_772"/>
          <p:cNvSpPr txBox="1"/>
          <p:nvPr/>
        </p:nvSpPr>
        <p:spPr>
          <a:xfrm>
            <a:off x="3924717" y="2081951"/>
            <a:ext cx="3467700" cy="892800"/>
          </a:xfrm>
          <a:prstGeom prst="rect">
            <a:avLst/>
          </a:prstGeom>
          <a:noFill/>
          <a:ln>
            <a:noFill/>
          </a:ln>
        </p:spPr>
        <p:txBody>
          <a:bodyPr spcFirstLastPara="1" wrap="square" lIns="121900" tIns="121900" rIns="121900" bIns="121900" anchor="t" anchorCtr="0">
            <a:spAutoFit/>
          </a:bodyPr>
          <a:lstStyle/>
          <a:p>
            <a:pPr>
              <a:buSzPts val="2100"/>
            </a:pPr>
            <a:r>
              <a:rPr lang="fr-FR" sz="2100" b="0" i="0" u="none" strike="noStrike" cap="none" noProof="0" dirty="0">
                <a:solidFill>
                  <a:srgbClr val="A08D4A"/>
                </a:solidFill>
                <a:latin typeface="Roboto Black"/>
                <a:ea typeface="Roboto Black"/>
                <a:cs typeface="Roboto Black"/>
                <a:sym typeface="Roboto Black"/>
              </a:rPr>
              <a:t>2. </a:t>
            </a:r>
            <a:r>
              <a:rPr lang="fr-FR" sz="2100" noProof="0" dirty="0">
                <a:solidFill>
                  <a:srgbClr val="A08D4A"/>
                </a:solidFill>
                <a:latin typeface="Roboto Black"/>
                <a:ea typeface="Roboto Black"/>
                <a:cs typeface="Roboto Black"/>
                <a:sym typeface="Roboto Black"/>
              </a:rPr>
              <a:t>Processus de gouvernance multipartite</a:t>
            </a:r>
            <a:endParaRPr lang="fr-FR" sz="300" b="0" i="0" u="none" strike="noStrike" cap="none" noProof="0" dirty="0">
              <a:solidFill>
                <a:srgbClr val="A08D4A"/>
              </a:solidFill>
              <a:latin typeface="Arial"/>
              <a:ea typeface="Arial"/>
              <a:cs typeface="Arial"/>
              <a:sym typeface="Arial"/>
            </a:endParaRPr>
          </a:p>
        </p:txBody>
      </p:sp>
      <p:sp>
        <p:nvSpPr>
          <p:cNvPr id="293" name="Google Shape;293;g37314d73c8a_0_772"/>
          <p:cNvSpPr txBox="1"/>
          <p:nvPr/>
        </p:nvSpPr>
        <p:spPr>
          <a:xfrm>
            <a:off x="7090433" y="2112717"/>
            <a:ext cx="5462100" cy="831000"/>
          </a:xfrm>
          <a:prstGeom prst="rect">
            <a:avLst/>
          </a:prstGeom>
          <a:noFill/>
          <a:ln>
            <a:noFill/>
          </a:ln>
        </p:spPr>
        <p:txBody>
          <a:bodyPr spcFirstLastPara="1" wrap="square" lIns="121900" tIns="121900" rIns="121900" bIns="121900" anchor="t" anchorCtr="0">
            <a:spAutoFit/>
          </a:bodyPr>
          <a:lstStyle/>
          <a:p>
            <a:r>
              <a:rPr lang="fr-FR" sz="1900" b="1" noProof="0" dirty="0">
                <a:solidFill>
                  <a:srgbClr val="005677"/>
                </a:solidFill>
                <a:latin typeface="Roboto"/>
                <a:ea typeface="Roboto"/>
                <a:cs typeface="Roboto"/>
                <a:sym typeface="Roboto"/>
              </a:rPr>
              <a:t>Gouvernée par un processus multipartite</a:t>
            </a:r>
            <a:r>
              <a:rPr lang="fr-FR" sz="1900" noProof="0" dirty="0">
                <a:solidFill>
                  <a:srgbClr val="005677"/>
                </a:solidFill>
                <a:latin typeface="Roboto"/>
                <a:ea typeface="Roboto"/>
                <a:cs typeface="Roboto"/>
                <a:sym typeface="Roboto"/>
              </a:rPr>
              <a:t> ou une plateforme participative </a:t>
            </a:r>
            <a:r>
              <a:rPr lang="fr-FR" sz="1900" b="0" i="0" u="none" strike="noStrike" cap="none" noProof="0" dirty="0">
                <a:solidFill>
                  <a:srgbClr val="005677"/>
                </a:solidFill>
                <a:latin typeface="Roboto"/>
                <a:ea typeface="Roboto"/>
                <a:cs typeface="Roboto"/>
                <a:sym typeface="Roboto"/>
              </a:rPr>
              <a:t>: </a:t>
            </a:r>
            <a:r>
              <a:rPr lang="fr-FR" sz="1900" noProof="0" dirty="0">
                <a:solidFill>
                  <a:srgbClr val="005677"/>
                </a:solidFill>
                <a:latin typeface="Roboto"/>
                <a:ea typeface="Roboto"/>
                <a:cs typeface="Roboto"/>
                <a:sym typeface="Roboto"/>
              </a:rPr>
              <a:t>prise de décision</a:t>
            </a:r>
            <a:r>
              <a:rPr lang="fr-FR" sz="1900" b="0" i="0" u="none" strike="noStrike" cap="none" noProof="0" dirty="0">
                <a:solidFill>
                  <a:srgbClr val="005677"/>
                </a:solidFill>
                <a:latin typeface="Roboto"/>
                <a:ea typeface="Roboto"/>
                <a:cs typeface="Roboto"/>
                <a:sym typeface="Roboto"/>
              </a:rPr>
              <a:t>…</a:t>
            </a:r>
            <a:r>
              <a:rPr lang="fr-FR" sz="1900" noProof="0" dirty="0">
                <a:solidFill>
                  <a:srgbClr val="005677"/>
                </a:solidFill>
                <a:latin typeface="Roboto"/>
                <a:ea typeface="Roboto"/>
                <a:cs typeface="Roboto"/>
                <a:sym typeface="Roboto"/>
              </a:rPr>
              <a:t> </a:t>
            </a:r>
            <a:endParaRPr lang="fr-FR" sz="1900" b="0" i="0" u="none" strike="noStrike" cap="none" noProof="0" dirty="0">
              <a:solidFill>
                <a:srgbClr val="005677"/>
              </a:solidFill>
              <a:latin typeface="Roboto"/>
              <a:ea typeface="Roboto"/>
              <a:cs typeface="Roboto"/>
            </a:endParaRPr>
          </a:p>
        </p:txBody>
      </p:sp>
      <p:sp>
        <p:nvSpPr>
          <p:cNvPr id="294" name="Google Shape;294;g37314d73c8a_0_772"/>
          <p:cNvSpPr txBox="1"/>
          <p:nvPr/>
        </p:nvSpPr>
        <p:spPr>
          <a:xfrm>
            <a:off x="3960533" y="3620033"/>
            <a:ext cx="2877300" cy="892800"/>
          </a:xfrm>
          <a:prstGeom prst="rect">
            <a:avLst/>
          </a:prstGeom>
          <a:noFill/>
          <a:ln>
            <a:noFill/>
          </a:ln>
        </p:spPr>
        <p:txBody>
          <a:bodyPr spcFirstLastPara="1" wrap="square" lIns="121900" tIns="121900" rIns="121900" bIns="121900" anchor="t" anchorCtr="0">
            <a:spAutoFit/>
          </a:bodyPr>
          <a:lstStyle/>
          <a:p>
            <a:pPr>
              <a:buSzPts val="2100"/>
            </a:pPr>
            <a:r>
              <a:rPr lang="fr-FR" sz="2100" b="0" i="0" u="none" strike="noStrike" cap="none" noProof="0" dirty="0">
                <a:solidFill>
                  <a:srgbClr val="A08D4A"/>
                </a:solidFill>
                <a:latin typeface="Roboto Black"/>
                <a:ea typeface="Roboto Black"/>
                <a:cs typeface="Roboto Black"/>
                <a:sym typeface="Roboto Black"/>
              </a:rPr>
              <a:t>3. </a:t>
            </a:r>
            <a:r>
              <a:rPr lang="fr-FR" sz="2100" noProof="0" dirty="0">
                <a:solidFill>
                  <a:srgbClr val="A08D4A"/>
                </a:solidFill>
                <a:latin typeface="Roboto Black"/>
                <a:ea typeface="Roboto Black"/>
                <a:cs typeface="Roboto Black"/>
                <a:sym typeface="Roboto Black"/>
              </a:rPr>
              <a:t>Objectifs et </a:t>
            </a:r>
            <a:r>
              <a:rPr lang="fr-FR" sz="2100" b="0" i="0" u="none" strike="noStrike" cap="none" noProof="0" dirty="0">
                <a:solidFill>
                  <a:srgbClr val="A08D4A"/>
                </a:solidFill>
                <a:latin typeface="Roboto Black"/>
                <a:ea typeface="Roboto Black"/>
                <a:cs typeface="Roboto Black"/>
                <a:sym typeface="Roboto Black"/>
              </a:rPr>
              <a:t>actions</a:t>
            </a:r>
            <a:r>
              <a:rPr lang="fr-FR" sz="2100" noProof="0" dirty="0">
                <a:solidFill>
                  <a:srgbClr val="A08D4A"/>
                </a:solidFill>
                <a:latin typeface="Roboto Black"/>
                <a:ea typeface="Roboto Black"/>
                <a:cs typeface="Roboto Black"/>
                <a:sym typeface="Roboto Black"/>
              </a:rPr>
              <a:t> collectifs</a:t>
            </a:r>
            <a:endParaRPr lang="fr-FR" sz="300" b="0" i="0" u="none" strike="noStrike" cap="none" noProof="0" dirty="0">
              <a:solidFill>
                <a:srgbClr val="A08D4A"/>
              </a:solidFill>
              <a:latin typeface="Arial"/>
              <a:ea typeface="Arial"/>
              <a:cs typeface="Arial"/>
              <a:sym typeface="Arial"/>
            </a:endParaRPr>
          </a:p>
        </p:txBody>
      </p:sp>
      <p:sp>
        <p:nvSpPr>
          <p:cNvPr id="295" name="Google Shape;295;g37314d73c8a_0_772"/>
          <p:cNvSpPr txBox="1"/>
          <p:nvPr/>
        </p:nvSpPr>
        <p:spPr>
          <a:xfrm>
            <a:off x="6785633" y="3672633"/>
            <a:ext cx="5075700" cy="1123500"/>
          </a:xfrm>
          <a:prstGeom prst="rect">
            <a:avLst/>
          </a:prstGeom>
          <a:noFill/>
          <a:ln>
            <a:noFill/>
          </a:ln>
        </p:spPr>
        <p:txBody>
          <a:bodyPr spcFirstLastPara="1" wrap="square" lIns="121900" tIns="121900" rIns="121900" bIns="121900" anchor="t" anchorCtr="0">
            <a:spAutoFit/>
          </a:bodyPr>
          <a:lstStyle/>
          <a:p>
            <a:r>
              <a:rPr lang="fr-FR" sz="1900" noProof="0" dirty="0">
                <a:solidFill>
                  <a:srgbClr val="005677"/>
                </a:solidFill>
                <a:latin typeface="Roboto"/>
                <a:ea typeface="Roboto"/>
                <a:cs typeface="Roboto"/>
                <a:sym typeface="Roboto"/>
              </a:rPr>
              <a:t>Un ensemble d’objectifs d’impact à long terme et un </a:t>
            </a:r>
            <a:r>
              <a:rPr lang="fr-FR" sz="1900" i="0" u="none" strike="noStrike" cap="none" noProof="0" dirty="0">
                <a:solidFill>
                  <a:srgbClr val="005677"/>
                </a:solidFill>
                <a:latin typeface="Roboto"/>
                <a:ea typeface="Roboto"/>
                <a:cs typeface="Roboto"/>
                <a:sym typeface="Roboto"/>
              </a:rPr>
              <a:t>plan</a:t>
            </a:r>
            <a:r>
              <a:rPr lang="fr-FR" sz="1900" b="0" i="0" u="none" strike="noStrike" cap="none" noProof="0" dirty="0">
                <a:solidFill>
                  <a:srgbClr val="005677"/>
                </a:solidFill>
                <a:latin typeface="Roboto"/>
                <a:ea typeface="Roboto"/>
                <a:cs typeface="Roboto"/>
                <a:sym typeface="Roboto"/>
              </a:rPr>
              <a:t> </a:t>
            </a:r>
            <a:r>
              <a:rPr lang="fr-FR" sz="1900" noProof="0" dirty="0">
                <a:solidFill>
                  <a:srgbClr val="005677"/>
                </a:solidFill>
                <a:latin typeface="Roboto"/>
                <a:ea typeface="Roboto"/>
                <a:cs typeface="Roboto"/>
                <a:sym typeface="Roboto"/>
              </a:rPr>
              <a:t>d’action collectif pour le paysage ont été approuvés</a:t>
            </a:r>
            <a:endParaRPr lang="fr-FR" noProof="0" dirty="0"/>
          </a:p>
        </p:txBody>
      </p:sp>
      <p:sp>
        <p:nvSpPr>
          <p:cNvPr id="296" name="Google Shape;296;g37314d73c8a_0_772"/>
          <p:cNvSpPr txBox="1"/>
          <p:nvPr/>
        </p:nvSpPr>
        <p:spPr>
          <a:xfrm>
            <a:off x="4401825" y="5299700"/>
            <a:ext cx="2373900" cy="569346"/>
          </a:xfrm>
          <a:prstGeom prst="rect">
            <a:avLst/>
          </a:prstGeom>
          <a:noFill/>
          <a:ln>
            <a:solidFill>
              <a:srgbClr val="4472C4"/>
            </a:solidFill>
          </a:ln>
        </p:spPr>
        <p:txBody>
          <a:bodyPr spcFirstLastPara="1" wrap="square" lIns="121900" tIns="121900" rIns="121900" bIns="121900" anchor="t" anchorCtr="0">
            <a:spAutoFit/>
          </a:bodyPr>
          <a:lstStyle/>
          <a:p>
            <a:pPr>
              <a:buSzPts val="2100"/>
            </a:pPr>
            <a:r>
              <a:rPr lang="fr-FR" sz="2100" b="0" i="0" u="none" strike="noStrike" cap="none" noProof="0" dirty="0">
                <a:solidFill>
                  <a:srgbClr val="A08D4A"/>
                </a:solidFill>
                <a:latin typeface="Roboto Black"/>
                <a:ea typeface="Roboto Black"/>
                <a:cs typeface="Roboto Black"/>
                <a:sym typeface="Roboto Black"/>
              </a:rPr>
              <a:t>4. </a:t>
            </a:r>
            <a:r>
              <a:rPr lang="fr-FR" sz="2100" noProof="0" dirty="0">
                <a:solidFill>
                  <a:srgbClr val="A08D4A"/>
                </a:solidFill>
                <a:latin typeface="Roboto Black"/>
                <a:ea typeface="Roboto Black"/>
                <a:cs typeface="Roboto Black"/>
                <a:sym typeface="Roboto Black"/>
              </a:rPr>
              <a:t>Suivi collectif</a:t>
            </a:r>
            <a:endParaRPr lang="fr-FR" sz="300" b="0" i="0" u="none" strike="noStrike" cap="none" noProof="0" dirty="0">
              <a:solidFill>
                <a:srgbClr val="A08D4A"/>
              </a:solidFill>
              <a:latin typeface="Arial"/>
              <a:ea typeface="Arial"/>
              <a:cs typeface="Arial"/>
              <a:sym typeface="Arial"/>
            </a:endParaRPr>
          </a:p>
        </p:txBody>
      </p:sp>
      <p:sp>
        <p:nvSpPr>
          <p:cNvPr id="297" name="Google Shape;297;g37314d73c8a_0_772"/>
          <p:cNvSpPr txBox="1"/>
          <p:nvPr/>
        </p:nvSpPr>
        <p:spPr>
          <a:xfrm>
            <a:off x="6843610" y="5299547"/>
            <a:ext cx="5958300" cy="831000"/>
          </a:xfrm>
          <a:prstGeom prst="rect">
            <a:avLst/>
          </a:prstGeom>
          <a:noFill/>
          <a:ln>
            <a:noFill/>
          </a:ln>
        </p:spPr>
        <p:txBody>
          <a:bodyPr spcFirstLastPara="1" wrap="square" lIns="121900" tIns="121900" rIns="121900" bIns="121900" anchor="t" anchorCtr="0">
            <a:spAutoFit/>
          </a:bodyPr>
          <a:lstStyle/>
          <a:p>
            <a:r>
              <a:rPr lang="fr-FR" sz="1900" noProof="0" dirty="0">
                <a:solidFill>
                  <a:srgbClr val="005677"/>
                </a:solidFill>
                <a:latin typeface="Roboto"/>
                <a:ea typeface="Roboto"/>
                <a:cs typeface="Roboto"/>
                <a:sym typeface="Roboto"/>
              </a:rPr>
              <a:t>Gère un cadre collectif de suivi et de rapport permettant d’évaluer les progrès.</a:t>
            </a:r>
            <a:endParaRPr lang="fr-FR" noProof="0" dirty="0"/>
          </a:p>
        </p:txBody>
      </p:sp>
      <p:sp>
        <p:nvSpPr>
          <p:cNvPr id="298" name="Google Shape;298;g37314d73c8a_0_772"/>
          <p:cNvSpPr/>
          <p:nvPr/>
        </p:nvSpPr>
        <p:spPr>
          <a:xfrm>
            <a:off x="3645900" y="-9800"/>
            <a:ext cx="800213" cy="6887994"/>
          </a:xfrm>
          <a:custGeom>
            <a:avLst/>
            <a:gdLst/>
            <a:ahLst/>
            <a:cxnLst/>
            <a:rect l="l" t="t" r="r" b="b"/>
            <a:pathLst>
              <a:path w="24007" h="206645" extrusionOk="0">
                <a:moveTo>
                  <a:pt x="14966" y="0"/>
                </a:moveTo>
                <a:cubicBezTo>
                  <a:pt x="12491" y="17436"/>
                  <a:pt x="-1393" y="70173"/>
                  <a:pt x="114" y="104614"/>
                </a:cubicBezTo>
                <a:cubicBezTo>
                  <a:pt x="1621" y="139055"/>
                  <a:pt x="20025" y="189640"/>
                  <a:pt x="24007" y="206645"/>
                </a:cubicBezTo>
              </a:path>
            </a:pathLst>
          </a:custGeom>
          <a:noFill/>
          <a:ln w="152400" cap="flat" cmpd="sng">
            <a:solidFill>
              <a:srgbClr val="005677"/>
            </a:solidFill>
            <a:prstDash val="solid"/>
            <a:round/>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endParaRPr lang="fr-FR" sz="1900" b="0" i="0" u="none" strike="noStrike" cap="none" noProof="0" dirty="0">
              <a:solidFill>
                <a:srgbClr val="000000"/>
              </a:solidFill>
              <a:latin typeface="Arial"/>
              <a:ea typeface="Arial"/>
              <a:cs typeface="Arial"/>
              <a:sym typeface="Arial"/>
            </a:endParaRPr>
          </a:p>
        </p:txBody>
      </p:sp>
      <p:sp>
        <p:nvSpPr>
          <p:cNvPr id="299" name="Google Shape;299;g37314d73c8a_0_772"/>
          <p:cNvSpPr txBox="1"/>
          <p:nvPr/>
        </p:nvSpPr>
        <p:spPr>
          <a:xfrm>
            <a:off x="2133683" y="6344773"/>
            <a:ext cx="2232300" cy="533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noProof="0" dirty="0">
                <a:solidFill>
                  <a:srgbClr val="005677"/>
                </a:solidFill>
                <a:latin typeface="Roboto"/>
                <a:ea typeface="Roboto"/>
                <a:cs typeface="Roboto"/>
                <a:sym typeface="Roboto"/>
              </a:rPr>
              <a:t>iseal et al.,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37314d73c8a_0_1354"/>
          <p:cNvSpPr/>
          <p:nvPr/>
        </p:nvSpPr>
        <p:spPr>
          <a:xfrm>
            <a:off x="5793500" y="337900"/>
            <a:ext cx="6874500" cy="1416000"/>
          </a:xfrm>
          <a:prstGeom prst="parallelogram">
            <a:avLst>
              <a:gd name="adj" fmla="val 25000"/>
            </a:avLst>
          </a:prstGeom>
          <a:solidFill>
            <a:srgbClr val="EEE5C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lang="fr-FR" sz="1900" b="0" i="0" u="none" strike="noStrike" cap="none" noProof="0" dirty="0">
              <a:solidFill>
                <a:srgbClr val="000000"/>
              </a:solidFill>
              <a:latin typeface="Arial"/>
              <a:ea typeface="Arial"/>
              <a:cs typeface="Arial"/>
              <a:sym typeface="Arial"/>
            </a:endParaRPr>
          </a:p>
        </p:txBody>
      </p:sp>
      <p:sp>
        <p:nvSpPr>
          <p:cNvPr id="305" name="Google Shape;305;g37314d73c8a_0_1354"/>
          <p:cNvSpPr txBox="1"/>
          <p:nvPr/>
        </p:nvSpPr>
        <p:spPr>
          <a:xfrm>
            <a:off x="890467" y="2284433"/>
            <a:ext cx="45156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lang="fr-FR" sz="2700" b="0" i="0" u="none" strike="noStrike" cap="none" noProof="0" dirty="0">
              <a:solidFill>
                <a:srgbClr val="005677"/>
              </a:solidFill>
              <a:latin typeface="Roboto"/>
              <a:ea typeface="Roboto"/>
              <a:cs typeface="Roboto"/>
              <a:sym typeface="Roboto"/>
            </a:endParaRPr>
          </a:p>
        </p:txBody>
      </p:sp>
      <p:sp>
        <p:nvSpPr>
          <p:cNvPr id="306" name="Google Shape;306;g37314d73c8a_0_1354"/>
          <p:cNvSpPr/>
          <p:nvPr/>
        </p:nvSpPr>
        <p:spPr>
          <a:xfrm>
            <a:off x="356839" y="1972000"/>
            <a:ext cx="3379194" cy="2913900"/>
          </a:xfrm>
          <a:prstGeom prst="rect">
            <a:avLst/>
          </a:prstGeom>
          <a:noFill/>
          <a:ln>
            <a:noFill/>
          </a:ln>
        </p:spPr>
        <p:txBody>
          <a:bodyPr spcFirstLastPara="1" wrap="square" lIns="121900" tIns="60925" rIns="121900" bIns="60925" anchor="ctr" anchorCtr="0">
            <a:noAutofit/>
          </a:bodyPr>
          <a:lstStyle/>
          <a:p>
            <a:r>
              <a:rPr lang="fr-FR" sz="3700" noProof="0" dirty="0">
                <a:solidFill>
                  <a:srgbClr val="A08D4A"/>
                </a:solidFill>
                <a:latin typeface="Roboto Black"/>
                <a:ea typeface="Roboto Black"/>
                <a:cs typeface="Roboto Black"/>
                <a:sym typeface="Roboto Black"/>
              </a:rPr>
              <a:t>Quatre critères fondamentaux</a:t>
            </a:r>
            <a:r>
              <a:rPr lang="fr-FR" sz="3700" noProof="0" dirty="0">
                <a:solidFill>
                  <a:srgbClr val="005677"/>
                </a:solidFill>
                <a:latin typeface="Roboto Black"/>
                <a:ea typeface="Roboto Black"/>
                <a:cs typeface="Roboto Black"/>
                <a:sym typeface="Roboto Black"/>
              </a:rPr>
              <a:t> pour des initiatives paysagères matures </a:t>
            </a:r>
            <a:endParaRPr lang="fr-FR" sz="3700" b="0" i="1" u="none" strike="noStrike" cap="none" noProof="0" dirty="0">
              <a:solidFill>
                <a:srgbClr val="005677"/>
              </a:solidFill>
              <a:latin typeface="Roboto"/>
              <a:ea typeface="Roboto"/>
              <a:cs typeface="Roboto"/>
            </a:endParaRPr>
          </a:p>
        </p:txBody>
      </p:sp>
      <p:pic>
        <p:nvPicPr>
          <p:cNvPr id="307" name="Google Shape;307;g37314d73c8a_0_1354"/>
          <p:cNvPicPr preferRelativeResize="0"/>
          <p:nvPr/>
        </p:nvPicPr>
        <p:blipFill rotWithShape="1">
          <a:blip r:embed="rId3">
            <a:alphaModFix/>
          </a:blip>
          <a:srcRect/>
          <a:stretch/>
        </p:blipFill>
        <p:spPr>
          <a:xfrm>
            <a:off x="13486333" y="245884"/>
            <a:ext cx="9147931" cy="6366234"/>
          </a:xfrm>
          <a:prstGeom prst="rect">
            <a:avLst/>
          </a:prstGeom>
          <a:noFill/>
          <a:ln>
            <a:noFill/>
          </a:ln>
        </p:spPr>
      </p:pic>
      <p:sp>
        <p:nvSpPr>
          <p:cNvPr id="308" name="Google Shape;308;g37314d73c8a_0_1354"/>
          <p:cNvSpPr txBox="1"/>
          <p:nvPr/>
        </p:nvSpPr>
        <p:spPr>
          <a:xfrm>
            <a:off x="6398133" y="635500"/>
            <a:ext cx="5780700" cy="1123344"/>
          </a:xfrm>
          <a:prstGeom prst="rect">
            <a:avLst/>
          </a:prstGeom>
          <a:noFill/>
          <a:ln>
            <a:noFill/>
          </a:ln>
        </p:spPr>
        <p:txBody>
          <a:bodyPr spcFirstLastPara="1" wrap="square" lIns="121900" tIns="121900" rIns="121900" bIns="121900" anchor="t" anchorCtr="0">
            <a:spAutoFit/>
          </a:bodyPr>
          <a:lstStyle/>
          <a:p>
            <a:r>
              <a:rPr lang="fr-FR" sz="1900" b="1" noProof="0" dirty="0">
                <a:solidFill>
                  <a:srgbClr val="005677"/>
                </a:solidFill>
                <a:latin typeface="Roboto"/>
                <a:ea typeface="Roboto"/>
                <a:cs typeface="Roboto"/>
                <a:sym typeface="Roboto"/>
              </a:rPr>
              <a:t>Fonctionne à l’échelle du paysage</a:t>
            </a:r>
            <a:r>
              <a:rPr lang="fr-FR" sz="1900" b="0" i="0" u="none" strike="noStrike" cap="none" noProof="0" dirty="0">
                <a:solidFill>
                  <a:srgbClr val="005677"/>
                </a:solidFill>
                <a:latin typeface="Roboto"/>
                <a:ea typeface="Roboto"/>
                <a:cs typeface="Roboto"/>
                <a:sym typeface="Roboto"/>
              </a:rPr>
              <a:t>, </a:t>
            </a:r>
            <a:r>
              <a:rPr lang="fr-FR" sz="1900" noProof="0" dirty="0">
                <a:solidFill>
                  <a:srgbClr val="005677"/>
                </a:solidFill>
                <a:latin typeface="Roboto"/>
                <a:ea typeface="Roboto"/>
                <a:cs typeface="Roboto"/>
                <a:sym typeface="Roboto"/>
              </a:rPr>
              <a:t>dans une zone définie sur le plan écologique</a:t>
            </a:r>
            <a:r>
              <a:rPr lang="fr-FR" sz="1900" b="0" i="0" u="none" strike="noStrike" cap="none" noProof="0" dirty="0">
                <a:solidFill>
                  <a:srgbClr val="005677"/>
                </a:solidFill>
                <a:latin typeface="Roboto"/>
                <a:ea typeface="Roboto"/>
                <a:cs typeface="Roboto"/>
                <a:sym typeface="Roboto"/>
              </a:rPr>
              <a:t>, </a:t>
            </a:r>
            <a:r>
              <a:rPr lang="fr-FR" sz="1900" noProof="0" dirty="0">
                <a:solidFill>
                  <a:srgbClr val="005677"/>
                </a:solidFill>
                <a:latin typeface="Roboto"/>
                <a:ea typeface="Roboto"/>
                <a:cs typeface="Roboto"/>
                <a:sym typeface="Roboto"/>
              </a:rPr>
              <a:t>socioéconomique ou administratif</a:t>
            </a:r>
            <a:r>
              <a:rPr lang="fr-FR" sz="1900" b="0" i="0" u="none" strike="noStrike" cap="none" noProof="0" dirty="0">
                <a:solidFill>
                  <a:srgbClr val="005677"/>
                </a:solidFill>
                <a:latin typeface="Roboto"/>
                <a:ea typeface="Roboto"/>
                <a:cs typeface="Roboto"/>
                <a:sym typeface="Roboto"/>
              </a:rPr>
              <a:t>…</a:t>
            </a:r>
            <a:endParaRPr lang="fr-FR" noProof="0" dirty="0"/>
          </a:p>
        </p:txBody>
      </p:sp>
      <p:sp>
        <p:nvSpPr>
          <p:cNvPr id="309" name="Google Shape;309;g37314d73c8a_0_1354"/>
          <p:cNvSpPr txBox="1"/>
          <p:nvPr/>
        </p:nvSpPr>
        <p:spPr>
          <a:xfrm>
            <a:off x="4626000" y="688000"/>
            <a:ext cx="2090700" cy="569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0" i="0" u="none" strike="noStrike" cap="none" noProof="0" dirty="0">
                <a:solidFill>
                  <a:srgbClr val="A08D4A"/>
                </a:solidFill>
                <a:latin typeface="Roboto Black"/>
                <a:ea typeface="Roboto Black"/>
                <a:cs typeface="Roboto Black"/>
                <a:sym typeface="Roboto Black"/>
              </a:rPr>
              <a:t>1.</a:t>
            </a:r>
            <a:r>
              <a:rPr lang="fr-FR" sz="2100" noProof="0" dirty="0">
                <a:solidFill>
                  <a:srgbClr val="A08D4A"/>
                </a:solidFill>
                <a:latin typeface="Roboto Black"/>
                <a:ea typeface="Roboto Black"/>
                <a:cs typeface="Roboto Black"/>
                <a:sym typeface="Roboto Black"/>
              </a:rPr>
              <a:t>Échelle</a:t>
            </a:r>
            <a:endParaRPr lang="fr-FR" sz="300" b="0" i="0" u="none" strike="noStrike" cap="none" noProof="0" dirty="0">
              <a:solidFill>
                <a:srgbClr val="A08D4A"/>
              </a:solidFill>
              <a:latin typeface="Arial"/>
              <a:ea typeface="Arial"/>
              <a:cs typeface="Arial"/>
              <a:sym typeface="Arial"/>
            </a:endParaRPr>
          </a:p>
        </p:txBody>
      </p:sp>
      <p:sp>
        <p:nvSpPr>
          <p:cNvPr id="310" name="Google Shape;310;g37314d73c8a_0_1354"/>
          <p:cNvSpPr txBox="1"/>
          <p:nvPr/>
        </p:nvSpPr>
        <p:spPr>
          <a:xfrm>
            <a:off x="3924717" y="2081951"/>
            <a:ext cx="3467700" cy="892800"/>
          </a:xfrm>
          <a:prstGeom prst="rect">
            <a:avLst/>
          </a:prstGeom>
          <a:noFill/>
          <a:ln>
            <a:noFill/>
          </a:ln>
        </p:spPr>
        <p:txBody>
          <a:bodyPr spcFirstLastPara="1" wrap="square" lIns="121900" tIns="121900" rIns="121900" bIns="121900" anchor="t" anchorCtr="0">
            <a:spAutoFit/>
          </a:bodyPr>
          <a:lstStyle/>
          <a:p>
            <a:pPr>
              <a:buSzPts val="2100"/>
            </a:pPr>
            <a:r>
              <a:rPr lang="fr-FR" sz="2100" b="0" i="0" u="none" strike="noStrike" cap="none" noProof="0" dirty="0">
                <a:solidFill>
                  <a:srgbClr val="A08D4A"/>
                </a:solidFill>
                <a:latin typeface="Roboto Black"/>
                <a:ea typeface="Roboto Black"/>
                <a:cs typeface="Roboto Black"/>
                <a:sym typeface="Roboto Black"/>
              </a:rPr>
              <a:t>2. </a:t>
            </a:r>
            <a:r>
              <a:rPr lang="fr-FR" sz="2100" noProof="0" dirty="0">
                <a:solidFill>
                  <a:srgbClr val="A08D4A"/>
                </a:solidFill>
                <a:latin typeface="Roboto Black"/>
                <a:ea typeface="Roboto Black"/>
                <a:cs typeface="Roboto Black"/>
                <a:sym typeface="Roboto Black"/>
              </a:rPr>
              <a:t>Processus de gouvernance multipartite</a:t>
            </a:r>
            <a:endParaRPr lang="fr-FR" sz="300" b="0" i="0" u="none" strike="noStrike" cap="none" noProof="0" dirty="0">
              <a:solidFill>
                <a:srgbClr val="A08D4A"/>
              </a:solidFill>
              <a:latin typeface="Arial"/>
              <a:ea typeface="Arial"/>
              <a:cs typeface="Arial"/>
              <a:sym typeface="Arial"/>
            </a:endParaRPr>
          </a:p>
        </p:txBody>
      </p:sp>
      <p:sp>
        <p:nvSpPr>
          <p:cNvPr id="311" name="Google Shape;311;g37314d73c8a_0_1354"/>
          <p:cNvSpPr txBox="1"/>
          <p:nvPr/>
        </p:nvSpPr>
        <p:spPr>
          <a:xfrm>
            <a:off x="7090433" y="2112717"/>
            <a:ext cx="5462100" cy="1123344"/>
          </a:xfrm>
          <a:prstGeom prst="rect">
            <a:avLst/>
          </a:prstGeom>
          <a:noFill/>
          <a:ln>
            <a:noFill/>
          </a:ln>
        </p:spPr>
        <p:txBody>
          <a:bodyPr spcFirstLastPara="1" wrap="square" lIns="121900" tIns="121900" rIns="121900" bIns="121900" anchor="t" anchorCtr="0">
            <a:spAutoFit/>
          </a:bodyPr>
          <a:lstStyle/>
          <a:p>
            <a:r>
              <a:rPr lang="fr-FR" sz="1900" b="1" noProof="0" dirty="0">
                <a:solidFill>
                  <a:srgbClr val="005677"/>
                </a:solidFill>
                <a:latin typeface="Roboto"/>
                <a:ea typeface="Roboto"/>
                <a:cs typeface="Roboto"/>
                <a:sym typeface="Roboto"/>
              </a:rPr>
              <a:t>Gouvernée par un processus multipartite</a:t>
            </a:r>
            <a:r>
              <a:rPr lang="fr-FR" sz="1900" noProof="0" dirty="0">
                <a:solidFill>
                  <a:srgbClr val="005677"/>
                </a:solidFill>
                <a:latin typeface="Roboto"/>
                <a:ea typeface="Roboto"/>
                <a:cs typeface="Roboto"/>
                <a:sym typeface="Roboto"/>
              </a:rPr>
              <a:t> ou une plateforme participative </a:t>
            </a:r>
            <a:r>
              <a:rPr lang="fr-FR" sz="1900" b="0" i="0" u="none" strike="noStrike" cap="none" noProof="0" dirty="0">
                <a:solidFill>
                  <a:srgbClr val="005677"/>
                </a:solidFill>
                <a:latin typeface="Roboto"/>
                <a:ea typeface="Roboto"/>
                <a:cs typeface="Roboto"/>
                <a:sym typeface="Roboto"/>
              </a:rPr>
              <a:t>: </a:t>
            </a:r>
            <a:r>
              <a:rPr lang="fr-FR" sz="1900" noProof="0" dirty="0">
                <a:solidFill>
                  <a:srgbClr val="005677"/>
                </a:solidFill>
                <a:latin typeface="Roboto"/>
                <a:ea typeface="Roboto"/>
                <a:cs typeface="Roboto"/>
                <a:sym typeface="Roboto"/>
              </a:rPr>
              <a:t>prise de décision</a:t>
            </a:r>
            <a:r>
              <a:rPr lang="fr-FR" sz="1900" b="0" i="0" u="none" strike="noStrike" cap="none" noProof="0" dirty="0">
                <a:solidFill>
                  <a:srgbClr val="005677"/>
                </a:solidFill>
                <a:latin typeface="Roboto"/>
                <a:ea typeface="Roboto"/>
                <a:cs typeface="Roboto"/>
                <a:sym typeface="Roboto"/>
              </a:rPr>
              <a:t>…</a:t>
            </a:r>
            <a:r>
              <a:rPr lang="fr-FR" sz="1900" noProof="0" dirty="0">
                <a:solidFill>
                  <a:srgbClr val="005677"/>
                </a:solidFill>
                <a:latin typeface="Roboto"/>
                <a:ea typeface="Roboto"/>
                <a:cs typeface="Roboto"/>
                <a:sym typeface="Roboto"/>
              </a:rPr>
              <a:t> </a:t>
            </a:r>
            <a:endParaRPr lang="fr-FR" sz="1900" noProof="0" dirty="0">
              <a:latin typeface="Roboto"/>
              <a:ea typeface="Roboto"/>
              <a:cs typeface="Roboto"/>
              <a:sym typeface="Roboto"/>
            </a:endParaRPr>
          </a:p>
          <a:p>
            <a:pPr>
              <a:buSzPts val="1900"/>
            </a:pPr>
            <a:endParaRPr lang="fr-FR" sz="1900" b="0" i="0" u="none" strike="noStrike" cap="none" noProof="0" dirty="0">
              <a:solidFill>
                <a:srgbClr val="005677"/>
              </a:solidFill>
              <a:latin typeface="Roboto"/>
              <a:ea typeface="Roboto"/>
              <a:cs typeface="Roboto"/>
            </a:endParaRPr>
          </a:p>
        </p:txBody>
      </p:sp>
      <p:sp>
        <p:nvSpPr>
          <p:cNvPr id="312" name="Google Shape;312;g37314d73c8a_0_1354"/>
          <p:cNvSpPr/>
          <p:nvPr/>
        </p:nvSpPr>
        <p:spPr>
          <a:xfrm>
            <a:off x="3645900" y="-9800"/>
            <a:ext cx="800213" cy="6887994"/>
          </a:xfrm>
          <a:custGeom>
            <a:avLst/>
            <a:gdLst/>
            <a:ahLst/>
            <a:cxnLst/>
            <a:rect l="l" t="t" r="r" b="b"/>
            <a:pathLst>
              <a:path w="24007" h="206645" extrusionOk="0">
                <a:moveTo>
                  <a:pt x="14966" y="0"/>
                </a:moveTo>
                <a:cubicBezTo>
                  <a:pt x="12491" y="17436"/>
                  <a:pt x="-1393" y="70173"/>
                  <a:pt x="114" y="104614"/>
                </a:cubicBezTo>
                <a:cubicBezTo>
                  <a:pt x="1621" y="139055"/>
                  <a:pt x="20025" y="189640"/>
                  <a:pt x="24007" y="206645"/>
                </a:cubicBezTo>
              </a:path>
            </a:pathLst>
          </a:custGeom>
          <a:noFill/>
          <a:ln w="152400" cap="flat" cmpd="sng">
            <a:solidFill>
              <a:srgbClr val="005677"/>
            </a:solidFill>
            <a:prstDash val="solid"/>
            <a:round/>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endParaRPr lang="fr-FR" sz="1900" b="0" i="0" u="none" strike="noStrike" cap="none" noProof="0" dirty="0">
              <a:solidFill>
                <a:srgbClr val="000000"/>
              </a:solidFill>
              <a:latin typeface="Arial"/>
              <a:ea typeface="Arial"/>
              <a:cs typeface="Arial"/>
              <a:sym typeface="Arial"/>
            </a:endParaRPr>
          </a:p>
        </p:txBody>
      </p:sp>
      <p:sp>
        <p:nvSpPr>
          <p:cNvPr id="313" name="Google Shape;313;g37314d73c8a_0_1354"/>
          <p:cNvSpPr txBox="1"/>
          <p:nvPr/>
        </p:nvSpPr>
        <p:spPr>
          <a:xfrm>
            <a:off x="2133683" y="6344773"/>
            <a:ext cx="2232300" cy="5337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noProof="0" dirty="0">
                <a:solidFill>
                  <a:srgbClr val="005677"/>
                </a:solidFill>
                <a:latin typeface="Roboto"/>
                <a:ea typeface="Roboto"/>
                <a:cs typeface="Roboto"/>
                <a:sym typeface="Roboto"/>
              </a:rPr>
              <a:t>iseal et al., 2024</a:t>
            </a:r>
          </a:p>
        </p:txBody>
      </p:sp>
      <p:pic>
        <p:nvPicPr>
          <p:cNvPr id="314" name="Google Shape;314;g37314d73c8a_0_1354" title="Layer_4 modified (red circles).png"/>
          <p:cNvPicPr preferRelativeResize="0"/>
          <p:nvPr/>
        </p:nvPicPr>
        <p:blipFill rotWithShape="1">
          <a:blip r:embed="rId4">
            <a:alphaModFix/>
          </a:blip>
          <a:srcRect/>
          <a:stretch/>
        </p:blipFill>
        <p:spPr>
          <a:xfrm>
            <a:off x="4339400" y="3098933"/>
            <a:ext cx="3513200" cy="3513200"/>
          </a:xfrm>
          <a:prstGeom prst="rect">
            <a:avLst/>
          </a:prstGeom>
          <a:noFill/>
          <a:ln>
            <a:noFill/>
          </a:ln>
        </p:spPr>
      </p:pic>
      <p:pic>
        <p:nvPicPr>
          <p:cNvPr id="315" name="Google Shape;315;g37314d73c8a_0_1354"/>
          <p:cNvPicPr preferRelativeResize="0"/>
          <p:nvPr/>
        </p:nvPicPr>
        <p:blipFill rotWithShape="1">
          <a:blip r:embed="rId5">
            <a:alphaModFix/>
          </a:blip>
          <a:srcRect l="3904" t="19427" r="5499" b="9925"/>
          <a:stretch/>
        </p:blipFill>
        <p:spPr>
          <a:xfrm>
            <a:off x="7953026" y="3500067"/>
            <a:ext cx="3736841" cy="2914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planetGOLD">
      <a:dk1>
        <a:srgbClr val="5B6770"/>
      </a:dk1>
      <a:lt1>
        <a:srgbClr val="FFFFFF"/>
      </a:lt1>
      <a:dk2>
        <a:srgbClr val="B58500"/>
      </a:dk2>
      <a:lt2>
        <a:srgbClr val="FFFFFF"/>
      </a:lt2>
      <a:accent1>
        <a:srgbClr val="00A3E0"/>
      </a:accent1>
      <a:accent2>
        <a:srgbClr val="B58500"/>
      </a:accent2>
      <a:accent3>
        <a:srgbClr val="5B6770"/>
      </a:accent3>
      <a:accent4>
        <a:srgbClr val="83BD00"/>
      </a:accent4>
      <a:accent5>
        <a:srgbClr val="00C389"/>
      </a:accent5>
      <a:accent6>
        <a:srgbClr val="FF9E1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8E274FD8B93343AEC3B63EEB65607C" ma:contentTypeVersion="11" ma:contentTypeDescription="Create a new document." ma:contentTypeScope="" ma:versionID="46fa320959734c15d1fe20e9dccc1703">
  <xsd:schema xmlns:xsd="http://www.w3.org/2001/XMLSchema" xmlns:xs="http://www.w3.org/2001/XMLSchema" xmlns:p="http://schemas.microsoft.com/office/2006/metadata/properties" xmlns:ns2="82442ca6-20f3-486f-a231-991f407dd240" xmlns:ns3="29d4d221-8dd5-4fd0-8ec3-afaea5add9e5" targetNamespace="http://schemas.microsoft.com/office/2006/metadata/properties" ma:root="true" ma:fieldsID="3baab3281dc2e8230d992b62471e3348" ns2:_="" ns3:_="">
    <xsd:import namespace="82442ca6-20f3-486f-a231-991f407dd240"/>
    <xsd:import namespace="29d4d221-8dd5-4fd0-8ec3-afaea5add9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42ca6-20f3-486f-a231-991f407dd2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d4d221-8dd5-4fd0-8ec3-afaea5add9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9d4d221-8dd5-4fd0-8ec3-afaea5add9e5">
      <UserInfo>
        <DisplayName/>
        <AccountId xsi:nil="true"/>
        <AccountType/>
      </UserInfo>
    </SharedWithUsers>
  </documentManagement>
</p:properties>
</file>

<file path=customXml/itemProps1.xml><?xml version="1.0" encoding="utf-8"?>
<ds:datastoreItem xmlns:ds="http://schemas.openxmlformats.org/officeDocument/2006/customXml" ds:itemID="{574ACB43-8000-4518-8728-D9AF47340317}"/>
</file>

<file path=customXml/itemProps2.xml><?xml version="1.0" encoding="utf-8"?>
<ds:datastoreItem xmlns:ds="http://schemas.openxmlformats.org/officeDocument/2006/customXml" ds:itemID="{20A8120B-6FC5-42A6-B76C-0025C5A706E7}">
  <ds:schemaRefs>
    <ds:schemaRef ds:uri="http://schemas.microsoft.com/sharepoint/v3/contenttype/forms"/>
  </ds:schemaRefs>
</ds:datastoreItem>
</file>

<file path=customXml/itemProps3.xml><?xml version="1.0" encoding="utf-8"?>
<ds:datastoreItem xmlns:ds="http://schemas.openxmlformats.org/officeDocument/2006/customXml" ds:itemID="{A39F1E6D-60D7-4F8C-8B31-F7BE1B2C69C8}">
  <ds:schemaRefs>
    <ds:schemaRef ds:uri="http://schemas.microsoft.com/office/2006/metadata/properties"/>
    <ds:schemaRef ds:uri="http://schemas.microsoft.com/office/infopath/2007/PartnerControls"/>
    <ds:schemaRef ds:uri="5364b2de-3d8e-4193-8dd8-4031d7da4ce5"/>
    <ds:schemaRef ds:uri="f57df1ab-6810-4fa8-9caa-de92a9b262c5"/>
  </ds:schemaRefs>
</ds:datastoreItem>
</file>

<file path=docMetadata/LabelInfo.xml><?xml version="1.0" encoding="utf-8"?>
<clbl:labelList xmlns:clbl="http://schemas.microsoft.com/office/2020/mipLabelMetadata">
  <clbl:label id="{c4de61a9-99b4-4c6a-962e-bd856602e8be}" enabled="0" method="" siteId="{c4de61a9-99b4-4c6a-962e-bd856602e8be}" removed="1"/>
</clbl:labelList>
</file>

<file path=docProps/app.xml><?xml version="1.0" encoding="utf-8"?>
<Properties xmlns="http://schemas.openxmlformats.org/officeDocument/2006/extended-properties" xmlns:vt="http://schemas.openxmlformats.org/officeDocument/2006/docPropsVTypes">
  <TotalTime>200</TotalTime>
  <Words>9366</Words>
  <Application>Microsoft Office PowerPoint</Application>
  <PresentationFormat>Widescreen</PresentationFormat>
  <Paragraphs>601</Paragraphs>
  <Slides>62</Slides>
  <Notes>62</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Engagement des parties prenantes et gouvernance des paysages : Session 1/2 </vt:lpstr>
      <vt:lpstr>PowerPoint Presentation</vt:lpstr>
      <vt:lpstr>PowerPoint Presentation</vt:lpstr>
      <vt:lpstr>PowerPoint Presentation</vt:lpstr>
      <vt:lpstr>PowerPoint Presentation</vt:lpstr>
      <vt:lpstr>Récapitulatif</vt:lpstr>
      <vt:lpstr>PowerPoint Presentation</vt:lpstr>
      <vt:lpstr>PowerPoint Presentation</vt:lpstr>
      <vt:lpstr>PowerPoint Presentation</vt:lpstr>
      <vt:lpstr>PowerPoint Presentation</vt:lpstr>
      <vt:lpstr>PowerPoint Presentation</vt:lpstr>
      <vt:lpstr>Quelques éléments de contexte</vt:lpstr>
      <vt:lpstr>PowerPoint Presentation</vt:lpstr>
      <vt:lpstr>PowerPoint Presentation</vt:lpstr>
      <vt:lpstr>PowerPoint Presentation</vt:lpstr>
      <vt:lpstr>PowerPoint Presentation</vt:lpstr>
      <vt:lpstr>PowerPoint Presentation</vt:lpstr>
      <vt:lpstr>PowerPoint Presentation</vt:lpstr>
      <vt:lpstr>Faisons le point</vt:lpstr>
      <vt:lpstr>PowerPoint Presentation</vt:lpstr>
      <vt:lpstr>PowerPoint Presentation</vt:lpstr>
      <vt:lpstr>PowerPoint Presentation</vt:lpstr>
      <vt:lpstr>PowerPoint Presentation</vt:lpstr>
      <vt:lpstr>Qui sont les parties prenantes clés dans le paysage qui peuvent contribuer à résoudre à la fois les problèmes systémiques et les défis liés à l’exploitation minière artisanale et à petite échelle (EMAPE)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Exemple EMAPE:   Cartographie et engagement des parties prenantes  Peut alimenter un dialogue d’action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Janet C. Edmond</dc:creator>
  <cp:lastModifiedBy>Janet C. Edmond</cp:lastModifiedBy>
  <cp:revision>411</cp:revision>
  <cp:lastPrinted>2025-08-12T11:29:50Z</cp:lastPrinted>
  <dcterms:modified xsi:type="dcterms:W3CDTF">2025-12-19T15:37:46Z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0x010100008E274FD8B93343AEC3B63EEB65607C</vt:lpwstr>
  </property>
  <property fmtid="{D5CDD505-2E9C-101B-9397-08002B2CF9AE}" pid="3" name="MediaServiceImageTags">
    <vt:lpwstr/>
  </property>
  <property fmtid="{D5CDD505-2E9C-101B-9397-08002B2CF9AE}" pid="4" name="Order">
    <vt:lpwstr>73300.0000000000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