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Lst>
  <p:sldSz cx="12192000" cy="6858000"/>
  <p:notesSz cx="6858000" cy="9144000"/>
  <p:embeddedFontLst>
    <p:embeddedFont>
      <p:font typeface="Comfortaa" panose="020B0604020202020204" charset="0"/>
      <p:regular r:id="rId97"/>
      <p:bold r:id="rId98"/>
    </p:embeddedFont>
    <p:embeddedFont>
      <p:font typeface="Lato" panose="020F0502020204030203" pitchFamily="34" charset="0"/>
      <p:regular r:id="rId99"/>
      <p:bold r:id="rId100"/>
      <p:italic r:id="rId101"/>
      <p:boldItalic r:id="rId102"/>
    </p:embeddedFont>
    <p:embeddedFont>
      <p:font typeface="Raleway" pitchFamily="2" charset="0"/>
      <p:regular r:id="rId103"/>
      <p:bold r:id="rId104"/>
      <p:italic r:id="rId105"/>
      <p:boldItalic r:id="rId106"/>
    </p:embeddedFont>
    <p:embeddedFont>
      <p:font typeface="Raleway Black" pitchFamily="2" charset="0"/>
      <p:bold r:id="rId107"/>
      <p:boldItalic r:id="rId108"/>
    </p:embeddedFont>
    <p:embeddedFont>
      <p:font typeface="Raleway ExtraBold" pitchFamily="2" charset="0"/>
      <p:bold r:id="rId109"/>
      <p:boldItalic r:id="rId110"/>
    </p:embeddedFont>
    <p:embeddedFont>
      <p:font typeface="Roboto" panose="02000000000000000000" pitchFamily="2" charset="0"/>
      <p:regular r:id="rId111"/>
      <p:bold r:id="rId112"/>
      <p:italic r:id="rId113"/>
      <p:boldItalic r:id="rId114"/>
    </p:embeddedFont>
    <p:embeddedFont>
      <p:font typeface="Roboto Black" panose="02000000000000000000" pitchFamily="2" charset="0"/>
      <p:bold r:id="rId115"/>
      <p:boldItalic r:id="rId116"/>
    </p:embeddedFont>
    <p:embeddedFont>
      <p:font typeface="Roboto Medium" panose="02000000000000000000" pitchFamily="2"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600">
          <p15:clr>
            <a:srgbClr val="A4A3A4"/>
          </p15:clr>
        </p15:guide>
        <p15:guide id="3" pos="5664">
          <p15:clr>
            <a:srgbClr val="A4A3A4"/>
          </p15:clr>
        </p15:guide>
        <p15:guide id="4" pos="4536">
          <p15:clr>
            <a:srgbClr val="A4A3A4"/>
          </p15:clr>
        </p15:guide>
        <p15:guide id="5" orient="horz" pos="3888">
          <p15:clr>
            <a:srgbClr val="A4A3A4"/>
          </p15:clr>
        </p15:guide>
        <p15:guide id="6" orient="horz" pos="1344">
          <p15:clr>
            <a:srgbClr val="A4A3A4"/>
          </p15:clr>
        </p15:guide>
        <p15:guide id="7" pos="2640">
          <p15:clr>
            <a:srgbClr val="A4A3A4"/>
          </p15:clr>
        </p15:guide>
        <p15:guide id="8" pos="3408">
          <p15:clr>
            <a:srgbClr val="A4A3A4"/>
          </p15:clr>
        </p15:guide>
        <p15:guide id="9" pos="1512">
          <p15:clr>
            <a:srgbClr val="A4A3A4"/>
          </p15:clr>
        </p15:guide>
        <p15:guide id="10" pos="2280">
          <p15:clr>
            <a:srgbClr val="A4A3A4"/>
          </p15:clr>
        </p15:guide>
        <p15:guide id="11" pos="3768">
          <p15:clr>
            <a:srgbClr val="A4A3A4"/>
          </p15:clr>
        </p15:guide>
        <p15:guide id="12" pos="4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7" roundtripDataSignature="AMtx7mh8TZjUko7bunEt3KSWpiN9iQ1I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3F74D-4CE0-BD33-9FAC-5758AD0A8D88}" v="12" dt="2025-12-09T17:42:00.372"/>
    <p1510:client id="{CDF0E2F9-59AB-4650-A48B-58080F8D59A0}" v="1426" dt="2025-12-08T21:35:38.332"/>
  </p1510:revLst>
</p1510:revInfo>
</file>

<file path=ppt/tableStyles.xml><?xml version="1.0" encoding="utf-8"?>
<a:tblStyleLst xmlns:a="http://schemas.openxmlformats.org/drawingml/2006/main" def="{720EB732-AF51-459B-9124-5B1EEC688277}">
  <a:tblStyle styleId="{720EB732-AF51-459B-9124-5B1EEC68827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6.fntdata"/><Relationship Id="rId138"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7.fntdata"/><Relationship Id="rId118" Type="http://schemas.openxmlformats.org/officeDocument/2006/relationships/font" Target="fonts/font22.fntdata"/><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notesMaster" Target="notesMasters/notesMaster1.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8.fntdata"/><Relationship Id="rId119" Type="http://schemas.openxmlformats.org/officeDocument/2006/relationships/font" Target="fonts/font23.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4.fntdata"/><Relationship Id="rId115" Type="http://schemas.openxmlformats.org/officeDocument/2006/relationships/font" Target="fonts/font19.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142"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0.fntdata"/><Relationship Id="rId13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5.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kido Komlan" userId="S::okomlan@conservation.org::b31e350b-d2f8-408e-aab1-33298838549c" providerId="AD" clId="Web-{88C3F74D-4CE0-BD33-9FAC-5758AD0A8D88}"/>
    <pc:docChg chg="modSld">
      <pc:chgData name="Orkido Komlan" userId="S::okomlan@conservation.org::b31e350b-d2f8-408e-aab1-33298838549c" providerId="AD" clId="Web-{88C3F74D-4CE0-BD33-9FAC-5758AD0A8D88}" dt="2025-12-09T17:42:00.372" v="5" actId="20577"/>
      <pc:docMkLst>
        <pc:docMk/>
      </pc:docMkLst>
      <pc:sldChg chg="modSp">
        <pc:chgData name="Orkido Komlan" userId="S::okomlan@conservation.org::b31e350b-d2f8-408e-aab1-33298838549c" providerId="AD" clId="Web-{88C3F74D-4CE0-BD33-9FAC-5758AD0A8D88}" dt="2025-12-09T17:42:00.372" v="5" actId="20577"/>
        <pc:sldMkLst>
          <pc:docMk/>
          <pc:sldMk cId="0" sldId="258"/>
        </pc:sldMkLst>
        <pc:spChg chg="mod">
          <ac:chgData name="Orkido Komlan" userId="S::okomlan@conservation.org::b31e350b-d2f8-408e-aab1-33298838549c" providerId="AD" clId="Web-{88C3F74D-4CE0-BD33-9FAC-5758AD0A8D88}" dt="2025-12-09T17:42:00.372" v="5" actId="20577"/>
          <ac:spMkLst>
            <pc:docMk/>
            <pc:sldMk cId="0" sldId="258"/>
            <ac:spMk id="24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pi.ecoagriculture.org/uploads/LGA_manual_finalweb_2_4f65fc535e.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coagriculture.org/resources/tools-guides-and-manuals/resource-tools-guides-and-manual-8"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pi.ecoagriculture.org/uploads/LGA_manual_finalweb_2_4f65fc535e.pdf"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ecoagriculture.org/resources/tools-guides-and-manuals/resource-tools-guides-and-manual-8"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dirty="0"/>
              <a:t>4. Engagement des parties prenantes et vision commune pour la création d'une coalition</a:t>
            </a:r>
          </a:p>
          <a:p>
            <a:r>
              <a:rPr lang="fr-FR" dirty="0"/>
              <a:t>Partenaires d'Ecoagriculture</a:t>
            </a:r>
          </a:p>
          <a:p>
            <a:r>
              <a:rPr lang="fr-FR" dirty="0"/>
              <a:t>Janet</a:t>
            </a:r>
          </a:p>
          <a:p>
            <a:r>
              <a:rPr lang="fr-FR" dirty="0"/>
              <a:t>1. Accueillir le groupe et présenter la série de webinaires (Janet)</a:t>
            </a:r>
          </a:p>
          <a:p>
            <a:r>
              <a:rPr lang="fr-FR" dirty="0"/>
              <a:t>2. Présentation de l'équipe </a:t>
            </a:r>
            <a:r>
              <a:rPr lang="fr-FR" dirty="0" err="1"/>
              <a:t>EcoAg</a:t>
            </a:r>
            <a:r>
              <a:rPr lang="fr-FR" dirty="0"/>
              <a:t> (nous nous présentons)</a:t>
            </a:r>
          </a:p>
          <a:p>
            <a:r>
              <a:rPr lang="fr-FR" dirty="0"/>
              <a:t>3. Présentation dans le chat : nom, pays</a:t>
            </a:r>
          </a:p>
          <a:p>
            <a:r>
              <a:rPr lang="fr-FR" dirty="0"/>
              <a:t>4. Présentation des règles de l'espace d'apprentissage et du parking...</a:t>
            </a:r>
          </a:p>
          <a:p>
            <a:r>
              <a:rPr lang="fr-FR" dirty="0"/>
              <a:t>Demander aux participants de se présenter dans le chat en indiquant :</a:t>
            </a:r>
          </a:p>
          <a:p>
            <a:r>
              <a:rPr lang="fr-FR" dirty="0"/>
              <a:t>- leur nom</a:t>
            </a:r>
          </a:p>
          <a:p>
            <a:r>
              <a:rPr lang="fr-FR" dirty="0"/>
              <a:t>- leur pays</a:t>
            </a:r>
          </a:p>
          <a:p>
            <a:r>
              <a:rPr lang="fr-FR" dirty="0"/>
              <a:t>- leur organisation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400"/>
              <a:buNone/>
            </a:pPr>
            <a:endParaRPr dirty="0"/>
          </a:p>
        </p:txBody>
      </p:sp>
      <p:sp>
        <p:nvSpPr>
          <p:cNvPr id="208" name="Google Shape;2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64131b6538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64131b6538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dirty="0"/>
              <a:t>L'analyse des parties prenantes est le processus qui suit l'identification et la cartographie des parties prenantes. L'objectif est d'approfondir notre compréhension des caractéristiques de chaque partie prenante et de la nature de leurs « liens » avec le contexte et les autres acteurs.</a:t>
            </a:r>
            <a:br>
              <a:rPr lang="fr-FR" dirty="0"/>
            </a:br>
            <a:endParaRPr lang="fr-FR" dirty="0"/>
          </a:p>
          <a:p>
            <a:r>
              <a:rPr lang="fr-FR" b="1" dirty="0"/>
              <a:t>Vous pouvez alors élaborer une stratégie d'engagement et hiérarchiser certaines parties prenantes afin qu'elles s'impliquent dans le partenariat.</a:t>
            </a:r>
            <a:endParaRPr lang="fr-FR" dirty="0"/>
          </a:p>
          <a:p>
            <a:pPr marL="0" lvl="0" indent="0" algn="l" rtl="0">
              <a:lnSpc>
                <a:spcPct val="100000"/>
              </a:lnSpc>
              <a:spcBef>
                <a:spcPts val="0"/>
              </a:spcBef>
              <a:spcAft>
                <a:spcPts val="0"/>
              </a:spcAft>
              <a:buSzPts val="1400"/>
              <a:buNone/>
            </a:pP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4131b6538_0_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64131b6538_0_7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L'image présente l'</a:t>
            </a:r>
            <a:r>
              <a:rPr lang="fr-FR" b="1" dirty="0"/>
              <a:t>outil de cartographie des parties prenantes, tiré du guide MSP de </a:t>
            </a:r>
            <a:r>
              <a:rPr lang="fr-FR" b="1" dirty="0" err="1"/>
              <a:t>Rikolto</a:t>
            </a:r>
            <a:r>
              <a:rPr lang="fr-FR" b="1" dirty="0"/>
              <a:t>.</a:t>
            </a:r>
            <a:endParaRPr lang="fr-FR" dirty="0"/>
          </a:p>
          <a:p>
            <a:r>
              <a:rPr lang="fr-FR" dirty="0"/>
              <a:t>Pour développer cette carte mentale, nous pouvons utiliser des outils de cartographie mentale en ligne, tels que : Miro, </a:t>
            </a:r>
            <a:r>
              <a:rPr lang="fr-FR" dirty="0" err="1"/>
              <a:t>Coggle</a:t>
            </a:r>
            <a:r>
              <a:rPr lang="fr-FR" dirty="0"/>
              <a:t>, Mural, etc.</a:t>
            </a:r>
          </a:p>
          <a:p>
            <a:r>
              <a:rPr lang="fr-FR" dirty="0"/>
              <a:t>En cartographiant ensemble, le LP recueillera de nouvelles informations. Elle restera bien sûr incomplète, car </a:t>
            </a:r>
            <a:r>
              <a:rPr lang="fr-FR" b="1" dirty="0"/>
              <a:t>il est impossible de cartographier complètement des systèmes complexes</a:t>
            </a:r>
            <a:r>
              <a:rPr lang="fr-FR" dirty="0"/>
              <a:t> de cette manière, ceux-ci étant </a:t>
            </a:r>
            <a:r>
              <a:rPr lang="fr-FR" b="1" dirty="0"/>
              <a:t>dynamiques et en constante évolution</a:t>
            </a:r>
            <a:r>
              <a:rPr lang="fr-FR" dirty="0"/>
              <a:t>, mais elle constituera une meilleure ressource et une meilleure base de travail que si l'on part d'un point où chacun ne voit que sa partie du système.</a:t>
            </a:r>
          </a:p>
          <a:p>
            <a:r>
              <a:rPr lang="fr-FR" dirty="0"/>
              <a:t>Au fur et à mesure que vous construisez la carte physique, celle-ci vous apportera de nouvelles perspectives que vous n'aviez peut-être pas envisagées auparavant. C'est l'occasion d'</a:t>
            </a:r>
            <a:r>
              <a:rPr lang="fr-FR" b="1" dirty="0"/>
              <a:t>étudier l'interconnexion de votre paysage</a:t>
            </a:r>
            <a:r>
              <a:rPr lang="fr-FR" dirty="0"/>
              <a:t>, par exemple les </a:t>
            </a:r>
            <a:r>
              <a:rPr lang="fr-FR" b="1" dirty="0"/>
              <a:t>relations entre les personnes et les organisations.</a:t>
            </a:r>
            <a:endParaRPr lang="fr-FR" dirty="0"/>
          </a:p>
          <a:p>
            <a:br>
              <a:rPr lang="fr-FR" dirty="0"/>
            </a:br>
            <a:endParaRPr lang="fr-FR" dirty="0"/>
          </a:p>
          <a:p>
            <a:r>
              <a:rPr lang="fr-FR" dirty="0"/>
              <a:t>L'</a:t>
            </a:r>
            <a:r>
              <a:rPr lang="fr-FR" b="1" dirty="0"/>
              <a:t>exercice de cartographie des parties prenantes</a:t>
            </a:r>
            <a:r>
              <a:rPr lang="fr-FR" dirty="0"/>
              <a:t> fournit une approche systématique pour identifier toutes les parties intéressées/intéressantes et également identifier les lacunes en matière d'équité, de diversité et d'inclusion dans les LP.</a:t>
            </a:r>
          </a:p>
          <a:p>
            <a:r>
              <a:rPr lang="fr-FR" dirty="0"/>
              <a:t>Il met également en évidence qui fait déjà partie du LP et </a:t>
            </a:r>
            <a:r>
              <a:rPr lang="fr-FR" b="1" dirty="0"/>
              <a:t>qui n'en fait pas partie, mais devrait en faire partie.</a:t>
            </a:r>
            <a:r>
              <a:rPr lang="fr-FR" dirty="0"/>
              <a:t> Il nous permet d'</a:t>
            </a:r>
            <a:r>
              <a:rPr lang="fr-FR" b="1" dirty="0"/>
              <a:t>identifier les lacunes</a:t>
            </a:r>
            <a:r>
              <a:rPr lang="fr-FR" dirty="0"/>
              <a:t> dans la représentation du paysage et d'être plus </a:t>
            </a:r>
            <a:r>
              <a:rPr lang="fr-FR" b="1" dirty="0"/>
              <a:t>stratégiques dans notre approche d'engagement.</a:t>
            </a:r>
            <a:endParaRPr lang="fr-FR" dirty="0"/>
          </a:p>
          <a:p>
            <a:br>
              <a:rPr lang="fr-FR" dirty="0"/>
            </a:br>
            <a:endParaRPr lang="fr-FR" dirty="0"/>
          </a:p>
          <a:p>
            <a:pPr marL="0" lvl="0" indent="0" algn="just" rtl="0">
              <a:lnSpc>
                <a:spcPct val="115000"/>
              </a:lnSpc>
              <a:spcBef>
                <a:spcPts val="0"/>
              </a:spcBef>
              <a:spcAft>
                <a:spcPts val="90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6435086e47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6435086e47_1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36435086e47_1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6435086e47_1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6435086e47_1_2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36435086e47_1_2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6435086e47_1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6435086e47_1_4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6435086e47_1_4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64131b6538_0_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64131b6538_0_13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64131b6538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64131b6538_0_14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4131b6538_0_1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4131b6538_0_14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64131b6538_0_1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64131b6538_0_14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4131b6538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64131b6538_0_14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64131b6538_0_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4" name="Google Shape;234;g364131b6538_0_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1.7.2013</a:t>
            </a:r>
            <a:endParaRPr/>
          </a:p>
        </p:txBody>
      </p:sp>
      <p:sp>
        <p:nvSpPr>
          <p:cNvPr id="235" name="Google Shape;235;g364131b6538_0_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364131b6538_0_0: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fr-FR" sz="1100" dirty="0"/>
              <a:t>1. Accueillir le groupe et présenter la série de webinaires (Janet)</a:t>
            </a:r>
          </a:p>
          <a:p>
            <a:r>
              <a:rPr lang="fr-FR" sz="1100" dirty="0"/>
              <a:t>2. Présentation de l'équipe </a:t>
            </a:r>
            <a:r>
              <a:rPr lang="fr-FR" sz="1100" dirty="0" err="1"/>
              <a:t>EcoAg</a:t>
            </a:r>
            <a:r>
              <a:rPr lang="fr-FR" sz="1100" dirty="0"/>
              <a:t> (nous nous présentons)</a:t>
            </a:r>
          </a:p>
          <a:p>
            <a:r>
              <a:rPr lang="fr-FR" sz="1100" dirty="0"/>
              <a:t>3. Présentation dans le chat : nom, pays</a:t>
            </a:r>
          </a:p>
          <a:p>
            <a:r>
              <a:rPr lang="fr-FR" sz="1100" dirty="0"/>
              <a:t>4. Présenter les règles de l'espace d'apprentissage et du parking...</a:t>
            </a:r>
          </a:p>
          <a:p>
            <a:r>
              <a:rPr lang="fr-FR" sz="1100" dirty="0"/>
              <a:t>Demander aux participants de se présenter dans le chat en indiquant :</a:t>
            </a:r>
          </a:p>
          <a:p>
            <a:r>
              <a:rPr lang="fr-FR" sz="1100" dirty="0"/>
              <a:t>- leur nom</a:t>
            </a:r>
          </a:p>
          <a:p>
            <a:r>
              <a:rPr lang="fr-FR" sz="1100" dirty="0"/>
              <a:t>- leur pays</a:t>
            </a:r>
          </a:p>
          <a:p>
            <a:r>
              <a:rPr lang="fr-FR" sz="1100" dirty="0"/>
              <a:t>- leur organisation</a:t>
            </a:r>
          </a:p>
          <a:p>
            <a:pPr marL="0" lvl="0" indent="0" algn="l" rtl="0">
              <a:lnSpc>
                <a:spcPct val="100000"/>
              </a:lnSpc>
              <a:spcBef>
                <a:spcPts val="0"/>
              </a:spcBef>
              <a:spcAft>
                <a:spcPts val="0"/>
              </a:spcAft>
              <a:buSzPts val="1400"/>
              <a:buNone/>
            </a:pPr>
            <a:endParaRPr sz="1100" dirty="0">
              <a:latin typeface="Arial"/>
              <a:ea typeface="Arial"/>
              <a:cs typeface="Arial"/>
              <a:sym typeface="Arial"/>
            </a:endParaRPr>
          </a:p>
        </p:txBody>
      </p:sp>
      <p:sp>
        <p:nvSpPr>
          <p:cNvPr id="237" name="Google Shape;237;g364131b6538_0_0: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8" name="Google Shape;238;g364131b6538_0_0: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64131b6538_0_2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64131b6538_0_24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b="1" dirty="0"/>
              <a:t>L'engagement des parties prenantes est le processus qui consiste à inclure les parties prenantes dans une action ou un processus décisionnel. (USAID, 2018)</a:t>
            </a:r>
            <a:endParaRPr lang="fr-FR" dirty="0"/>
          </a:p>
          <a:p>
            <a:br>
              <a:rPr lang="fr-FR" dirty="0"/>
            </a:br>
            <a:endParaRPr lang="fr-FR" dirty="0"/>
          </a:p>
          <a:p>
            <a:r>
              <a:rPr lang="fr-FR" dirty="0"/>
              <a:t>Il existe de nombreuses définitions de l'engagement des parties prenantes. Nous vous en proposons ici une autre, celle du PNUD :</a:t>
            </a:r>
          </a:p>
          <a:p>
            <a:br>
              <a:rPr lang="fr-FR" dirty="0"/>
            </a:br>
            <a:endParaRPr lang="fr-FR" dirty="0"/>
          </a:p>
          <a:p>
            <a:r>
              <a:rPr lang="fr-FR" b="1" dirty="0"/>
              <a:t>PNUD</a:t>
            </a:r>
            <a:r>
              <a:rPr lang="fr-FR" dirty="0"/>
              <a:t> : L'engagement des parties prenantes est un </a:t>
            </a:r>
            <a:r>
              <a:rPr lang="fr-FR" b="1" dirty="0"/>
              <a:t>processus visant à garantir l'équité participative, la responsabilité et la transparence</a:t>
            </a:r>
            <a:r>
              <a:rPr lang="fr-FR" dirty="0"/>
              <a:t>, et à développer des partenariats et des réseaux entre les différentes parties prenantes.</a:t>
            </a:r>
          </a:p>
          <a:p>
            <a:r>
              <a:rPr lang="fr-FR" dirty="0"/>
              <a:t>Selon eux, l'engagement doit être opportun, ouvert, transparent, éclairé, inclusif et itératif.</a:t>
            </a:r>
          </a:p>
          <a:p>
            <a:br>
              <a:rPr lang="fr-FR" dirty="0"/>
            </a:br>
            <a:endParaRPr lang="fr-FR" dirty="0"/>
          </a:p>
          <a:p>
            <a:br>
              <a:rPr lang="fr-FR" dirty="0"/>
            </a:br>
            <a:endParaRPr lang="fr-FR" dirty="0"/>
          </a:p>
          <a:p>
            <a:r>
              <a:rPr lang="fr-FR" dirty="0"/>
              <a:t>L'engagement des parties prenantes peut mettre en lumière les questions qui importent le plus aux personnes concernées et </a:t>
            </a:r>
            <a:r>
              <a:rPr lang="fr-FR" b="1" dirty="0"/>
              <a:t>garantit que les parties prenantes sont représentées dans le processus décisionnel</a:t>
            </a:r>
            <a:r>
              <a:rPr lang="fr-FR" dirty="0"/>
              <a:t>. </a:t>
            </a:r>
            <a:r>
              <a:rPr lang="fr-FR" b="1" dirty="0"/>
              <a:t>L'engagement des parties prenantes offre un éventail de points de vue et de perspectives</a:t>
            </a:r>
            <a:r>
              <a:rPr lang="fr-FR" dirty="0"/>
              <a:t>, ainsi que </a:t>
            </a:r>
            <a:r>
              <a:rPr lang="fr-FR" b="1" dirty="0"/>
              <a:t>des connaissances précieuses sur les systèmes sociaux et écologiques locaux.</a:t>
            </a:r>
            <a:endParaRPr lang="fr-FR" dirty="0"/>
          </a:p>
          <a:p>
            <a:br>
              <a:rPr lang="fr-FR" dirty="0"/>
            </a:br>
            <a:endParaRPr lang="fr-FR" dirty="0"/>
          </a:p>
          <a:p>
            <a:r>
              <a:rPr lang="fr-FR" dirty="0"/>
              <a:t>Ce qu'il est essentiel de comprendre à propos de cette phase, c'est que chaque groupe de parties prenantes est différent, et que la stratégie (format/méthode/processus) sera donc différente pour chacun d'entre eux.</a:t>
            </a: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64131b6538_0_2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64131b6538_0_25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64131b6538_0_2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364131b6538_0_2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dirty="0"/>
              <a:t>L'analyse des parties prenantes est le processus qui suit l'identification et la cartographie des parties prenantes. L'objectif est d'approfondir notre compréhension des caractéristiques de chaque partie prenante et de la nature de leurs « liens » avec le contexte et les autres acteurs.</a:t>
            </a:r>
            <a:br>
              <a:rPr lang="fr-FR" dirty="0"/>
            </a:br>
            <a:endParaRPr lang="fr-FR" dirty="0"/>
          </a:p>
          <a:p>
            <a:r>
              <a:rPr lang="fr-FR" b="1" dirty="0"/>
              <a:t>Vous pouvez alors élaborer une stratégie d'engagement et hiérarchiser certaines parties prenantes afin qu'elles s'impliquent dans le partenariat.</a:t>
            </a:r>
            <a:endParaRPr lang="fr-FR" dirty="0"/>
          </a:p>
          <a:p>
            <a:pPr marL="0" lvl="0" indent="0" algn="l" rtl="0">
              <a:lnSpc>
                <a:spcPct val="100000"/>
              </a:lnSpc>
              <a:spcBef>
                <a:spcPts val="0"/>
              </a:spcBef>
              <a:spcAft>
                <a:spcPts val="0"/>
              </a:spcAft>
              <a:buSzPts val="1400"/>
              <a:buNone/>
            </a:pPr>
            <a:endParaRPr b="1"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749caeedb1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5" name="Google Shape;605;g3749caeedb1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749caeedb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3749caeedb1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b="1" dirty="0"/>
              <a:t>Une participation équitable et inclusive des parties prenantes</a:t>
            </a:r>
            <a:r>
              <a:rPr lang="fr-FR" dirty="0"/>
              <a:t> est essentielle dans le processus de création d'un partenariat et de coopération.</a:t>
            </a:r>
          </a:p>
          <a:p>
            <a:br>
              <a:rPr lang="fr-FR" dirty="0"/>
            </a:br>
            <a:endParaRPr lang="fr-FR" dirty="0"/>
          </a:p>
          <a:p>
            <a:r>
              <a:rPr lang="fr-FR" dirty="0"/>
              <a:t>- Une participation équitable des parties prenantes doit inclure un </a:t>
            </a:r>
            <a:r>
              <a:rPr lang="fr-FR" b="1" dirty="0"/>
              <a:t>éventail diversifié de participants</a:t>
            </a:r>
            <a:r>
              <a:rPr lang="fr-FR" dirty="0"/>
              <a:t> représentant les identités variées et souvent</a:t>
            </a:r>
            <a:r>
              <a:rPr lang="fr-FR" b="1" dirty="0"/>
              <a:t> sous-représentées au sein d'une communauté</a:t>
            </a:r>
            <a:r>
              <a:rPr lang="fr-FR" dirty="0"/>
              <a:t>.</a:t>
            </a:r>
          </a:p>
          <a:p>
            <a:r>
              <a:rPr lang="fr-FR" dirty="0"/>
              <a:t>- Les partenariats pour le paysage ont plus de chances d'obtenir des résultats positifs et durables lorsqu'ils sont </a:t>
            </a:r>
            <a:r>
              <a:rPr lang="fr-FR" b="1" dirty="0"/>
              <a:t>conçus en collaboration avec les peuples autochtones et les communautés locales.</a:t>
            </a:r>
            <a:endParaRPr lang="fr-FR" dirty="0"/>
          </a:p>
          <a:p>
            <a:r>
              <a:rPr lang="fr-FR" dirty="0"/>
              <a:t>Intégrer les connaissances scientifiques et techniques aux méthodes pratiques, locales, traditionnelles et/ou autres afin d'améliorer la base scientifique de la prise de décision.</a:t>
            </a:r>
            <a:br>
              <a:rPr lang="fr-FR" dirty="0"/>
            </a:br>
            <a:endParaRPr lang="fr-FR" dirty="0"/>
          </a:p>
          <a:p>
            <a:r>
              <a:rPr lang="fr-FR" dirty="0"/>
              <a:t>- Éliminer les obstacles à l'engagement. </a:t>
            </a:r>
            <a:r>
              <a:rPr lang="fr-FR" b="1" dirty="0"/>
              <a:t>Selon vous, quels sont les obstacles à l'engagement ? Avez-vous des idées ?</a:t>
            </a:r>
            <a:endParaRPr lang="fr-FR" dirty="0"/>
          </a:p>
          <a:p>
            <a:r>
              <a:rPr lang="fr-FR" dirty="0"/>
              <a:t>Donnez quelques exemples :</a:t>
            </a:r>
          </a:p>
          <a:p>
            <a:r>
              <a:rPr lang="fr-FR" b="1" dirty="0"/>
              <a:t>Par exemple, lors de l'organisation de réunions en personne, il est très important de s'assurer que tout le monde dispose d'un moyen de transport pour y participer. Ou si une réunion se déroule à distance, il est très important de s'assurer que tous les acteurs ont accès à Internet et à un smartphone. Un autre exemple pourrait être la langue : lorsque nous travaillons avec des groupes qui parlent différentes langues, nous devons nous assurer que les documents et les communications du projet sont traduits pour tout le monde, en particulier les communautés locales et les peuples traditionnels.</a:t>
            </a:r>
            <a:br>
              <a:rPr lang="fr-FR" dirty="0"/>
            </a:br>
            <a:endParaRPr lang="fr-FR" dirty="0"/>
          </a:p>
          <a:p>
            <a:r>
              <a:rPr lang="fr-FR" dirty="0"/>
              <a:t>- Moment de la journée : offrez aux participants la possibilité de s'engager à différents moments de la journée afin de s'adapter à leurs emplois du temps et à leurs obligations professionnelles/familiales.</a:t>
            </a:r>
          </a:p>
          <a:p>
            <a:r>
              <a:rPr lang="fr-FR" dirty="0"/>
              <a:t>- </a:t>
            </a:r>
            <a:r>
              <a:rPr lang="fr-FR" b="1" dirty="0"/>
              <a:t>Transport</a:t>
            </a:r>
            <a:r>
              <a:rPr lang="fr-FR" dirty="0"/>
              <a:t> : si les parties prenantes sont invitées à se déplacer pour participer au projet ou assister à des réunions en personne, fournissez un moyen de transport à celles qui en ont besoin.</a:t>
            </a:r>
          </a:p>
          <a:p>
            <a:r>
              <a:rPr lang="fr-FR" dirty="0"/>
              <a:t>- </a:t>
            </a:r>
            <a:r>
              <a:rPr lang="fr-FR" b="1" dirty="0"/>
              <a:t>Communications et accès à la technologie</a:t>
            </a:r>
            <a:r>
              <a:rPr lang="fr-FR" dirty="0"/>
              <a:t> : si les parties prenantes sont invitées à participer à distance, proposez d'autres moyens de participation si l'accès à Internet et à un smartphone constitue un obstacle important.</a:t>
            </a:r>
          </a:p>
          <a:p>
            <a:r>
              <a:rPr lang="fr-FR" dirty="0"/>
              <a:t>-</a:t>
            </a:r>
            <a:r>
              <a:rPr lang="fr-FR" b="1" dirty="0"/>
              <a:t>Langue</a:t>
            </a:r>
            <a:r>
              <a:rPr lang="fr-FR" dirty="0"/>
              <a:t> : lorsque vous travaillez avec des groupes qui parlent différentes langues, veillez à ce que les communications et les documents du projet soient traduits dans ces langues. Cela permettra aux parties prenantes de mieux comprendre le contenu et les messages.</a:t>
            </a:r>
          </a:p>
          <a:p>
            <a:r>
              <a:rPr lang="fr-FR" dirty="0"/>
              <a:t>-Exigences en matière de temps : dans de nombreux cas, certaines parties prenantes auront d'autres engagements qui limiteront leurs possibilités de participation, notamment leur travail, des problèmes médicaux et la garde d'enfants. Proposez plusieurs méthodes de participation et offrez des services de garde d'enfants lorsque cela est possible. Montrez également que vous accordez de l'importance au temps des parties prenantes en leur offrant une compensation sous forme d'allocations, de cartes-cadeaux, de repas, etc.</a:t>
            </a:r>
          </a:p>
          <a:p>
            <a:r>
              <a:rPr lang="fr-FR" dirty="0"/>
              <a:t>-Présentation des informations : décomposez les questions et les concepts complexes afin que les personnes qui découvrent le sujet ne se sentent pas dépassées, ne trouvent pas le sujet trop scientifique ou n'aient pas l'impression qu'on leur parle avec condescendance.</a:t>
            </a:r>
          </a:p>
          <a:p>
            <a:r>
              <a:rPr lang="fr-FR" dirty="0"/>
              <a:t>-Liberté d'expression : certains groupes peuvent ne pas se sentir à l'aise pour exprimer leurs besoins et leurs opinions en raison d'un manque d'influence, d'autonomie ou de visibilité au sein de la société. Les chefs de projet doivent identifier ces groupes et leur offrir des espaces sûrs pour communiquer, tels que des réunions séparées ou des options permettant de s'exprimer de manière anonyme (CEE-ONU, 2021).</a:t>
            </a:r>
            <a:br>
              <a:rPr lang="fr-FR" dirty="0"/>
            </a:br>
            <a:endParaRPr lang="fr-FR" dirty="0"/>
          </a:p>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749caeedb1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3749caeedb1_0_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g3749caeedb1_0_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749caeedb1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3749caeedb1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sz="1100" dirty="0"/>
              <a:t>L'équipe a souligné qu'elle avait besoin de plus de technologie, de moyens et de formation. Elle a également mentionné qu'elle serait très intéressée par des échanges avec d'autres pays afin de partager les meilleures pratiques.</a:t>
            </a:r>
          </a:p>
          <a:p>
            <a:r>
              <a:rPr lang="fr-FR" sz="1100" dirty="0"/>
              <a:t>Le caractère saisonnier de l'exploitation minière signifie que, même s'il est possible de gagner beaucoup d'argent à certains moments de l'année, il est essentiel de comprendre comment investir dans d'autres opportunités qui garantiront un flux de trésorerie plus régulier. L'équipe a souligné qu'une formation sur la gestion des revenus et du financement était absolument nécessaire.</a:t>
            </a:r>
          </a:p>
          <a:p>
            <a:pPr marL="0" lvl="0" indent="0" algn="l" rtl="0">
              <a:lnSpc>
                <a:spcPct val="107916"/>
              </a:lnSpc>
              <a:spcBef>
                <a:spcPts val="0"/>
              </a:spcBef>
              <a:spcAft>
                <a:spcPts val="0"/>
              </a:spcAft>
              <a:buSzPts val="1400"/>
              <a:buNone/>
            </a:pPr>
            <a:endParaRPr sz="1100" dirty="0">
              <a:latin typeface="Raleway"/>
              <a:ea typeface="Raleway"/>
              <a:cs typeface="Raleway"/>
              <a:sym typeface="Raleway"/>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749caeedb1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3749caeedb1_0_2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3749caeedb1_0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749caeedb1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3749caeedb1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749caeedb1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3749caeedb1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3749caeedb1_0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4131b653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Après les mots de bienvenue et la présentation de CI :</a:t>
            </a:r>
          </a:p>
          <a:p>
            <a:r>
              <a:rPr lang="fr-FR" dirty="0"/>
              <a:t>Mot de bienvenue </a:t>
            </a:r>
            <a:r>
              <a:rPr lang="fr-FR" dirty="0" err="1"/>
              <a:t>d'EcoAgriculture</a:t>
            </a:r>
            <a:r>
              <a:rPr lang="fr-FR" dirty="0"/>
              <a:t> </a:t>
            </a:r>
            <a:r>
              <a:rPr lang="fr-FR" dirty="0" err="1"/>
              <a:t>Partners</a:t>
            </a:r>
            <a:r>
              <a:rPr lang="fr-FR" dirty="0"/>
              <a:t>, présentation de chaque membre de l'équipe d'</a:t>
            </a:r>
            <a:r>
              <a:rPr lang="fr-FR" dirty="0" err="1"/>
              <a:t>EcoAg</a:t>
            </a:r>
            <a:r>
              <a:rPr lang="fr-FR" dirty="0"/>
              <a:t>.</a:t>
            </a:r>
          </a:p>
          <a:p>
            <a:r>
              <a:rPr lang="fr-FR" dirty="0"/>
              <a:t>Envoyer le lien vers les biographies de l'équipe dans la boîte de discussion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After welcoming and introduction words from CI:</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solidFill>
                  <a:schemeClr val="dk1"/>
                </a:solidFill>
                <a:latin typeface="Calibri"/>
                <a:ea typeface="Calibri"/>
                <a:cs typeface="Calibri"/>
                <a:sym typeface="Calibri"/>
              </a:rPr>
              <a:t>Welcoming remarks from </a:t>
            </a:r>
            <a:r>
              <a:rPr lang="en-US" dirty="0"/>
              <a:t>E</a:t>
            </a:r>
            <a:r>
              <a:rPr lang="en-US" dirty="0">
                <a:solidFill>
                  <a:schemeClr val="dk1"/>
                </a:solidFill>
                <a:latin typeface="Calibri"/>
                <a:ea typeface="Calibri"/>
                <a:cs typeface="Calibri"/>
                <a:sym typeface="Calibri"/>
              </a:rPr>
              <a:t>coAgriculture Partners, introduc</a:t>
            </a:r>
            <a:r>
              <a:rPr lang="en-US" dirty="0"/>
              <a:t>tion </a:t>
            </a:r>
            <a:r>
              <a:rPr lang="en-US" dirty="0">
                <a:solidFill>
                  <a:schemeClr val="dk1"/>
                </a:solidFill>
                <a:latin typeface="Calibri"/>
                <a:ea typeface="Calibri"/>
                <a:cs typeface="Calibri"/>
                <a:sym typeface="Calibri"/>
              </a:rPr>
              <a:t>of each member</a:t>
            </a:r>
            <a:r>
              <a:rPr lang="en-US" dirty="0"/>
              <a:t> of</a:t>
            </a:r>
            <a:r>
              <a:rPr lang="en-US" dirty="0">
                <a:solidFill>
                  <a:schemeClr val="dk1"/>
                </a:solidFill>
                <a:latin typeface="Calibri"/>
                <a:ea typeface="Calibri"/>
                <a:cs typeface="Calibri"/>
                <a:sym typeface="Calibri"/>
              </a:rPr>
              <a:t> the team from </a:t>
            </a:r>
            <a:r>
              <a:rPr lang="en-US" dirty="0" err="1">
                <a:solidFill>
                  <a:schemeClr val="dk1"/>
                </a:solidFill>
                <a:latin typeface="Calibri"/>
                <a:ea typeface="Calibri"/>
                <a:cs typeface="Calibri"/>
                <a:sym typeface="Calibri"/>
              </a:rPr>
              <a:t>EcoAg</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t>S</a:t>
            </a:r>
            <a:r>
              <a:rPr lang="en-US" dirty="0">
                <a:latin typeface="Calibri"/>
                <a:ea typeface="Calibri"/>
                <a:cs typeface="Calibri"/>
                <a:sym typeface="Calibri"/>
              </a:rPr>
              <a:t>end link to the team bios in the chat box</a:t>
            </a:r>
            <a:r>
              <a:rPr lang="en-US" dirty="0"/>
              <a:t>:</a:t>
            </a: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rgbClr val="FF0000"/>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dirty="0">
              <a:solidFill>
                <a:schemeClr val="dk1"/>
              </a:solidFill>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244" name="Google Shape;244;g364131b653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64131b6538_0_20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g364131b6538_0_20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7: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r>
              <a:rPr lang="fr-FR" dirty="0"/>
              <a:t>Les règles et les processus décisionnels qui influencent les actions dans le paysage. Par règles, nous entendons les mesures gouvernementales, mais aussi les règles informelles telles que les coutumes culturelles et les pratiques religieuses. Lorsque nous parlons de processus décisionnels, nous faisons référence aux décisions prises par toutes les parties prenantes du paysage. On peut donc penser aux décisions gouvernementales (par exemple, concernant les plans d'aménagement du territoire, les nouvelles politiques ou les budgets), aux décisions des entreprises (par exemple, comment gérer les plantations, où investir), aux décisions des organisations non gouvernementales (par exemple, où travailler, avec qui travailler) et aux décisions des communautés et des individus (par exemple, comment gérer les terres communautaires, s'il faut ou non agrandir une exploitation agricole). Voici quelques exemples de règles et de processus décisionnels qui ont une incidence sur notre paysage...</a:t>
            </a:r>
          </a:p>
          <a:p>
            <a:r>
              <a:rPr lang="fr-FR" dirty="0" err="1"/>
              <a:t>Kozar</a:t>
            </a:r>
            <a:r>
              <a:rPr lang="fr-FR" dirty="0"/>
              <a:t> et al. (2014) concluent avant tout que la gouvernance du paysage est par nature multi-niveaux, multisectorielle et multi-acteurs, et qu'elle nécessite donc des stratégies et des mécanismes permettant d'harmoniser les règles et de coordonner les processus décisionnels entre ces différents niveaux, secteurs et acteurs. La gouvernance du paysage consiste à concevoir et à mettre en œuvre des arrangements institutionnels, des processus décisionnels et des instruments politiques, et à s'appuyer sur les valeurs sociales sous-jacentes grâce auxquelles de multiples acteurs peuvent poursuivre en collaboration leurs intérêts dans des paysages durables. Outre la mise en place de mécanismes de coordination efficaces, la gouvernance du paysage comprend également l'application des principes généraux de « bonne gouvernance » aux règles et à la prise de décision dans le paysage. Ces principes sont notamment l'inclusion, la transparence et la responsabilité. Pour soutenir ces principes, la gouvernance du paysage s'attache également à générer et à communiquer des connaissances et des informations pertinentes, ainsi qu'à favoriser l'apprentissage collaboratif et le renforcement des capacités entre les parties prenantes du paysage. En fin de compte, nous partons du principe qu'une bonne gouvernance du paysage est une condition préalable à la réalisation d'un paysage durable. Celui-ci peut être décrit comme un paysage qui « contribue à respecter les principes du développement durable tels que définis dans les objectifs de développement durable des Nations unies [... et [...] vise à garantir des synergies et à minimiser les compromis entre les objectifs économiques, sociaux et environnementaux (y compris climatiques) lorsque ces objectifs sont en concurrence » (Denier et al. 2015).</a:t>
            </a:r>
          </a:p>
          <a:p>
            <a:pPr marL="0" lvl="0" indent="0" algn="l" rtl="0">
              <a:lnSpc>
                <a:spcPct val="100000"/>
              </a:lnSpc>
              <a:spcBef>
                <a:spcPts val="0"/>
              </a:spcBef>
              <a:spcAft>
                <a:spcPts val="0"/>
              </a:spcAft>
              <a:buSzPts val="1100"/>
              <a:buNone/>
            </a:pPr>
            <a:endParaRPr dirty="0"/>
          </a:p>
        </p:txBody>
      </p:sp>
      <p:sp>
        <p:nvSpPr>
          <p:cNvPr id="660" name="Google Shape;660;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41e361e26_0_1:notes"/>
          <p:cNvSpPr txBox="1">
            <a:spLocks noGrp="1"/>
          </p:cNvSpPr>
          <p:nvPr>
            <p:ph type="body" idx="1"/>
          </p:nvPr>
        </p:nvSpPr>
        <p:spPr>
          <a:xfrm>
            <a:off x="914400" y="3251200"/>
            <a:ext cx="7315200" cy="3081300"/>
          </a:xfrm>
          <a:prstGeom prst="rect">
            <a:avLst/>
          </a:prstGeom>
          <a:noFill/>
          <a:ln>
            <a:noFill/>
          </a:ln>
        </p:spPr>
        <p:txBody>
          <a:bodyPr spcFirstLastPara="1" wrap="square" lIns="91425" tIns="91425" rIns="91425" bIns="91425" anchor="t" anchorCtr="0">
            <a:noAutofit/>
          </a:bodyPr>
          <a:lstStyle/>
          <a:p>
            <a:r>
              <a:rPr lang="fr-FR" dirty="0"/>
              <a:t>Les règles et les processus décisionnels qui influencent les actions dans le paysage. Par règles, nous entendons les mesures gouvernementales, mais aussi les règles informelles telles que les coutumes culturelles et les pratiques religieuses. Lorsque nous parlons de processus décisionnels, nous faisons référence aux décisions prises par toutes les parties prenantes du paysage. On peut donc penser aux décisions gouvernementales (par exemple, concernant les plans d'aménagement du territoire, les nouvelles politiques ou les budgets), aux décisions des entreprises (par exemple, comment gérer les plantations, où investir), aux décisions des organisations non gouvernementales (par exemple, où travailler, avec qui travailler) et aux décisions des communautés et des individus (par exemple, comment gérer les terres communautaires, s'il faut ou non agrandir une exploitation agricole). Voici quelques exemples de règles et de processus décisionnels qui ont une incidence sur notre paysage...</a:t>
            </a:r>
          </a:p>
          <a:p>
            <a:r>
              <a:rPr lang="fr-FR" dirty="0" err="1"/>
              <a:t>Kozar</a:t>
            </a:r>
            <a:r>
              <a:rPr lang="fr-FR" dirty="0"/>
              <a:t> et al. (2014) concluent avant tout que la gouvernance du paysage est par nature multi-niveaux, multisectorielle et multi-acteurs, et qu'elle nécessite donc des stratégies et des mécanismes permettant d'harmoniser les règles et de coordonner les processus décisionnels entre ces différents niveaux, secteurs et acteurs. La gouvernance du paysage consiste à concevoir et à mettre en œuvre des arrangements institutionnels, des processus décisionnels et des instruments politiques, et à s'appuyer sur les valeurs sociales sous-jacentes grâce auxquelles de multiples acteurs peuvent poursuivre de manière collaborative leurs intérêts dans des paysages durables. Outre la mise en place de mécanismes de coordination efficaces, la gouvernance du paysage comprend également l'application des principes généraux de « bonne gouvernance » aux règles et à la prise de décision dans le paysage. Ces principes sont notamment l'inclusion, la transparence et la responsabilité. Pour soutenir ces principes, la gouvernance du paysage s'attache également à générer et à communiquer des connaissances et des informations pertinentes, ainsi qu'à favoriser l'apprentissage collaboratif et le renforcement des capacités parmi les parties prenantes du paysage. En fin de compte, nous partons du principe qu'une bonne gouvernance des paysages est une condition préalable à la réalisation d'un paysage durable. Celui-ci peut être décrit comme un paysage qui « contribue à respecter les principes du développement durable tels que définis dans les objectifs de développement durable des Nations unies [... et [...] vise à garantir des synergies et à minimiser les compromis entre les objectifs économiques, sociaux et environnementaux (y compris climatiques) lorsque ces objectifs sont en concurrence » (Denier et al. 2015).</a:t>
            </a:r>
          </a:p>
          <a:p>
            <a:pPr marL="0" lvl="0" indent="0" algn="l" rtl="0">
              <a:lnSpc>
                <a:spcPct val="100000"/>
              </a:lnSpc>
              <a:spcBef>
                <a:spcPts val="0"/>
              </a:spcBef>
              <a:spcAft>
                <a:spcPts val="0"/>
              </a:spcAft>
              <a:buSzPts val="1100"/>
              <a:buNone/>
            </a:pPr>
            <a:endParaRPr dirty="0"/>
          </a:p>
        </p:txBody>
      </p:sp>
      <p:sp>
        <p:nvSpPr>
          <p:cNvPr id="668" name="Google Shape;668;g3641e361e26_0_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641e361e26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641e361e26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3641e361e26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64131b6538_0_2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64131b6538_0_27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dirty="0">
                <a:solidFill>
                  <a:schemeClr val="hlink"/>
                </a:solidFill>
                <a:hlinkClick r:id="rId3"/>
              </a:rPr>
              <a:t>https://api.ecoagriculture.org/uploads/LGA_manual_finalweb_2_4f65fc535e.pdf</a:t>
            </a:r>
            <a:endParaRPr dirty="0"/>
          </a:p>
          <a:p>
            <a:pPr marL="0" lvl="0" indent="0" algn="l" rtl="0">
              <a:lnSpc>
                <a:spcPct val="100000"/>
              </a:lnSpc>
              <a:spcBef>
                <a:spcPts val="0"/>
              </a:spcBef>
              <a:spcAft>
                <a:spcPts val="0"/>
              </a:spcAft>
              <a:buSzPts val="1400"/>
              <a:buNone/>
            </a:pPr>
            <a:r>
              <a:rPr lang="en-US" u="sng" dirty="0">
                <a:solidFill>
                  <a:schemeClr val="hlink"/>
                </a:solidFill>
                <a:hlinkClick r:id="rId4"/>
              </a:rPr>
              <a:t>https://ecoagriculture.org/resources/tools-guides-and-manuals/resource-tools-guides-and-manual-8</a:t>
            </a:r>
            <a:endParaRPr dirty="0"/>
          </a:p>
          <a:p>
            <a:pPr marL="0" lvl="0" indent="0" algn="l" rtl="0">
              <a:lnSpc>
                <a:spcPct val="100000"/>
              </a:lnSpc>
              <a:spcBef>
                <a:spcPts val="0"/>
              </a:spcBef>
              <a:spcAft>
                <a:spcPts val="0"/>
              </a:spcAft>
              <a:buSzPts val="1400"/>
              <a:buNone/>
            </a:pPr>
            <a:endParaRPr dirty="0"/>
          </a:p>
        </p:txBody>
      </p:sp>
      <p:sp>
        <p:nvSpPr>
          <p:cNvPr id="688" name="Google Shape;688;g364131b6538_0_27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64131b6538_0_2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64131b6538_0_27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64131b6538_0_2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64131b6538_0_27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g364131b6538_0_27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749caeedb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749caeedb1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749caeedb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749caeedb1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749caeedb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3749caeedb1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4131b6538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Présentez les règles et les rôles, puis demandez aux participants de proposer des règles supplémentaires (l'un anime la discussion et l'autre peut taper au fur et à mesure qu'ils parlent).</a:t>
            </a:r>
          </a:p>
          <a:p>
            <a:r>
              <a:rPr lang="fr-FR" dirty="0"/>
              <a:t>Demandez aux participants s'ils sont à l'aise avec Zoom et ses outils, - indiquez-leur où se trouvent ces fonctions à l'écran :</a:t>
            </a:r>
          </a:p>
          <a:p>
            <a:r>
              <a:rPr lang="fr-FR" dirty="0"/>
              <a:t>●Activer/désactiver le son</a:t>
            </a:r>
          </a:p>
          <a:p>
            <a:r>
              <a:rPr lang="fr-FR" dirty="0"/>
              <a:t>●Montrez comment activer l'interprétation dans différentes langues</a:t>
            </a:r>
          </a:p>
          <a:p>
            <a:r>
              <a:rPr lang="fr-FR" dirty="0"/>
              <a:t>●Fonction de chat - encouragez les participants à utiliser la boîte de chat pour poser des questions, mais aussi à discuter entre eux et à poster des commentaires, etc.</a:t>
            </a:r>
          </a:p>
          <a:p>
            <a:r>
              <a:rPr lang="fr-FR" dirty="0"/>
              <a:t>●Réactions</a:t>
            </a:r>
          </a:p>
          <a:p>
            <a:r>
              <a:rPr lang="fr-FR" dirty="0"/>
              <a:t>●Lever la main pour parler, etc.</a:t>
            </a:r>
          </a:p>
          <a:p>
            <a:r>
              <a:rPr lang="fr-FR" dirty="0"/>
              <a:t>Invitez les participants à poster leurs questions dans la boîte de chat.</a:t>
            </a:r>
          </a:p>
          <a:p>
            <a:pPr marL="0" lvl="0" indent="0" algn="l" rtl="0">
              <a:lnSpc>
                <a:spcPct val="115000"/>
              </a:lnSpc>
              <a:spcBef>
                <a:spcPts val="0"/>
              </a:spcBef>
              <a:spcAft>
                <a:spcPts val="0"/>
              </a:spcAft>
              <a:buSzPts val="1100"/>
              <a:buNone/>
            </a:pPr>
            <a:endParaRPr dirty="0">
              <a:solidFill>
                <a:schemeClr val="dk1"/>
              </a:solidFill>
            </a:endParaRPr>
          </a:p>
        </p:txBody>
      </p:sp>
      <p:sp>
        <p:nvSpPr>
          <p:cNvPr id="262" name="Google Shape;262;g364131b653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749caeedb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749caeedb1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641e361e2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641e361e26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641e361e2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641e361e26_0_4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641e361e26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641e361e26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3641e361e26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641e361e26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3641e361e26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https://api.ecoagriculture.org/uploads/LGA_manual_finalweb_2_4f65fc535e.pdf</a:t>
            </a:r>
            <a:endParaRPr/>
          </a:p>
          <a:p>
            <a:pPr marL="0" lvl="0" indent="0" algn="l" rtl="0">
              <a:lnSpc>
                <a:spcPct val="100000"/>
              </a:lnSpc>
              <a:spcBef>
                <a:spcPts val="0"/>
              </a:spcBef>
              <a:spcAft>
                <a:spcPts val="0"/>
              </a:spcAft>
              <a:buSzPts val="1400"/>
              <a:buNone/>
            </a:pPr>
            <a:r>
              <a:rPr lang="en-US" u="sng">
                <a:solidFill>
                  <a:schemeClr val="hlink"/>
                </a:solidFill>
                <a:hlinkClick r:id="rId4"/>
              </a:rPr>
              <a:t>https://ecoagriculture.org/resources/tools-guides-and-manuals/resource-tools-guides-and-manual-8</a:t>
            </a:r>
            <a:endParaRPr/>
          </a:p>
          <a:p>
            <a:pPr marL="0" lvl="0" indent="0" algn="l" rtl="0">
              <a:lnSpc>
                <a:spcPct val="100000"/>
              </a:lnSpc>
              <a:spcBef>
                <a:spcPts val="0"/>
              </a:spcBef>
              <a:spcAft>
                <a:spcPts val="0"/>
              </a:spcAft>
              <a:buSzPts val="1400"/>
              <a:buNone/>
            </a:pPr>
            <a:endParaRPr/>
          </a:p>
        </p:txBody>
      </p:sp>
      <p:sp>
        <p:nvSpPr>
          <p:cNvPr id="762" name="Google Shape;762;g3641e361e26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641e361e26_0_4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g3641e361e26_0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641e361e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3641e361e26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dirty="0"/>
              <a:t>Pour commencer ensemble depuis le début : </a:t>
            </a:r>
            <a:r>
              <a:rPr lang="fr-FR" b="1" dirty="0"/>
              <a:t>Qu'est-ce qu'une partie prenante</a:t>
            </a:r>
            <a:r>
              <a:rPr lang="fr-FR" dirty="0"/>
              <a:t> ?</a:t>
            </a:r>
          </a:p>
          <a:p>
            <a:br>
              <a:rPr lang="fr-FR" dirty="0"/>
            </a:br>
            <a:endParaRPr lang="fr-FR" dirty="0"/>
          </a:p>
          <a:p>
            <a:r>
              <a:rPr lang="fr-FR" dirty="0"/>
              <a:t>Nous écoutons l'auditoire, identifions les concepts significatifs (en les répétant) et partageons la diapositive suivante.</a:t>
            </a:r>
          </a:p>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641e361e26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1" name="Google Shape;781;g3641e361e26_0_9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641e361e26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g3641e361e26_0_6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And we also use MSPs when we take a landscape approach. Only we call them “Landscape Partnerships” instead.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Landscape partnerships are models of collaborative governance</a:t>
            </a:r>
            <a:endParaRPr dirty="0"/>
          </a:p>
          <a:p>
            <a:pPr marL="0" lvl="0" indent="0" algn="l" rtl="0">
              <a:lnSpc>
                <a:spcPct val="100000"/>
              </a:lnSpc>
              <a:spcBef>
                <a:spcPts val="0"/>
              </a:spcBef>
              <a:spcAft>
                <a:spcPts val="0"/>
              </a:spcAft>
              <a:buSzPts val="1100"/>
              <a:buNone/>
            </a:pPr>
            <a:r>
              <a:rPr lang="en-US" dirty="0"/>
              <a:t>They are a space for participation &amp; collaboration to facilitate discussion &amp; collective decision making</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Here’s the definitions we use for LPs at 1000L - “Long-term, intersectoral and multistakeholder partnership among different groups of land managers, organizations &amp; resource users working together for the future of the landscape”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r>
              <a:rPr lang="fr-FR" dirty="0"/>
              <a:t>Nous utilisons également les MSP lorsque nous adoptons une approche paysagère. Seulement, nous les appelons plutôt « partenariats paysagers ».</a:t>
            </a:r>
          </a:p>
          <a:p>
            <a:r>
              <a:rPr lang="fr-FR" dirty="0"/>
              <a:t>Les partenariats paysagers sont des modèles de gouvernance collaborative.</a:t>
            </a:r>
          </a:p>
          <a:p>
            <a:r>
              <a:rPr lang="fr-FR" dirty="0"/>
              <a:t>Ils constituent un espace de participation et de collaboration visant à faciliter les discussions et la prise de décision collective.</a:t>
            </a:r>
          </a:p>
          <a:p>
            <a:r>
              <a:rPr lang="fr-FR" dirty="0"/>
              <a:t>Voici les définitions que nous utilisons pour les PP chez 1000L : « Partenariat à long terme, intersectoriel et multipartite entre différents groupes de gestionnaires fonciers, d'organisations et d'utilisateurs de ressources qui travaillent ensemble pour l'avenir du paysage ».</a:t>
            </a:r>
          </a:p>
          <a:p>
            <a:r>
              <a:rPr lang="fr-FR" dirty="0"/>
              <a:t>Nous utilisons également les MSP lorsque nous adoptons une approche paysagère. Seulement, nous les appelons plutôt « partenariats paysagers ».</a:t>
            </a:r>
          </a:p>
          <a:p>
            <a:r>
              <a:rPr lang="fr-FR" dirty="0"/>
              <a:t>Les partenariats paysagers sont des modèles de gouvernance collaborative.</a:t>
            </a:r>
          </a:p>
          <a:p>
            <a:r>
              <a:rPr lang="fr-FR" dirty="0"/>
              <a:t>Ils constituent un espace de participation et de collaboration visant à faciliter la discussion et la prise de décision collective.</a:t>
            </a:r>
          </a:p>
          <a:p>
            <a:r>
              <a:rPr lang="fr-FR" dirty="0"/>
              <a:t>Voici les définitions que nous utilisons pour les LP chez 1000L : « Partenariat à long terme, intersectoriel et multipartite entre différents groupes de gestionnaires fonciers, d'organisations et d'utilisateurs de ressources travaillant ensemble pour l'avenir du paysage ».</a:t>
            </a:r>
          </a:p>
          <a:p>
            <a:r>
              <a:rPr lang="fr-FR" dirty="0"/>
              <a:t>Nous utilisons également les MSP lorsque nous adoptons une approche paysagère. Seulement, nous les appelons plutôt « partenariats paysagers ».</a:t>
            </a:r>
          </a:p>
          <a:p>
            <a:r>
              <a:rPr lang="fr-FR" dirty="0"/>
              <a:t>Les partenariats paysagers sont des modèles de gouvernance collaborative.</a:t>
            </a:r>
          </a:p>
          <a:p>
            <a:r>
              <a:rPr lang="fr-FR" dirty="0"/>
              <a:t>Ils constituent un espace de participation et de collaboration visant à faciliter les discussions et la prise de décision collective.</a:t>
            </a:r>
          </a:p>
          <a:p>
            <a:r>
              <a:rPr lang="fr-FR" dirty="0"/>
              <a:t>Voici les définitions que nous utilisons pour les PP chez 1000L : « Partenariat à long terme, intersectoriel et multipartite entre différents groupes de gestionnaires fonciers, d'organisations et d'utilisateurs de ressources qui travaillent ensemble pour l'avenir du paysage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6435086e47_0_1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g36435086e47_0_1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70" name="Google Shape;270;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1.7.2013</a:t>
            </a:r>
            <a:endParaRPr/>
          </a:p>
        </p:txBody>
      </p:sp>
      <p:sp>
        <p:nvSpPr>
          <p:cNvPr id="271" name="Google Shape;271;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r>
              <a:rPr lang="fr-FR" dirty="0"/>
              <a:t>Présentez les règles et les rôles, puis demandez aux participants de proposer des règles supplémentaires (l'un anime la discussion et l'autre peut taper au fur et à mesure qu'ils parlent).</a:t>
            </a:r>
          </a:p>
          <a:p>
            <a:r>
              <a:rPr lang="fr-FR" dirty="0"/>
              <a:t>Demandez aux participants s'ils sont à l'aise avec Zoom et ses outils, - indiquez-leur où se trouvent ces fonctions à l'écran :</a:t>
            </a:r>
          </a:p>
          <a:p>
            <a:r>
              <a:rPr lang="fr-FR" dirty="0"/>
              <a:t>●Activer/désactiver le son</a:t>
            </a:r>
          </a:p>
          <a:p>
            <a:r>
              <a:rPr lang="fr-FR" dirty="0"/>
              <a:t>●Montrez comment activer l'interprétation dans différentes langues</a:t>
            </a:r>
          </a:p>
          <a:p>
            <a:r>
              <a:rPr lang="fr-FR" dirty="0"/>
              <a:t>●Fonction de chat - encouragez les participants à utiliser la boîte de chat pour poser des questions, mais aussi à discuter entre eux et à poster des commentaires, etc.</a:t>
            </a:r>
          </a:p>
          <a:p>
            <a:r>
              <a:rPr lang="fr-FR" dirty="0"/>
              <a:t>●Réactions</a:t>
            </a:r>
          </a:p>
          <a:p>
            <a:r>
              <a:rPr lang="fr-FR" dirty="0"/>
              <a:t>●Lever la main pour parler, etc.</a:t>
            </a:r>
          </a:p>
          <a:p>
            <a:r>
              <a:rPr lang="fr-FR" dirty="0"/>
              <a:t>Invitez les participants à poster leurs questions dans la boîte de chat.</a:t>
            </a:r>
          </a:p>
          <a:p>
            <a:pPr marL="0" lvl="0" indent="0" algn="l" rtl="0">
              <a:lnSpc>
                <a:spcPct val="115000"/>
              </a:lnSpc>
              <a:spcBef>
                <a:spcPts val="0"/>
              </a:spcBef>
              <a:spcAft>
                <a:spcPts val="0"/>
              </a:spcAft>
              <a:buSzPts val="1400"/>
              <a:buNone/>
            </a:pPr>
            <a:endParaRPr lang="en-US" sz="1200" dirty="0">
              <a:solidFill>
                <a:srgbClr val="000000"/>
              </a:solidFill>
            </a:endParaRPr>
          </a:p>
        </p:txBody>
      </p:sp>
      <p:sp>
        <p:nvSpPr>
          <p:cNvPr id="273" name="Google Shape;273;p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74" name="Google Shape;274;p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6435086e4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36435086e47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74b32e91a0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74b32e91a0_0_8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74b32e91a0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74b32e91a0_0_8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6435086e47_0_1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g36435086e47_0_18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6435086e4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36435086e47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6435086e4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36435086e47_0_1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Max</a:t>
            </a:r>
          </a:p>
          <a:p>
            <a:r>
              <a:rPr lang="fr-FR" b="1" dirty="0"/>
              <a:t>On peut parler</a:t>
            </a:r>
            <a:r>
              <a:rPr lang="fr-FR" dirty="0"/>
              <a:t> </a:t>
            </a:r>
            <a:r>
              <a:rPr lang="fr-FR" b="1" dirty="0"/>
              <a:t>de</a:t>
            </a:r>
            <a:r>
              <a:rPr lang="fr-FR" dirty="0"/>
              <a:t> </a:t>
            </a:r>
            <a:r>
              <a:rPr lang="fr-FR" b="1" dirty="0"/>
              <a:t>territoire, de bassin, etc., mais l'important est de comprendre le concept</a:t>
            </a:r>
            <a:r>
              <a:rPr lang="fr-FR" dirty="0"/>
              <a:t> </a:t>
            </a:r>
            <a:r>
              <a:rPr lang="fr-FR" b="1" dirty="0"/>
              <a:t>qui se cache derrière</a:t>
            </a:r>
            <a:r>
              <a:rPr lang="fr-FR" dirty="0"/>
              <a:t>.</a:t>
            </a:r>
          </a:p>
          <a:p>
            <a:r>
              <a:rPr lang="fr-FR" dirty="0"/>
              <a:t>Il s'agit en effet de comprendre qu'une zone donnée et ses ressources dépendent des décisions prises dans une autre zone... La ferme dépend de la forêt, la forêt dépend de la bonne santé économique de la ferme, ainsi que des politiques publiques mises en place entre chacune d'elles...</a:t>
            </a:r>
          </a:p>
          <a:p>
            <a:r>
              <a:rPr lang="fr-FR" dirty="0"/>
              <a:t>Dans le même temps, les décisions et les habitudes qui se développent dans les villes ou les villages ont une incidence sur la production, la conservation, etc.</a:t>
            </a:r>
          </a:p>
          <a:p>
            <a:r>
              <a:rPr lang="fr-FR" dirty="0"/>
              <a:t>Il s'agit de systèmes superposés et interconnectés.</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6435086e4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6435086e47_0_1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des partenariats pour la gestion du paysage en gardant à l'esprit les quatre éléments clés d'un cadre de partenariat devrait aider à déterminer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constitué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6435086e47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6435086e47_0_2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6435086e47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6435086e47_0_3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6435086e4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6435086e47_0_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4131b6538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364131b6538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374b32e91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374b32e91a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 partenariats pour la gestion du paysage en gardant à l'esprit les quatre éléments clés d'un cadre de partenariat devrait aider à décider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constitué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6435086e47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6435086e47_0_3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6435086e47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6435086e47_0_3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6435086e47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6435086e47_0_4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374b32e91a0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374b32e91a0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des partenariats pour la gestion du paysage en gardant à l'esprit les quatre éléments clés d'un cadre de partenariat devrait aider à déterminer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formé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br>
              <a:rPr lang="fr-FR"/>
            </a:br>
            <a:endParaRPr lang="fr-FR"/>
          </a:p>
          <a:p>
            <a:pPr marL="0" lvl="0" indent="0" algn="l" rtl="0">
              <a:spcBef>
                <a:spcPts val="0"/>
              </a:spcBef>
              <a:spcAft>
                <a:spcPts val="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6435086e47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6435086e47_0_5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36435086e47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36435086e47_0_5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74b32e91a0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74b32e91a0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 partenariats pour la gestion du paysage en gardant à l'esprit les quatre éléments clés d'un cadre de partenariat devrait aider à déterminer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formé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36435086e47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36435086e47_0_5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36435086e47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36435086e47_0_6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74b32e91a0_0_62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74b32e91a0_0_62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92" name="Google Shape;292;g374b32e91a0_0_62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36435086e47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36435086e47_0_6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Structure, </a:t>
            </a:r>
            <a:r>
              <a:rPr lang="en-US" dirty="0" err="1"/>
              <a:t>avantages</a:t>
            </a:r>
            <a:r>
              <a:rPr lang="en-US" dirty="0"/>
              <a:t>, </a:t>
            </a:r>
            <a:r>
              <a:rPr lang="en-US" dirty="0" err="1"/>
              <a:t>inconvénients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6435086e4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36435086e47_0_6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Structure, </a:t>
            </a:r>
            <a:r>
              <a:rPr lang="en-US" dirty="0" err="1"/>
              <a:t>avantages</a:t>
            </a:r>
            <a:r>
              <a:rPr lang="en-US" dirty="0"/>
              <a:t>, </a:t>
            </a:r>
            <a:r>
              <a:rPr lang="en-US" dirty="0" err="1"/>
              <a:t>inconvénients</a:t>
            </a:r>
            <a:endParaRPr lang="en-US" dirty="0"/>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36435086e47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36435086e47_0_6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Structure, </a:t>
            </a:r>
            <a:r>
              <a:rPr lang="en-US" dirty="0" err="1"/>
              <a:t>avantages</a:t>
            </a:r>
            <a:r>
              <a:rPr lang="en-US" dirty="0"/>
              <a:t>, </a:t>
            </a:r>
            <a:r>
              <a:rPr lang="en-US" dirty="0" err="1"/>
              <a:t>inconvénients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6435086e47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6435086e47_0_6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Les partenariats pour la gestion du paysage évoluent en fonction de leur capacité à relever de nouveaux défis au fil du temps, avec l'arrivée de nouveaux partenaires et l'évolution des rôles et des niveaux d'implication des anciens partenaires.</a:t>
            </a:r>
          </a:p>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36435086e47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36435086e47_0_6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6435086e4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36435086e47_0_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6435086e47_0_1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36435086e47_0_17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des partenariats pour la gestion du paysage en gardant à l'esprit les quatre éléments clés d'un cadre de partenariat devrait aider à décider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formé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pPr marL="0" lvl="0" indent="0" algn="l" rtl="0">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74b32e91a0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374b32e91a0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fr-FR" dirty="0"/>
              <a:t>Aborder la conception de partenariats pour la gestion du paysage en gardant à l'esprit les quatre éléments clés d'un cadre de partenariat devrait aider à déterminer de manière systématique quelles organisations devraient être impliquées pour faire avancer les objectifs d'une initiative de gestion particulière (acteurs), ce que l'on attend de chaque organisation pour établir et renforcer le partenariat (rôles), comment les partenaires peuvent s'organiser au mieux pour remplir leurs différents rôles et responsabilités (configurations organisationnelles) et comment les partenaires peuvent hiérarchiser et se préparer à remplir les fonctions clés nécessaires pour établir et renforcer un partenariat (fonctionnalité) capable de réaliser les multiples objectifs de la gestion du paysage.</a:t>
            </a:r>
          </a:p>
          <a:p>
            <a:r>
              <a:rPr lang="fr-FR" dirty="0"/>
              <a:t>Lorsque tous les éléments pertinents du partenariat sont en place, on peut dire que le partenariat est cohérent, pleinement formé et fonctionnel. Un moyen important de renforcer la cohérence consiste à exploiter les synergies entre les quatre éléments de conception en investissant du temps, du savoir-faire et des ressources financières dans des activités qui optimisent simultanément le choix des acteurs, la définition des rôles, les relations de travail entre les organisations engagées et les fonctions que le partenariat est chargé d'exercer pour réaliser les objectifs de la gestion du paysage.</a:t>
            </a:r>
          </a:p>
          <a:p>
            <a:pPr marL="0" lvl="0" indent="0" algn="l" rtl="0">
              <a:spcBef>
                <a:spcPts val="0"/>
              </a:spcBef>
              <a:spcAft>
                <a:spcPts val="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6435086e47_0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36435086e47_0_19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36435086e47_0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36435086e47_0_16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64131b6538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364131b6538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dirty="0"/>
              <a:t>Qu'est-ce qu'un acteur ? N'hésitez pas à lever la main ou à poster vos commentaires dans la boîte de discussion.</a:t>
            </a:r>
          </a:p>
          <a:p>
            <a:r>
              <a:rPr lang="fr-FR" dirty="0"/>
              <a:t>Les acteurs sont des intervenants pertinents qui peuvent influencer ou être influencés par le paysage.</a:t>
            </a:r>
          </a:p>
          <a:p>
            <a:r>
              <a:rPr lang="fr-FR" dirty="0"/>
              <a:t>Je sais que vous êtes plus habitués à l'approche MSP, vous considérez donc peut-être un acteur comme une personne ou une institution qui est d'une manière ou d'une autre impliquée dans la chaîne d'approvisionnement d'un certain produit. Est-ce exact ?</a:t>
            </a:r>
          </a:p>
          <a:p>
            <a:r>
              <a:rPr lang="fr-FR" dirty="0"/>
              <a:t>Dans l'approche ILM, nous prenons en compte un éventail plus large d'acteurs dans le système, nous essayons donc de comprendre et d'avoir une perspective sur le système « dans son ensemble », et non sur des parties isolées.</a:t>
            </a:r>
          </a:p>
          <a:p>
            <a:r>
              <a:rPr lang="fr-FR" dirty="0"/>
              <a:t>L'idée est que les paysages sont des systèmes complexes, nous devons donc avoir une perspective d'ensemble afin de reconnaître les schémas et de créer des solutions efficaces aux défis, en comprenant et en abordant les problèmes d'un </a:t>
            </a:r>
            <a:r>
              <a:rPr lang="fr-FR" b="1" dirty="0"/>
              <a:t>point de vue systémique du paysage</a:t>
            </a:r>
            <a:r>
              <a:rPr lang="fr-FR" dirty="0"/>
              <a:t>.</a:t>
            </a:r>
          </a:p>
          <a:p>
            <a:r>
              <a:rPr lang="fr-FR" dirty="0"/>
              <a:t>Comme l'indique le guide MSP de </a:t>
            </a:r>
            <a:r>
              <a:rPr lang="fr-FR" dirty="0" err="1"/>
              <a:t>Rikolto</a:t>
            </a:r>
            <a:r>
              <a:rPr lang="fr-FR" dirty="0"/>
              <a:t> : « L'interrelation entre les différentes parties détermine le fonctionnement du système. Toutes les parties d'un système sont interconnectées. »</a:t>
            </a:r>
          </a:p>
          <a:p>
            <a:br>
              <a:rPr lang="fr-FR" dirty="0"/>
            </a:br>
            <a:endParaRPr lang="fr-FR" dirty="0"/>
          </a:p>
          <a:p>
            <a:r>
              <a:rPr lang="fr-FR" dirty="0"/>
              <a:t>Les parties prenantes peuvent être des communautés, des groupes communautaires, des entreprises, le secteur privé, la société civile, des agences gouvernementales à plusieurs niveaux, etc.</a:t>
            </a:r>
          </a:p>
          <a:p>
            <a:br>
              <a:rPr lang="fr-FR" dirty="0"/>
            </a:br>
            <a:endParaRPr lang="fr-FR" dirty="0"/>
          </a:p>
          <a:p>
            <a:r>
              <a:rPr lang="fr-FR" dirty="0"/>
              <a:t>Pour clarifier les concepts, les </a:t>
            </a:r>
            <a:r>
              <a:rPr lang="fr-FR" b="1" dirty="0"/>
              <a:t>parties prenantes</a:t>
            </a:r>
            <a:r>
              <a:rPr lang="fr-FR" dirty="0"/>
              <a:t> peuvent être définies comme suit :</a:t>
            </a:r>
          </a:p>
          <a:p>
            <a:r>
              <a:rPr lang="fr-FR" dirty="0"/>
              <a:t>• Ceux dont les intérêts sont affectés par le paysage ou ceux dont les activités ont une forte incidence sur le paysage ;</a:t>
            </a:r>
          </a:p>
          <a:p>
            <a:r>
              <a:rPr lang="fr-FR" dirty="0"/>
              <a:t>• Ceux qui possèdent les ressources de toutes sortes (financières, influence, expertise) nécessaires pour traiter les problèmes du paysage ;</a:t>
            </a:r>
          </a:p>
          <a:p>
            <a:r>
              <a:rPr lang="fr-FR" dirty="0"/>
              <a:t>• Ceux qui contrôlent les « instruments » de mise en œuvre pertinents (généralement le secteur public).</a:t>
            </a:r>
          </a:p>
          <a:p>
            <a:br>
              <a:rPr lang="fr-FR" dirty="0"/>
            </a:br>
            <a:endParaRPr lang="fr-FR" dirty="0"/>
          </a:p>
          <a:p>
            <a:r>
              <a:rPr lang="fr-FR" dirty="0"/>
              <a:t>J'aimerais connaître votre avis ! Parlez-moi de certaines des parties prenantes de votre paysage !</a:t>
            </a:r>
          </a:p>
          <a:p>
            <a:r>
              <a:rPr lang="fr-FR" dirty="0"/>
              <a:t>Terminez cette diapositive en écoutant leur expérience en tant que partie prenante de leur paysage.</a:t>
            </a: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36435086e47_0_1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36435086e47_0_16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36435086e47_0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36435086e47_0_16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36435086e47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36435086e47_1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3749caeed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3749caeedb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3749caeedb1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g3749caeedb1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fr-FR" dirty="0"/>
              <a:t>Pour commencer ensemble depuis le début : </a:t>
            </a:r>
            <a:r>
              <a:rPr lang="fr-FR" b="1" dirty="0"/>
              <a:t>Qu'est-ce qu'une partie prenante</a:t>
            </a:r>
            <a:r>
              <a:rPr lang="fr-FR" dirty="0"/>
              <a:t> ?</a:t>
            </a:r>
          </a:p>
          <a:p>
            <a:br>
              <a:rPr lang="fr-FR" dirty="0"/>
            </a:br>
            <a:endParaRPr lang="fr-FR" dirty="0"/>
          </a:p>
          <a:p>
            <a:r>
              <a:rPr lang="fr-FR" dirty="0"/>
              <a:t>Nous écoutons l'auditoire, identifions les concepts significatifs (en les répétant) et partageons la diapositive suivante.</a:t>
            </a:r>
          </a:p>
          <a:p>
            <a:pPr marL="0" lvl="0" indent="0" algn="l" rtl="0">
              <a:lnSpc>
                <a:spcPct val="100000"/>
              </a:lnSpc>
              <a:spcBef>
                <a:spcPts val="0"/>
              </a:spcBef>
              <a:spcAft>
                <a:spcPts val="0"/>
              </a:spcAft>
              <a:buSzPts val="1400"/>
              <a:buNone/>
            </a:pPr>
            <a:endParaRPr dirty="0">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374b32e91a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374b32e91a0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36435086e47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36435086e47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36435086e47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36435086e47_0_1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36435086e47_0_1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36435086e47_0_12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3749caeedb1_0_2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1450" name="Google Shape;1450;g3749caeedb1_0_2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1.7.2013</a:t>
            </a:r>
            <a:endParaRPr dirty="0"/>
          </a:p>
        </p:txBody>
      </p:sp>
      <p:sp>
        <p:nvSpPr>
          <p:cNvPr id="1451" name="Google Shape;1451;g3749caeedb1_0_2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g3749caeedb1_0_23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dirty="0"/>
          </a:p>
        </p:txBody>
      </p:sp>
      <p:sp>
        <p:nvSpPr>
          <p:cNvPr id="1453" name="Google Shape;1453;g3749caeedb1_0_23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1454" name="Google Shape;1454;g3749caeedb1_0_23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64131b6538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64131b6538_0_5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374b32e91a0_0_4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1464" name="Google Shape;1464;g374b32e91a0_0_4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1.7.2013</a:t>
            </a:r>
            <a:endParaRPr sz="1400" b="0" i="0" u="none" strike="noStrike" cap="none" dirty="0">
              <a:solidFill>
                <a:srgbClr val="000000"/>
              </a:solidFill>
              <a:latin typeface="Arial"/>
              <a:ea typeface="Arial"/>
              <a:cs typeface="Arial"/>
              <a:sym typeface="Arial"/>
            </a:endParaRPr>
          </a:p>
        </p:txBody>
      </p:sp>
      <p:sp>
        <p:nvSpPr>
          <p:cNvPr id="1465" name="Google Shape;1465;g374b32e91a0_0_4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g374b32e91a0_0_43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1467" name="Google Shape;1467;g374b32e91a0_0_437: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1468" name="Google Shape;1468;g374b32e91a0_0_43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3749caeedb1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g3749caeedb1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Janet</a:t>
            </a:r>
            <a:endParaRPr dirty="0"/>
          </a:p>
        </p:txBody>
      </p:sp>
      <p:sp>
        <p:nvSpPr>
          <p:cNvPr id="1477" name="Google Shape;1477;g3749caeedb1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32"/>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2"/>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2"/>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62"/>
        <p:cNvGrpSpPr/>
        <p:nvPr/>
      </p:nvGrpSpPr>
      <p:grpSpPr>
        <a:xfrm>
          <a:off x="0" y="0"/>
          <a:ext cx="0" cy="0"/>
          <a:chOff x="0" y="0"/>
          <a:chExt cx="0" cy="0"/>
        </a:xfrm>
      </p:grpSpPr>
      <p:sp>
        <p:nvSpPr>
          <p:cNvPr id="63" name="Google Shape;63;p4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64" name="Google Shape;64;p42"/>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65" name="Google Shape;65;p42"/>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66" name="Google Shape;66;p42"/>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67" name="Google Shape;67;p42"/>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69"/>
        <p:cNvGrpSpPr/>
        <p:nvPr/>
      </p:nvGrpSpPr>
      <p:grpSpPr>
        <a:xfrm>
          <a:off x="0" y="0"/>
          <a:ext cx="0" cy="0"/>
          <a:chOff x="0" y="0"/>
          <a:chExt cx="0" cy="0"/>
        </a:xfrm>
      </p:grpSpPr>
      <p:sp>
        <p:nvSpPr>
          <p:cNvPr id="70" name="Google Shape;70;p4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1" name="Google Shape;71;p43"/>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72" name="Google Shape;72;p43"/>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73" name="Google Shape;73;p43"/>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74" name="Google Shape;74;p43"/>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spTree>
      <p:nvGrpSpPr>
        <p:cNvPr id="1" name="Shape 76"/>
        <p:cNvGrpSpPr/>
        <p:nvPr/>
      </p:nvGrpSpPr>
      <p:grpSpPr>
        <a:xfrm>
          <a:off x="0" y="0"/>
          <a:ext cx="0" cy="0"/>
          <a:chOff x="0" y="0"/>
          <a:chExt cx="0" cy="0"/>
        </a:xfrm>
      </p:grpSpPr>
      <p:sp>
        <p:nvSpPr>
          <p:cNvPr id="77" name="Google Shape;77;p44"/>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8" name="Google Shape;78;p44"/>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79" name="Google Shape;79;p44"/>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80" name="Google Shape;80;p44"/>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81" name="Google Shape;81;p44"/>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4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46"/>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6"/>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6"/>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90"/>
        <p:cNvGrpSpPr/>
        <p:nvPr/>
      </p:nvGrpSpPr>
      <p:grpSpPr>
        <a:xfrm>
          <a:off x="0" y="0"/>
          <a:ext cx="0" cy="0"/>
          <a:chOff x="0" y="0"/>
          <a:chExt cx="0" cy="0"/>
        </a:xfrm>
      </p:grpSpPr>
      <p:sp>
        <p:nvSpPr>
          <p:cNvPr id="91" name="Google Shape;91;p47"/>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7"/>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7"/>
          <p:cNvSpPr>
            <a:spLocks noGrp="1"/>
          </p:cNvSpPr>
          <p:nvPr>
            <p:ph type="pic" idx="2"/>
          </p:nvPr>
        </p:nvSpPr>
        <p:spPr>
          <a:xfrm>
            <a:off x="6568441" y="828040"/>
            <a:ext cx="2514600" cy="2514600"/>
          </a:xfrm>
          <a:prstGeom prst="rect">
            <a:avLst/>
          </a:prstGeom>
          <a:solidFill>
            <a:schemeClr val="accent1">
              <a:alpha val="49411"/>
            </a:schemeClr>
          </a:solidFill>
          <a:ln>
            <a:noFill/>
          </a:ln>
        </p:spPr>
      </p:sp>
      <p:sp>
        <p:nvSpPr>
          <p:cNvPr id="94" name="Google Shape;94;p47"/>
          <p:cNvSpPr>
            <a:spLocks noGrp="1"/>
          </p:cNvSpPr>
          <p:nvPr>
            <p:ph type="pic" idx="3"/>
          </p:nvPr>
        </p:nvSpPr>
        <p:spPr>
          <a:xfrm>
            <a:off x="6568441" y="3515360"/>
            <a:ext cx="2514600" cy="2514600"/>
          </a:xfrm>
          <a:prstGeom prst="rect">
            <a:avLst/>
          </a:prstGeom>
          <a:solidFill>
            <a:schemeClr val="accent3">
              <a:alpha val="49411"/>
            </a:schemeClr>
          </a:solidFill>
          <a:ln>
            <a:noFill/>
          </a:ln>
        </p:spPr>
      </p:sp>
      <p:sp>
        <p:nvSpPr>
          <p:cNvPr id="95" name="Google Shape;95;p47"/>
          <p:cNvSpPr>
            <a:spLocks noGrp="1"/>
          </p:cNvSpPr>
          <p:nvPr>
            <p:ph type="pic" idx="4"/>
          </p:nvPr>
        </p:nvSpPr>
        <p:spPr>
          <a:xfrm>
            <a:off x="9235441" y="3515360"/>
            <a:ext cx="2514600" cy="2514600"/>
          </a:xfrm>
          <a:prstGeom prst="rect">
            <a:avLst/>
          </a:prstGeom>
          <a:solidFill>
            <a:schemeClr val="accent2">
              <a:alpha val="49411"/>
            </a:schemeClr>
          </a:solidFill>
          <a:ln>
            <a:noFill/>
          </a:ln>
        </p:spPr>
      </p:sp>
      <p:sp>
        <p:nvSpPr>
          <p:cNvPr id="96" name="Google Shape;96;p47"/>
          <p:cNvSpPr>
            <a:spLocks noGrp="1"/>
          </p:cNvSpPr>
          <p:nvPr>
            <p:ph type="pic" idx="5"/>
          </p:nvPr>
        </p:nvSpPr>
        <p:spPr>
          <a:xfrm>
            <a:off x="9235441" y="828040"/>
            <a:ext cx="2514600" cy="2514600"/>
          </a:xfrm>
          <a:prstGeom prst="rect">
            <a:avLst/>
          </a:prstGeom>
          <a:solidFill>
            <a:schemeClr val="accent3">
              <a:alpha val="49411"/>
            </a:schemeClr>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97"/>
        <p:cNvGrpSpPr/>
        <p:nvPr/>
      </p:nvGrpSpPr>
      <p:grpSpPr>
        <a:xfrm>
          <a:off x="0" y="0"/>
          <a:ext cx="0" cy="0"/>
          <a:chOff x="0" y="0"/>
          <a:chExt cx="0" cy="0"/>
        </a:xfrm>
      </p:grpSpPr>
      <p:sp>
        <p:nvSpPr>
          <p:cNvPr id="98" name="Google Shape;98;p48"/>
          <p:cNvSpPr>
            <a:spLocks noGrp="1"/>
          </p:cNvSpPr>
          <p:nvPr>
            <p:ph type="pic" idx="2"/>
          </p:nvPr>
        </p:nvSpPr>
        <p:spPr>
          <a:xfrm>
            <a:off x="938696" y="2514600"/>
            <a:ext cx="6309360" cy="2971800"/>
          </a:xfrm>
          <a:prstGeom prst="rect">
            <a:avLst/>
          </a:prstGeom>
          <a:solidFill>
            <a:schemeClr val="dk1"/>
          </a:solidFill>
          <a:ln>
            <a:noFill/>
          </a:ln>
        </p:spPr>
      </p:sp>
      <p:sp>
        <p:nvSpPr>
          <p:cNvPr id="99" name="Google Shape;99;p48"/>
          <p:cNvSpPr>
            <a:spLocks noGrp="1"/>
          </p:cNvSpPr>
          <p:nvPr>
            <p:ph type="pic" idx="3"/>
          </p:nvPr>
        </p:nvSpPr>
        <p:spPr>
          <a:xfrm>
            <a:off x="7528560" y="0"/>
            <a:ext cx="4663440" cy="5486400"/>
          </a:xfrm>
          <a:prstGeom prst="rect">
            <a:avLst/>
          </a:prstGeom>
          <a:solidFill>
            <a:schemeClr val="dk1"/>
          </a:solidFill>
          <a:ln>
            <a:noFill/>
          </a:ln>
        </p:spPr>
      </p:sp>
      <p:sp>
        <p:nvSpPr>
          <p:cNvPr id="100" name="Google Shape;100;p48"/>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8"/>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8"/>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103"/>
        <p:cNvGrpSpPr/>
        <p:nvPr/>
      </p:nvGrpSpPr>
      <p:grpSpPr>
        <a:xfrm>
          <a:off x="0" y="0"/>
          <a:ext cx="0" cy="0"/>
          <a:chOff x="0" y="0"/>
          <a:chExt cx="0" cy="0"/>
        </a:xfrm>
      </p:grpSpPr>
      <p:sp>
        <p:nvSpPr>
          <p:cNvPr id="104" name="Google Shape;104;p49"/>
          <p:cNvSpPr>
            <a:spLocks noGrp="1"/>
          </p:cNvSpPr>
          <p:nvPr>
            <p:ph type="pic" idx="2"/>
          </p:nvPr>
        </p:nvSpPr>
        <p:spPr>
          <a:xfrm>
            <a:off x="938696" y="2514600"/>
            <a:ext cx="3200400" cy="2971800"/>
          </a:xfrm>
          <a:prstGeom prst="rect">
            <a:avLst/>
          </a:prstGeom>
          <a:solidFill>
            <a:schemeClr val="dk1"/>
          </a:solidFill>
          <a:ln>
            <a:noFill/>
          </a:ln>
        </p:spPr>
      </p:sp>
      <p:sp>
        <p:nvSpPr>
          <p:cNvPr id="105" name="Google Shape;105;p49"/>
          <p:cNvSpPr>
            <a:spLocks noGrp="1"/>
          </p:cNvSpPr>
          <p:nvPr>
            <p:ph type="pic" idx="3"/>
          </p:nvPr>
        </p:nvSpPr>
        <p:spPr>
          <a:xfrm>
            <a:off x="8442960" y="2514600"/>
            <a:ext cx="3749040" cy="2971800"/>
          </a:xfrm>
          <a:prstGeom prst="rect">
            <a:avLst/>
          </a:prstGeom>
          <a:solidFill>
            <a:schemeClr val="dk1"/>
          </a:solidFill>
          <a:ln>
            <a:noFill/>
          </a:ln>
        </p:spPr>
      </p:sp>
      <p:sp>
        <p:nvSpPr>
          <p:cNvPr id="106" name="Google Shape;106;p49"/>
          <p:cNvSpPr>
            <a:spLocks noGrp="1"/>
          </p:cNvSpPr>
          <p:nvPr>
            <p:ph type="pic" idx="4"/>
          </p:nvPr>
        </p:nvSpPr>
        <p:spPr>
          <a:xfrm>
            <a:off x="4291071" y="2514600"/>
            <a:ext cx="4023360" cy="2971800"/>
          </a:xfrm>
          <a:prstGeom prst="rect">
            <a:avLst/>
          </a:prstGeom>
          <a:solidFill>
            <a:schemeClr val="dk1"/>
          </a:solidFill>
          <a:ln>
            <a:noFill/>
          </a:ln>
        </p:spPr>
      </p:sp>
      <p:sp>
        <p:nvSpPr>
          <p:cNvPr id="107" name="Google Shape;107;p49"/>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9"/>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9"/>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9"/>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11"/>
        <p:cNvGrpSpPr/>
        <p:nvPr/>
      </p:nvGrpSpPr>
      <p:grpSpPr>
        <a:xfrm>
          <a:off x="0" y="0"/>
          <a:ext cx="0" cy="0"/>
          <a:chOff x="0" y="0"/>
          <a:chExt cx="0" cy="0"/>
        </a:xfrm>
      </p:grpSpPr>
      <p:sp>
        <p:nvSpPr>
          <p:cNvPr id="112" name="Google Shape;112;p5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3" name="Google Shape;113;p5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15" name="Google Shape;115;p5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16" name="Google Shape;116;p5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117"/>
        <p:cNvGrpSpPr/>
        <p:nvPr/>
      </p:nvGrpSpPr>
      <p:grpSpPr>
        <a:xfrm>
          <a:off x="0" y="0"/>
          <a:ext cx="0" cy="0"/>
          <a:chOff x="0" y="0"/>
          <a:chExt cx="0" cy="0"/>
        </a:xfrm>
      </p:grpSpPr>
      <p:sp>
        <p:nvSpPr>
          <p:cNvPr id="118" name="Google Shape;118;p5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9" name="Google Shape;119;p5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21" name="Google Shape;121;p5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22" name="Google Shape;122;p5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23"/>
        <p:cNvGrpSpPr/>
        <p:nvPr/>
      </p:nvGrpSpPr>
      <p:grpSpPr>
        <a:xfrm>
          <a:off x="0" y="0"/>
          <a:ext cx="0" cy="0"/>
          <a:chOff x="0" y="0"/>
          <a:chExt cx="0" cy="0"/>
        </a:xfrm>
      </p:grpSpPr>
      <p:sp>
        <p:nvSpPr>
          <p:cNvPr id="124" name="Google Shape;124;p5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25" name="Google Shape;125;p52"/>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52"/>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27" name="Google Shape;127;p52"/>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28" name="Google Shape;128;p52"/>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29"/>
        <p:cNvGrpSpPr/>
        <p:nvPr/>
      </p:nvGrpSpPr>
      <p:grpSpPr>
        <a:xfrm>
          <a:off x="0" y="0"/>
          <a:ext cx="0" cy="0"/>
          <a:chOff x="0" y="0"/>
          <a:chExt cx="0" cy="0"/>
        </a:xfrm>
      </p:grpSpPr>
      <p:sp>
        <p:nvSpPr>
          <p:cNvPr id="130" name="Google Shape;130;p5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1" name="Google Shape;131;p53"/>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53"/>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33" name="Google Shape;133;p53"/>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34" name="Google Shape;134;p53"/>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35"/>
        <p:cNvGrpSpPr/>
        <p:nvPr/>
      </p:nvGrpSpPr>
      <p:grpSpPr>
        <a:xfrm>
          <a:off x="0" y="0"/>
          <a:ext cx="0" cy="0"/>
          <a:chOff x="0" y="0"/>
          <a:chExt cx="0" cy="0"/>
        </a:xfrm>
      </p:grpSpPr>
      <p:sp>
        <p:nvSpPr>
          <p:cNvPr id="136" name="Google Shape;136;p54"/>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7" name="Google Shape;137;p54"/>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4"/>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39" name="Google Shape;139;p54"/>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0" name="Google Shape;140;p54"/>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41"/>
        <p:cNvGrpSpPr/>
        <p:nvPr/>
      </p:nvGrpSpPr>
      <p:grpSpPr>
        <a:xfrm>
          <a:off x="0" y="0"/>
          <a:ext cx="0" cy="0"/>
          <a:chOff x="0" y="0"/>
          <a:chExt cx="0" cy="0"/>
        </a:xfrm>
      </p:grpSpPr>
      <p:sp>
        <p:nvSpPr>
          <p:cNvPr id="142" name="Google Shape;142;p55"/>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3" name="Google Shape;143;p55"/>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5"/>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5" name="Google Shape;145;p55"/>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6" name="Google Shape;146;p55"/>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47"/>
        <p:cNvGrpSpPr/>
        <p:nvPr/>
      </p:nvGrpSpPr>
      <p:grpSpPr>
        <a:xfrm>
          <a:off x="0" y="0"/>
          <a:ext cx="0" cy="0"/>
          <a:chOff x="0" y="0"/>
          <a:chExt cx="0" cy="0"/>
        </a:xfrm>
      </p:grpSpPr>
      <p:sp>
        <p:nvSpPr>
          <p:cNvPr id="148" name="Google Shape;148;p56"/>
          <p:cNvSpPr>
            <a:spLocks noGrp="1"/>
          </p:cNvSpPr>
          <p:nvPr>
            <p:ph type="pic" idx="2"/>
          </p:nvPr>
        </p:nvSpPr>
        <p:spPr>
          <a:xfrm>
            <a:off x="0" y="0"/>
            <a:ext cx="12192000" cy="6858000"/>
          </a:xfrm>
          <a:prstGeom prst="rect">
            <a:avLst/>
          </a:prstGeom>
          <a:solidFill>
            <a:schemeClr val="dk1"/>
          </a:solidFill>
          <a:ln>
            <a:noFill/>
          </a:ln>
        </p:spPr>
        <p:txBody>
          <a:bodyPr/>
          <a:lstStyle/>
          <a:p>
            <a:endParaRPr lang="en-US" dirty="0"/>
          </a:p>
        </p:txBody>
      </p:sp>
      <p:sp>
        <p:nvSpPr>
          <p:cNvPr id="149" name="Google Shape;149;p5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151" name="Google Shape;151;p5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52"/>
        <p:cNvGrpSpPr/>
        <p:nvPr/>
      </p:nvGrpSpPr>
      <p:grpSpPr>
        <a:xfrm>
          <a:off x="0" y="0"/>
          <a:ext cx="0" cy="0"/>
          <a:chOff x="0" y="0"/>
          <a:chExt cx="0" cy="0"/>
        </a:xfrm>
      </p:grpSpPr>
      <p:sp>
        <p:nvSpPr>
          <p:cNvPr id="153" name="Google Shape;153;p57"/>
          <p:cNvSpPr>
            <a:spLocks noGrp="1"/>
          </p:cNvSpPr>
          <p:nvPr>
            <p:ph type="pic" idx="2"/>
          </p:nvPr>
        </p:nvSpPr>
        <p:spPr>
          <a:xfrm>
            <a:off x="0" y="0"/>
            <a:ext cx="12192000" cy="6858000"/>
          </a:xfrm>
          <a:prstGeom prst="rect">
            <a:avLst/>
          </a:prstGeom>
          <a:solidFill>
            <a:schemeClr val="dk1"/>
          </a:solidFill>
          <a:ln>
            <a:noFill/>
          </a:ln>
        </p:spPr>
      </p:sp>
      <p:sp>
        <p:nvSpPr>
          <p:cNvPr id="154" name="Google Shape;154;p57"/>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55"/>
        <p:cNvGrpSpPr/>
        <p:nvPr/>
      </p:nvGrpSpPr>
      <p:grpSpPr>
        <a:xfrm>
          <a:off x="0" y="0"/>
          <a:ext cx="0" cy="0"/>
          <a:chOff x="0" y="0"/>
          <a:chExt cx="0" cy="0"/>
        </a:xfrm>
      </p:grpSpPr>
      <p:sp>
        <p:nvSpPr>
          <p:cNvPr id="156" name="Google Shape;156;p58"/>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58"/>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8"/>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159"/>
        <p:cNvGrpSpPr/>
        <p:nvPr/>
      </p:nvGrpSpPr>
      <p:grpSpPr>
        <a:xfrm>
          <a:off x="0" y="0"/>
          <a:ext cx="0" cy="0"/>
          <a:chOff x="0" y="0"/>
          <a:chExt cx="0" cy="0"/>
        </a:xfrm>
      </p:grpSpPr>
      <p:sp>
        <p:nvSpPr>
          <p:cNvPr id="160" name="Google Shape;160;p59"/>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59"/>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9"/>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9"/>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64"/>
        <p:cNvGrpSpPr/>
        <p:nvPr/>
      </p:nvGrpSpPr>
      <p:grpSpPr>
        <a:xfrm>
          <a:off x="0" y="0"/>
          <a:ext cx="0" cy="0"/>
          <a:chOff x="0" y="0"/>
          <a:chExt cx="0" cy="0"/>
        </a:xfrm>
      </p:grpSpPr>
      <p:sp>
        <p:nvSpPr>
          <p:cNvPr id="165" name="Google Shape;165;p60"/>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66" name="Google Shape;166;p60"/>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167" name="Google Shape;167;p60"/>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 name="Google Shape;168;p60"/>
          <p:cNvGrpSpPr/>
          <p:nvPr/>
        </p:nvGrpSpPr>
        <p:grpSpPr>
          <a:xfrm>
            <a:off x="3569922" y="2861858"/>
            <a:ext cx="8620583" cy="1083307"/>
            <a:chOff x="3569918" y="2861850"/>
            <a:chExt cx="8620582" cy="1083307"/>
          </a:xfrm>
        </p:grpSpPr>
        <p:grpSp>
          <p:nvGrpSpPr>
            <p:cNvPr id="169" name="Google Shape;169;p60"/>
            <p:cNvGrpSpPr/>
            <p:nvPr/>
          </p:nvGrpSpPr>
          <p:grpSpPr>
            <a:xfrm>
              <a:off x="3569918" y="2861850"/>
              <a:ext cx="8620582" cy="1083307"/>
              <a:chOff x="3569918" y="2861850"/>
              <a:chExt cx="8620582" cy="1083307"/>
            </a:xfrm>
          </p:grpSpPr>
          <p:sp>
            <p:nvSpPr>
              <p:cNvPr id="170" name="Google Shape;170;p60"/>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1" name="Google Shape;171;p60"/>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172" name="Google Shape;172;p60"/>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Supported by: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dirty="0">
                <a:solidFill>
                  <a:schemeClr val="lt2"/>
                </a:solidFill>
                <a:latin typeface="Arial"/>
                <a:ea typeface="Arial"/>
                <a:cs typeface="Arial"/>
                <a:sym typeface="Arial"/>
              </a:endParaRPr>
            </a:p>
          </p:txBody>
        </p:sp>
        <p:sp>
          <p:nvSpPr>
            <p:cNvPr id="173" name="Google Shape;173;p60"/>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Led by: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dirty="0">
                <a:solidFill>
                  <a:schemeClr val="lt2"/>
                </a:solidFill>
                <a:latin typeface="Arial"/>
                <a:ea typeface="Arial"/>
                <a:cs typeface="Arial"/>
                <a:sym typeface="Arial"/>
              </a:endParaRPr>
            </a:p>
          </p:txBody>
        </p:sp>
        <p:sp>
          <p:nvSpPr>
            <p:cNvPr id="174" name="Google Shape;174;p60"/>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In partnership with: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dirty="0">
                <a:solidFill>
                  <a:schemeClr val="lt2"/>
                </a:solidFill>
                <a:latin typeface="Arial"/>
                <a:ea typeface="Arial"/>
                <a:cs typeface="Arial"/>
                <a:sym typeface="Arial"/>
              </a:endParaRPr>
            </a:p>
          </p:txBody>
        </p:sp>
        <p:pic>
          <p:nvPicPr>
            <p:cNvPr id="175" name="Google Shape;175;p60"/>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176" name="Google Shape;176;p60"/>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177" name="Google Shape;177;p60"/>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178" name="Google Shape;178;p60"/>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179" name="Google Shape;179;p60"/>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180" name="Google Shape;180;p60"/>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181" name="Google Shape;181;p60"/>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182" name="Google Shape;182;p60"/>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6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3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SzPts val="1440"/>
              <a:buChar char="•"/>
              <a:defRPr/>
            </a:lvl1pPr>
            <a:lvl2pPr marL="914400" lvl="1" indent="-330200" algn="l">
              <a:lnSpc>
                <a:spcPct val="137500"/>
              </a:lnSpc>
              <a:spcBef>
                <a:spcPts val="1000"/>
              </a:spcBef>
              <a:spcAft>
                <a:spcPts val="0"/>
              </a:spcAft>
              <a:buSzPts val="1600"/>
              <a:buChar char="–"/>
              <a:defRPr/>
            </a:lvl2pPr>
            <a:lvl3pPr marL="1371600" lvl="2" indent="-317500" algn="l">
              <a:lnSpc>
                <a:spcPct val="157142"/>
              </a:lnSpc>
              <a:spcBef>
                <a:spcPts val="1000"/>
              </a:spcBef>
              <a:spcAft>
                <a:spcPts val="0"/>
              </a:spcAft>
              <a:buSzPts val="1400"/>
              <a:buChar char="•"/>
              <a:defRPr/>
            </a:lvl3pPr>
            <a:lvl4pPr marL="1828800" lvl="3" indent="-304800" algn="l">
              <a:lnSpc>
                <a:spcPct val="183333"/>
              </a:lnSpc>
              <a:spcBef>
                <a:spcPts val="1000"/>
              </a:spcBef>
              <a:spcAft>
                <a:spcPts val="0"/>
              </a:spcAft>
              <a:buSzPts val="1200"/>
              <a:buChar char="•"/>
              <a:defRPr/>
            </a:lvl4pPr>
            <a:lvl5pPr marL="2286000" lvl="4" indent="-304800" algn="l">
              <a:lnSpc>
                <a:spcPct val="183333"/>
              </a:lnSpc>
              <a:spcBef>
                <a:spcPts val="1000"/>
              </a:spcBef>
              <a:spcAft>
                <a:spcPts val="0"/>
              </a:spcAft>
              <a:buSzPts val="12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 name="Google Shape;22;p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5"/>
        <p:cNvGrpSpPr/>
        <p:nvPr/>
      </p:nvGrpSpPr>
      <p:grpSpPr>
        <a:xfrm>
          <a:off x="0" y="0"/>
          <a:ext cx="0" cy="0"/>
          <a:chOff x="0" y="0"/>
          <a:chExt cx="0" cy="0"/>
        </a:xfrm>
      </p:grpSpPr>
      <p:sp>
        <p:nvSpPr>
          <p:cNvPr id="186" name="Google Shape;186;p62"/>
          <p:cNvSpPr txBox="1">
            <a:spLocks noGrp="1"/>
          </p:cNvSpPr>
          <p:nvPr>
            <p:ph type="ctrTitle"/>
          </p:nvPr>
        </p:nvSpPr>
        <p:spPr>
          <a:xfrm>
            <a:off x="415611" y="992767"/>
            <a:ext cx="11360700" cy="2736900"/>
          </a:xfrm>
          <a:prstGeom prst="rect">
            <a:avLst/>
          </a:prstGeom>
          <a:noFill/>
          <a:ln>
            <a:noFill/>
          </a:ln>
        </p:spPr>
        <p:txBody>
          <a:bodyPr spcFirstLastPara="1" wrap="square" lIns="91425" tIns="45700" rIns="91425" bIns="45700" anchor="b" anchorCtr="0">
            <a:noAutofit/>
          </a:bodyPr>
          <a:lstStyle>
            <a:lvl1pPr lvl="0" algn="ctr">
              <a:lnSpc>
                <a:spcPct val="114285"/>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87" name="Google Shape;187;p62"/>
          <p:cNvSpPr txBox="1">
            <a:spLocks noGrp="1"/>
          </p:cNvSpPr>
          <p:nvPr>
            <p:ph type="subTitle" idx="1"/>
          </p:nvPr>
        </p:nvSpPr>
        <p:spPr>
          <a:xfrm>
            <a:off x="415600" y="3778833"/>
            <a:ext cx="11360700" cy="10569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a:endParaRPr/>
          </a:p>
        </p:txBody>
      </p:sp>
      <p:sp>
        <p:nvSpPr>
          <p:cNvPr id="188" name="Google Shape;188;p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189"/>
        <p:cNvGrpSpPr/>
        <p:nvPr/>
      </p:nvGrpSpPr>
      <p:grpSpPr>
        <a:xfrm>
          <a:off x="0" y="0"/>
          <a:ext cx="0" cy="0"/>
          <a:chOff x="0" y="0"/>
          <a:chExt cx="0" cy="0"/>
        </a:xfrm>
      </p:grpSpPr>
      <p:sp>
        <p:nvSpPr>
          <p:cNvPr id="190" name="Google Shape;190;p6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6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SzPts val="1440"/>
              <a:buChar char="•"/>
              <a:defRPr/>
            </a:lvl1pPr>
            <a:lvl2pPr marL="914400" lvl="1" indent="-330200" algn="l">
              <a:lnSpc>
                <a:spcPct val="137500"/>
              </a:lnSpc>
              <a:spcBef>
                <a:spcPts val="1000"/>
              </a:spcBef>
              <a:spcAft>
                <a:spcPts val="0"/>
              </a:spcAft>
              <a:buSzPts val="1600"/>
              <a:buChar char="–"/>
              <a:defRPr/>
            </a:lvl2pPr>
            <a:lvl3pPr marL="1371600" lvl="2" indent="-317500" algn="l">
              <a:lnSpc>
                <a:spcPct val="157142"/>
              </a:lnSpc>
              <a:spcBef>
                <a:spcPts val="1000"/>
              </a:spcBef>
              <a:spcAft>
                <a:spcPts val="0"/>
              </a:spcAft>
              <a:buSzPts val="1400"/>
              <a:buChar char="•"/>
              <a:defRPr/>
            </a:lvl3pPr>
            <a:lvl4pPr marL="1828800" lvl="3" indent="-304800" algn="l">
              <a:lnSpc>
                <a:spcPct val="183333"/>
              </a:lnSpc>
              <a:spcBef>
                <a:spcPts val="1000"/>
              </a:spcBef>
              <a:spcAft>
                <a:spcPts val="0"/>
              </a:spcAft>
              <a:buSzPts val="1200"/>
              <a:buChar char="•"/>
              <a:defRPr/>
            </a:lvl4pPr>
            <a:lvl5pPr marL="2286000" lvl="4" indent="-304800" algn="l">
              <a:lnSpc>
                <a:spcPct val="183333"/>
              </a:lnSpc>
              <a:spcBef>
                <a:spcPts val="1000"/>
              </a:spcBef>
              <a:spcAft>
                <a:spcPts val="0"/>
              </a:spcAft>
              <a:buSzPts val="12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92" name="Google Shape;192;p6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3"/>
        <p:cNvGrpSpPr/>
        <p:nvPr/>
      </p:nvGrpSpPr>
      <p:grpSpPr>
        <a:xfrm>
          <a:off x="0" y="0"/>
          <a:ext cx="0" cy="0"/>
          <a:chOff x="0" y="0"/>
          <a:chExt cx="0" cy="0"/>
        </a:xfrm>
      </p:grpSpPr>
      <p:sp>
        <p:nvSpPr>
          <p:cNvPr id="194" name="Google Shape;194;p64"/>
          <p:cNvSpPr txBox="1">
            <a:spLocks noGrp="1"/>
          </p:cNvSpPr>
          <p:nvPr>
            <p:ph type="title"/>
          </p:nvPr>
        </p:nvSpPr>
        <p:spPr>
          <a:xfrm>
            <a:off x="415600" y="593367"/>
            <a:ext cx="11360700" cy="763500"/>
          </a:xfrm>
          <a:prstGeom prst="rect">
            <a:avLst/>
          </a:prstGeom>
          <a:noFill/>
          <a:ln>
            <a:noFill/>
          </a:ln>
        </p:spPr>
        <p:txBody>
          <a:bodyPr spcFirstLastPara="1" wrap="square" lIns="121900" tIns="60925" rIns="121900" bIns="60925" anchor="ctr" anchorCtr="0">
            <a:normAutofit/>
          </a:bodyPr>
          <a:lstStyle>
            <a:lvl1pPr lvl="0" algn="ctr">
              <a:lnSpc>
                <a:spcPct val="100000"/>
              </a:lnSpc>
              <a:spcBef>
                <a:spcPts val="0"/>
              </a:spcBef>
              <a:spcAft>
                <a:spcPts val="0"/>
              </a:spcAft>
              <a:buSzPts val="5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95" name="Google Shape;195;p64"/>
          <p:cNvSpPr txBox="1">
            <a:spLocks noGrp="1"/>
          </p:cNvSpPr>
          <p:nvPr>
            <p:ph type="body" idx="1"/>
          </p:nvPr>
        </p:nvSpPr>
        <p:spPr>
          <a:xfrm>
            <a:off x="415600" y="1536633"/>
            <a:ext cx="11360700" cy="4555200"/>
          </a:xfrm>
          <a:prstGeom prst="rect">
            <a:avLst/>
          </a:prstGeom>
          <a:noFill/>
          <a:ln>
            <a:noFill/>
          </a:ln>
        </p:spPr>
        <p:txBody>
          <a:bodyPr spcFirstLastPara="1" wrap="square" lIns="121900" tIns="60925" rIns="121900" bIns="60925" anchor="t" anchorCtr="0">
            <a:normAutofit/>
          </a:bodyPr>
          <a:lstStyle>
            <a:lvl1pPr marL="457200" lvl="0" indent="-501650" algn="l">
              <a:lnSpc>
                <a:spcPct val="100000"/>
              </a:lnSpc>
              <a:spcBef>
                <a:spcPts val="900"/>
              </a:spcBef>
              <a:spcAft>
                <a:spcPts val="0"/>
              </a:spcAft>
              <a:buSzPts val="4300"/>
              <a:buChar char="•"/>
              <a:defRPr/>
            </a:lvl1pPr>
            <a:lvl2pPr marL="914400" lvl="1" indent="-463550" algn="l">
              <a:lnSpc>
                <a:spcPct val="100000"/>
              </a:lnSpc>
              <a:spcBef>
                <a:spcPts val="700"/>
              </a:spcBef>
              <a:spcAft>
                <a:spcPts val="0"/>
              </a:spcAft>
              <a:buSzPts val="3700"/>
              <a:buChar char="–"/>
              <a:defRPr/>
            </a:lvl2pPr>
            <a:lvl3pPr marL="1371600" lvl="2" indent="-431800" algn="l">
              <a:lnSpc>
                <a:spcPct val="100000"/>
              </a:lnSpc>
              <a:spcBef>
                <a:spcPts val="600"/>
              </a:spcBef>
              <a:spcAft>
                <a:spcPts val="0"/>
              </a:spcAft>
              <a:buSzPts val="3200"/>
              <a:buChar char="•"/>
              <a:defRPr/>
            </a:lvl3pPr>
            <a:lvl4pPr marL="1828800" lvl="3" indent="-400050" algn="l">
              <a:lnSpc>
                <a:spcPct val="100000"/>
              </a:lnSpc>
              <a:spcBef>
                <a:spcPts val="500"/>
              </a:spcBef>
              <a:spcAft>
                <a:spcPts val="0"/>
              </a:spcAft>
              <a:buSzPts val="2700"/>
              <a:buChar char="–"/>
              <a:defRPr/>
            </a:lvl4pPr>
            <a:lvl5pPr marL="2286000" lvl="4" indent="-400050" algn="l">
              <a:lnSpc>
                <a:spcPct val="100000"/>
              </a:lnSpc>
              <a:spcBef>
                <a:spcPts val="500"/>
              </a:spcBef>
              <a:spcAft>
                <a:spcPts val="0"/>
              </a:spcAft>
              <a:buSzPts val="2700"/>
              <a:buChar char="»"/>
              <a:defRPr/>
            </a:lvl5pPr>
            <a:lvl6pPr marL="2743200" lvl="5" indent="-400050" algn="l">
              <a:lnSpc>
                <a:spcPct val="100000"/>
              </a:lnSpc>
              <a:spcBef>
                <a:spcPts val="500"/>
              </a:spcBef>
              <a:spcAft>
                <a:spcPts val="0"/>
              </a:spcAft>
              <a:buSzPts val="2700"/>
              <a:buChar char="•"/>
              <a:defRPr/>
            </a:lvl6pPr>
            <a:lvl7pPr marL="3200400" lvl="6" indent="-400050" algn="l">
              <a:lnSpc>
                <a:spcPct val="100000"/>
              </a:lnSpc>
              <a:spcBef>
                <a:spcPts val="500"/>
              </a:spcBef>
              <a:spcAft>
                <a:spcPts val="0"/>
              </a:spcAft>
              <a:buSzPts val="2700"/>
              <a:buChar char="•"/>
              <a:defRPr/>
            </a:lvl7pPr>
            <a:lvl8pPr marL="3657600" lvl="7" indent="-400050" algn="l">
              <a:lnSpc>
                <a:spcPct val="100000"/>
              </a:lnSpc>
              <a:spcBef>
                <a:spcPts val="500"/>
              </a:spcBef>
              <a:spcAft>
                <a:spcPts val="0"/>
              </a:spcAft>
              <a:buSzPts val="2700"/>
              <a:buChar char="•"/>
              <a:defRPr/>
            </a:lvl8pPr>
            <a:lvl9pPr marL="4114800" lvl="8" indent="-400050" algn="l">
              <a:lnSpc>
                <a:spcPct val="100000"/>
              </a:lnSpc>
              <a:spcBef>
                <a:spcPts val="500"/>
              </a:spcBef>
              <a:spcAft>
                <a:spcPts val="0"/>
              </a:spcAft>
              <a:buSzPts val="2700"/>
              <a:buChar char="•"/>
              <a:defRPr/>
            </a:lvl9pPr>
          </a:lstStyle>
          <a:p>
            <a:endParaRPr/>
          </a:p>
        </p:txBody>
      </p:sp>
      <p:sp>
        <p:nvSpPr>
          <p:cNvPr id="196" name="Google Shape;196;p64"/>
          <p:cNvSpPr txBox="1">
            <a:spLocks noGrp="1"/>
          </p:cNvSpPr>
          <p:nvPr>
            <p:ph type="sldNum" idx="12"/>
          </p:nvPr>
        </p:nvSpPr>
        <p:spPr>
          <a:xfrm>
            <a:off x="11296611" y="6217623"/>
            <a:ext cx="731700" cy="5247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_7 1">
  <p:cSld name="TITLE_AND_BODY_7_1">
    <p:spTree>
      <p:nvGrpSpPr>
        <p:cNvPr id="1" name="Shape 197"/>
        <p:cNvGrpSpPr/>
        <p:nvPr/>
      </p:nvGrpSpPr>
      <p:grpSpPr>
        <a:xfrm>
          <a:off x="0" y="0"/>
          <a:ext cx="0" cy="0"/>
          <a:chOff x="0" y="0"/>
          <a:chExt cx="0" cy="0"/>
        </a:xfrm>
      </p:grpSpPr>
      <p:sp>
        <p:nvSpPr>
          <p:cNvPr id="198" name="Google Shape;198;p6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6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SzPts val="1440"/>
              <a:buChar char="•"/>
              <a:defRPr/>
            </a:lvl1pPr>
            <a:lvl2pPr marL="914400" lvl="1" indent="-330200" algn="l">
              <a:lnSpc>
                <a:spcPct val="137500"/>
              </a:lnSpc>
              <a:spcBef>
                <a:spcPts val="1000"/>
              </a:spcBef>
              <a:spcAft>
                <a:spcPts val="0"/>
              </a:spcAft>
              <a:buSzPts val="1600"/>
              <a:buChar char="–"/>
              <a:defRPr/>
            </a:lvl2pPr>
            <a:lvl3pPr marL="1371600" lvl="2" indent="-317500" algn="l">
              <a:lnSpc>
                <a:spcPct val="157142"/>
              </a:lnSpc>
              <a:spcBef>
                <a:spcPts val="1000"/>
              </a:spcBef>
              <a:spcAft>
                <a:spcPts val="0"/>
              </a:spcAft>
              <a:buSzPts val="1400"/>
              <a:buChar char="•"/>
              <a:defRPr/>
            </a:lvl3pPr>
            <a:lvl4pPr marL="1828800" lvl="3" indent="-304800" algn="l">
              <a:lnSpc>
                <a:spcPct val="183333"/>
              </a:lnSpc>
              <a:spcBef>
                <a:spcPts val="1000"/>
              </a:spcBef>
              <a:spcAft>
                <a:spcPts val="0"/>
              </a:spcAft>
              <a:buSzPts val="1200"/>
              <a:buChar char="•"/>
              <a:defRPr/>
            </a:lvl4pPr>
            <a:lvl5pPr marL="2286000" lvl="4" indent="-304800" algn="l">
              <a:lnSpc>
                <a:spcPct val="183333"/>
              </a:lnSpc>
              <a:spcBef>
                <a:spcPts val="1000"/>
              </a:spcBef>
              <a:spcAft>
                <a:spcPts val="0"/>
              </a:spcAft>
              <a:buSzPts val="12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0" name="Google Shape;200;p6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201"/>
        <p:cNvGrpSpPr/>
        <p:nvPr/>
      </p:nvGrpSpPr>
      <p:grpSpPr>
        <a:xfrm>
          <a:off x="0" y="0"/>
          <a:ext cx="0" cy="0"/>
          <a:chOff x="0" y="0"/>
          <a:chExt cx="0" cy="0"/>
        </a:xfrm>
      </p:grpSpPr>
      <p:sp>
        <p:nvSpPr>
          <p:cNvPr id="202" name="Google Shape;202;p66"/>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66"/>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SzPts val="1440"/>
              <a:buChar char="•"/>
              <a:defRPr/>
            </a:lvl1pPr>
            <a:lvl2pPr marL="914400" lvl="1" indent="-330200" algn="l">
              <a:lnSpc>
                <a:spcPct val="137500"/>
              </a:lnSpc>
              <a:spcBef>
                <a:spcPts val="1000"/>
              </a:spcBef>
              <a:spcAft>
                <a:spcPts val="0"/>
              </a:spcAft>
              <a:buSzPts val="1600"/>
              <a:buChar char="–"/>
              <a:defRPr/>
            </a:lvl2pPr>
            <a:lvl3pPr marL="1371600" lvl="2" indent="-317500" algn="l">
              <a:lnSpc>
                <a:spcPct val="157142"/>
              </a:lnSpc>
              <a:spcBef>
                <a:spcPts val="1000"/>
              </a:spcBef>
              <a:spcAft>
                <a:spcPts val="0"/>
              </a:spcAft>
              <a:buSzPts val="1400"/>
              <a:buChar char="•"/>
              <a:defRPr/>
            </a:lvl3pPr>
            <a:lvl4pPr marL="1828800" lvl="3" indent="-304800" algn="l">
              <a:lnSpc>
                <a:spcPct val="183333"/>
              </a:lnSpc>
              <a:spcBef>
                <a:spcPts val="1000"/>
              </a:spcBef>
              <a:spcAft>
                <a:spcPts val="0"/>
              </a:spcAft>
              <a:buSzPts val="1200"/>
              <a:buChar char="•"/>
              <a:defRPr/>
            </a:lvl4pPr>
            <a:lvl5pPr marL="2286000" lvl="4" indent="-304800" algn="l">
              <a:lnSpc>
                <a:spcPct val="183333"/>
              </a:lnSpc>
              <a:spcBef>
                <a:spcPts val="1000"/>
              </a:spcBef>
              <a:spcAft>
                <a:spcPts val="0"/>
              </a:spcAft>
              <a:buSzPts val="12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4" name="Google Shape;204;p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23"/>
        <p:cNvGrpSpPr/>
        <p:nvPr/>
      </p:nvGrpSpPr>
      <p:grpSpPr>
        <a:xfrm>
          <a:off x="0" y="0"/>
          <a:ext cx="0" cy="0"/>
          <a:chOff x="0" y="0"/>
          <a:chExt cx="0" cy="0"/>
        </a:xfrm>
      </p:grpSpPr>
      <p:sp>
        <p:nvSpPr>
          <p:cNvPr id="24" name="Google Shape;24;p35"/>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25" name="Google Shape;25;p35"/>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26" name="Google Shape;26;p35"/>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27" name="Google Shape;27;p35"/>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28" name="Google Shape;28;p35"/>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5"/>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30"/>
        <p:cNvGrpSpPr/>
        <p:nvPr/>
      </p:nvGrpSpPr>
      <p:grpSpPr>
        <a:xfrm>
          <a:off x="0" y="0"/>
          <a:ext cx="0" cy="0"/>
          <a:chOff x="0" y="0"/>
          <a:chExt cx="0" cy="0"/>
        </a:xfrm>
      </p:grpSpPr>
      <p:sp>
        <p:nvSpPr>
          <p:cNvPr id="31" name="Google Shape;31;p36"/>
          <p:cNvSpPr>
            <a:spLocks noGrp="1"/>
          </p:cNvSpPr>
          <p:nvPr>
            <p:ph type="pic" idx="2"/>
          </p:nvPr>
        </p:nvSpPr>
        <p:spPr>
          <a:xfrm>
            <a:off x="7019568" y="0"/>
            <a:ext cx="4297680" cy="6858000"/>
          </a:xfrm>
          <a:prstGeom prst="rect">
            <a:avLst/>
          </a:prstGeom>
          <a:solidFill>
            <a:schemeClr val="dk1"/>
          </a:solidFill>
          <a:ln>
            <a:noFill/>
          </a:ln>
        </p:spPr>
        <p:txBody>
          <a:bodyPr/>
          <a:lstStyle/>
          <a:p>
            <a:endParaRPr lang="en-US" dirty="0"/>
          </a:p>
        </p:txBody>
      </p:sp>
      <p:sp>
        <p:nvSpPr>
          <p:cNvPr id="32" name="Google Shape;32;p36"/>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38"/>
        <p:cNvGrpSpPr/>
        <p:nvPr/>
      </p:nvGrpSpPr>
      <p:grpSpPr>
        <a:xfrm>
          <a:off x="0" y="0"/>
          <a:ext cx="0" cy="0"/>
          <a:chOff x="0" y="0"/>
          <a:chExt cx="0" cy="0"/>
        </a:xfrm>
      </p:grpSpPr>
      <p:sp>
        <p:nvSpPr>
          <p:cNvPr id="39" name="Google Shape;39;p38"/>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0" name="Google Shape;40;p38"/>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41" name="Google Shape;41;p38"/>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42" name="Google Shape;42;p38"/>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43"/>
        <p:cNvGrpSpPr/>
        <p:nvPr/>
      </p:nvGrpSpPr>
      <p:grpSpPr>
        <a:xfrm>
          <a:off x="0" y="0"/>
          <a:ext cx="0" cy="0"/>
          <a:chOff x="0" y="0"/>
          <a:chExt cx="0" cy="0"/>
        </a:xfrm>
      </p:grpSpPr>
      <p:sp>
        <p:nvSpPr>
          <p:cNvPr id="44" name="Google Shape;44;p39"/>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5" name="Google Shape;45;p39"/>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46" name="Google Shape;46;p39"/>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47" name="Google Shape;47;p39"/>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Gold" type="secHead">
  <p:cSld name="SECTION_HEADER">
    <p:spTree>
      <p:nvGrpSpPr>
        <p:cNvPr id="1" name="Shape 48"/>
        <p:cNvGrpSpPr/>
        <p:nvPr/>
      </p:nvGrpSpPr>
      <p:grpSpPr>
        <a:xfrm>
          <a:off x="0" y="0"/>
          <a:ext cx="0" cy="0"/>
          <a:chOff x="0" y="0"/>
          <a:chExt cx="0" cy="0"/>
        </a:xfrm>
      </p:grpSpPr>
      <p:sp>
        <p:nvSpPr>
          <p:cNvPr id="49" name="Google Shape;49;p4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0" name="Google Shape;50;p40"/>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1" name="Google Shape;51;p40"/>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2" name="Google Shape;52;p40"/>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3" name="Google Shape;53;p40"/>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5"/>
        <p:cNvGrpSpPr/>
        <p:nvPr/>
      </p:nvGrpSpPr>
      <p:grpSpPr>
        <a:xfrm>
          <a:off x="0" y="0"/>
          <a:ext cx="0" cy="0"/>
          <a:chOff x="0" y="0"/>
          <a:chExt cx="0" cy="0"/>
        </a:xfrm>
      </p:grpSpPr>
      <p:sp>
        <p:nvSpPr>
          <p:cNvPr id="56" name="Google Shape;56;p41"/>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7" name="Google Shape;57;p41"/>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8" name="Google Shape;58;p41"/>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9" name="Google Shape;59;p41"/>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60" name="Google Shape;60;p41"/>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31"/>
          <p:cNvPicPr preferRelativeResize="0"/>
          <p:nvPr/>
        </p:nvPicPr>
        <p:blipFill rotWithShape="1">
          <a:blip r:embed="rId36">
            <a:alphaModFix/>
          </a:blip>
          <a:srcRect/>
          <a:stretch/>
        </p:blipFill>
        <p:spPr>
          <a:xfrm>
            <a:off x="436881" y="425026"/>
            <a:ext cx="2046515" cy="397934"/>
          </a:xfrm>
          <a:prstGeom prst="rect">
            <a:avLst/>
          </a:prstGeom>
          <a:noFill/>
          <a:ln>
            <a:noFill/>
          </a:ln>
        </p:spPr>
      </p:pic>
      <p:cxnSp>
        <p:nvCxnSpPr>
          <p:cNvPr id="13" name="Google Shape;13;p31"/>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pi.ecoagriculture.org/uploads/LGA_manual_finalweb_2_4f65fc535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api.ecoagriculture.org/uploads/LGA_manual_finalweb_2_4f65fc535e.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71.jpg"/><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71.jp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71.jp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1"/>
          <p:cNvGrpSpPr/>
          <p:nvPr/>
        </p:nvGrpSpPr>
        <p:grpSpPr>
          <a:xfrm>
            <a:off x="0" y="0"/>
            <a:ext cx="12192000" cy="6858000"/>
            <a:chOff x="0" y="0"/>
            <a:chExt cx="12192000" cy="6858000"/>
          </a:xfrm>
        </p:grpSpPr>
        <p:pic>
          <p:nvPicPr>
            <p:cNvPr id="211" name="Google Shape;211;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212" name="Google Shape;212;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213" name="Google Shape;213;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214" name="Google Shape;214;p1"/>
          <p:cNvSpPr/>
          <p:nvPr/>
        </p:nvSpPr>
        <p:spPr>
          <a:xfrm>
            <a:off x="7019568" y="0"/>
            <a:ext cx="4319100" cy="6858000"/>
          </a:xfrm>
          <a:prstGeom prst="rect">
            <a:avLst/>
          </a:prstGeom>
          <a:solidFill>
            <a:srgbClr val="B585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215" name="Google Shape;215;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216" name="Google Shape;216;p1"/>
          <p:cNvSpPr txBox="1">
            <a:spLocks noGrp="1"/>
          </p:cNvSpPr>
          <p:nvPr>
            <p:ph type="ctrTitle"/>
          </p:nvPr>
        </p:nvSpPr>
        <p:spPr>
          <a:xfrm>
            <a:off x="7429200" y="2042526"/>
            <a:ext cx="3749100" cy="1695900"/>
          </a:xfrm>
          <a:prstGeom prst="rect">
            <a:avLst/>
          </a:prstGeom>
          <a:noFill/>
          <a:ln>
            <a:noFill/>
          </a:ln>
        </p:spPr>
        <p:txBody>
          <a:bodyPr spcFirstLastPara="1" wrap="square" lIns="91425" tIns="45700" rIns="91425" bIns="45700" anchor="t" anchorCtr="0">
            <a:noAutofit/>
          </a:bodyPr>
          <a:lstStyle/>
          <a:p>
            <a:pPr lvl="0">
              <a:buClr>
                <a:schemeClr val="lt1"/>
              </a:buClr>
            </a:pPr>
            <a:r>
              <a:rPr lang="en-US" sz="2400" dirty="0">
                <a:solidFill>
                  <a:schemeClr val="lt1"/>
                </a:solidFill>
                <a:latin typeface="Roboto"/>
                <a:ea typeface="Roboto"/>
                <a:cs typeface="Roboto"/>
                <a:sym typeface="Roboto"/>
              </a:rPr>
              <a:t>Engagement des parties prenantes et gouvernance des paysages :  Africa Session  Part 2</a:t>
            </a:r>
            <a:endParaRPr sz="2400" dirty="0">
              <a:solidFill>
                <a:schemeClr val="lt1"/>
              </a:solidFill>
              <a:latin typeface="Roboto"/>
              <a:ea typeface="Roboto"/>
              <a:cs typeface="Roboto"/>
              <a:sym typeface="Roboto"/>
            </a:endParaRPr>
          </a:p>
          <a:p>
            <a:pPr marL="0" lvl="0" indent="0" algn="l" rtl="0">
              <a:lnSpc>
                <a:spcPct val="111764"/>
              </a:lnSpc>
              <a:spcBef>
                <a:spcPts val="0"/>
              </a:spcBef>
              <a:spcAft>
                <a:spcPts val="0"/>
              </a:spcAft>
              <a:buClr>
                <a:schemeClr val="lt1"/>
              </a:buClr>
              <a:buSzPts val="3400"/>
              <a:buFont typeface="Arial"/>
              <a:buNone/>
            </a:pPr>
            <a:endParaRPr sz="2400" dirty="0">
              <a:solidFill>
                <a:schemeClr val="lt1"/>
              </a:solidFill>
              <a:latin typeface="Roboto"/>
              <a:ea typeface="Roboto"/>
              <a:cs typeface="Roboto"/>
              <a:sym typeface="Roboto"/>
            </a:endParaRPr>
          </a:p>
        </p:txBody>
      </p:sp>
      <p:sp>
        <p:nvSpPr>
          <p:cNvPr id="217" name="Google Shape;217;p1"/>
          <p:cNvSpPr txBox="1">
            <a:spLocks noGrp="1"/>
          </p:cNvSpPr>
          <p:nvPr>
            <p:ph type="subTitle" idx="1"/>
          </p:nvPr>
        </p:nvSpPr>
        <p:spPr>
          <a:xfrm>
            <a:off x="7429200" y="3872263"/>
            <a:ext cx="3346200" cy="109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440"/>
              <a:buFont typeface="Arial"/>
              <a:buNone/>
            </a:pPr>
            <a:endParaRPr dirty="0">
              <a:solidFill>
                <a:schemeClr val="lt1"/>
              </a:solidFill>
              <a:latin typeface="Roboto"/>
              <a:ea typeface="Roboto"/>
              <a:cs typeface="Roboto"/>
              <a:sym typeface="Roboto"/>
            </a:endParaRPr>
          </a:p>
          <a:p>
            <a:pPr marL="0" indent="0">
              <a:buClr>
                <a:schemeClr val="lt1"/>
              </a:buClr>
            </a:pPr>
            <a:r>
              <a:rPr lang="en-US" dirty="0">
                <a:solidFill>
                  <a:schemeClr val="lt1"/>
                </a:solidFill>
                <a:latin typeface="Roboto" panose="02000000000000000000" pitchFamily="2" charset="0"/>
                <a:ea typeface="Roboto" panose="02000000000000000000" pitchFamily="2" charset="0"/>
                <a:sym typeface="Roboto"/>
              </a:rPr>
              <a:t>Série de webinaires planetGOLD sur l’approche </a:t>
            </a:r>
            <a:r>
              <a:rPr lang="en-US" dirty="0" err="1">
                <a:solidFill>
                  <a:schemeClr val="lt1"/>
                </a:solidFill>
                <a:latin typeface="Roboto" panose="02000000000000000000" pitchFamily="2" charset="0"/>
                <a:ea typeface="Roboto" panose="02000000000000000000" pitchFamily="2" charset="0"/>
                <a:sym typeface="Roboto"/>
              </a:rPr>
              <a:t>paysagère</a:t>
            </a:r>
            <a:endParaRPr lang="en-US" dirty="0">
              <a:solidFill>
                <a:schemeClr val="lt1"/>
              </a:solidFill>
              <a:latin typeface="Roboto" panose="02000000000000000000" pitchFamily="2" charset="0"/>
              <a:ea typeface="Roboto" panose="02000000000000000000" pitchFamily="2" charset="0"/>
            </a:endParaRPr>
          </a:p>
          <a:p>
            <a:pPr marL="0" lvl="0" indent="0" algn="l" rtl="0">
              <a:lnSpc>
                <a:spcPct val="100000"/>
              </a:lnSpc>
              <a:spcBef>
                <a:spcPts val="0"/>
              </a:spcBef>
              <a:spcAft>
                <a:spcPts val="0"/>
              </a:spcAft>
              <a:buClr>
                <a:schemeClr val="lt1"/>
              </a:buClr>
              <a:buSzPts val="1440"/>
              <a:buFont typeface="Arial"/>
              <a:buNone/>
            </a:pPr>
            <a:endParaRPr dirty="0">
              <a:solidFill>
                <a:schemeClr val="lt1"/>
              </a:solidFill>
            </a:endParaRPr>
          </a:p>
          <a:p>
            <a:pPr marL="0" lvl="0" indent="0" algn="l" rtl="0">
              <a:lnSpc>
                <a:spcPct val="100000"/>
              </a:lnSpc>
              <a:spcBef>
                <a:spcPts val="0"/>
              </a:spcBef>
              <a:spcAft>
                <a:spcPts val="0"/>
              </a:spcAft>
              <a:buClr>
                <a:schemeClr val="lt2"/>
              </a:buClr>
              <a:buSzPts val="1440"/>
              <a:buFont typeface="Arial"/>
              <a:buNone/>
            </a:pPr>
            <a:endParaRPr dirty="0"/>
          </a:p>
        </p:txBody>
      </p:sp>
      <p:sp>
        <p:nvSpPr>
          <p:cNvPr id="218" name="Google Shape;218;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lvl="0" indent="0" algn="l" rtl="0">
              <a:lnSpc>
                <a:spcPct val="157142"/>
              </a:lnSpc>
              <a:spcBef>
                <a:spcPts val="0"/>
              </a:spcBef>
              <a:spcAft>
                <a:spcPts val="0"/>
              </a:spcAft>
              <a:buClr>
                <a:schemeClr val="lt1"/>
              </a:buClr>
              <a:buSzPts val="1120"/>
              <a:buFont typeface="Arial"/>
              <a:buNone/>
            </a:pPr>
            <a:r>
              <a:rPr lang="en-US" dirty="0">
                <a:solidFill>
                  <a:schemeClr val="lt1"/>
                </a:solidFill>
                <a:latin typeface="Roboto"/>
                <a:ea typeface="Roboto"/>
                <a:cs typeface="Roboto"/>
                <a:sym typeface="Roboto"/>
              </a:rPr>
              <a:t> 14 </a:t>
            </a:r>
            <a:r>
              <a:rPr lang="en-US" dirty="0" err="1">
                <a:solidFill>
                  <a:schemeClr val="lt1"/>
                </a:solidFill>
                <a:latin typeface="Roboto"/>
                <a:ea typeface="Roboto"/>
                <a:cs typeface="Roboto"/>
                <a:sym typeface="Roboto"/>
              </a:rPr>
              <a:t>août</a:t>
            </a:r>
            <a:r>
              <a:rPr lang="en-US" dirty="0">
                <a:solidFill>
                  <a:schemeClr val="lt1"/>
                </a:solidFill>
                <a:latin typeface="Roboto"/>
                <a:ea typeface="Roboto"/>
                <a:cs typeface="Roboto"/>
                <a:sym typeface="Roboto"/>
              </a:rPr>
              <a:t>, 2025</a:t>
            </a:r>
            <a:endParaRPr dirty="0">
              <a:latin typeface="Roboto"/>
              <a:ea typeface="Roboto"/>
              <a:cs typeface="Roboto"/>
              <a:sym typeface="Roboto"/>
            </a:endParaRPr>
          </a:p>
        </p:txBody>
      </p:sp>
      <p:sp>
        <p:nvSpPr>
          <p:cNvPr id="219" name="Google Shape;219;p1"/>
          <p:cNvSpPr/>
          <p:nvPr/>
        </p:nvSpPr>
        <p:spPr>
          <a:xfrm>
            <a:off x="7019695" y="5606295"/>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0" name="Google Shape;220;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221" name="Google Shape;221;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222" name="Google Shape;222;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223" name="Google Shape;223;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24" name="Google Shape;224;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p:txBody>
      </p:sp>
      <p:sp>
        <p:nvSpPr>
          <p:cNvPr id="225" name="Google Shape;225;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226" name="Google Shape;226;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227" name="Google Shape;227;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28" name="Google Shape;228;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29" name="Google Shape;229;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30" name="Google Shape;230;p1"/>
          <p:cNvPicPr preferRelativeResize="0"/>
          <p:nvPr/>
        </p:nvPicPr>
        <p:blipFill rotWithShape="1">
          <a:blip r:embed="rId11">
            <a:alphaModFix/>
          </a:blip>
          <a:srcRect/>
          <a:stretch/>
        </p:blipFill>
        <p:spPr>
          <a:xfrm>
            <a:off x="9144000" y="391012"/>
            <a:ext cx="754576" cy="584719"/>
          </a:xfrm>
          <a:prstGeom prst="rect">
            <a:avLst/>
          </a:prstGeom>
          <a:noFill/>
          <a:ln>
            <a:noFill/>
          </a:ln>
        </p:spPr>
      </p:pic>
      <p:pic>
        <p:nvPicPr>
          <p:cNvPr id="231" name="Google Shape;231;p1"/>
          <p:cNvPicPr preferRelativeResize="0"/>
          <p:nvPr/>
        </p:nvPicPr>
        <p:blipFill rotWithShape="1">
          <a:blip r:embed="rId12">
            <a:alphaModFix/>
          </a:blip>
          <a:srcRect/>
          <a:stretch/>
        </p:blipFill>
        <p:spPr>
          <a:xfrm>
            <a:off x="9866525" y="161863"/>
            <a:ext cx="1421476" cy="948124"/>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64131b6538_0_1188"/>
          <p:cNvSpPr txBox="1"/>
          <p:nvPr/>
        </p:nvSpPr>
        <p:spPr>
          <a:xfrm>
            <a:off x="953865" y="2558143"/>
            <a:ext cx="4008300" cy="306977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fr-FR" sz="2400" noProof="0" dirty="0">
                <a:solidFill>
                  <a:schemeClr val="tx1"/>
                </a:solidFill>
                <a:latin typeface="Arial" panose="020B0604020202020204" pitchFamily="34" charset="0"/>
              </a:rPr>
              <a:t>Approche visant à </a:t>
            </a:r>
            <a:r>
              <a:rPr lang="fr-FR" sz="2400" noProof="0" dirty="0">
                <a:solidFill>
                  <a:schemeClr val="dk2"/>
                </a:solidFill>
                <a:latin typeface="Roboto"/>
                <a:ea typeface="Roboto"/>
              </a:rPr>
              <a:t>mieux comprendre</a:t>
            </a:r>
            <a:r>
              <a:rPr lang="fr-FR" sz="2400" noProof="0" dirty="0">
                <a:solidFill>
                  <a:schemeClr val="tx1"/>
                </a:solidFill>
                <a:latin typeface="Arial" panose="020B0604020202020204" pitchFamily="34" charset="0"/>
              </a:rPr>
              <a:t> les parties prenantes concernées, leurs </a:t>
            </a:r>
            <a:r>
              <a:rPr lang="fr-FR" sz="2400" noProof="0" dirty="0">
                <a:solidFill>
                  <a:schemeClr val="dk2"/>
                </a:solidFill>
                <a:latin typeface="Roboto"/>
                <a:ea typeface="Roboto"/>
              </a:rPr>
              <a:t>caractéristiques et leurs interrelations </a:t>
            </a:r>
            <a:r>
              <a:rPr lang="fr-FR" sz="2400" noProof="0" dirty="0">
                <a:solidFill>
                  <a:schemeClr val="tx1"/>
                </a:solidFill>
                <a:latin typeface="Arial" panose="020B0604020202020204" pitchFamily="34" charset="0"/>
              </a:rPr>
              <a:t>afin de </a:t>
            </a:r>
            <a:r>
              <a:rPr lang="fr-FR" sz="2400" noProof="0" dirty="0">
                <a:solidFill>
                  <a:schemeClr val="dk2"/>
                </a:solidFill>
                <a:latin typeface="Roboto"/>
                <a:ea typeface="Roboto"/>
              </a:rPr>
              <a:t>hiérarchiser les parties prenantes en vue d'un engagement</a:t>
            </a:r>
            <a:r>
              <a:rPr lang="fr-FR" sz="2400" noProof="0" dirty="0">
                <a:solidFill>
                  <a:schemeClr val="tx1"/>
                </a:solidFill>
                <a:latin typeface="Arial" panose="020B0604020202020204" pitchFamily="34" charset="0"/>
              </a:rPr>
              <a:t>.</a:t>
            </a:r>
          </a:p>
        </p:txBody>
      </p:sp>
      <p:sp>
        <p:nvSpPr>
          <p:cNvPr id="329" name="Google Shape;329;g364131b6538_0_1188"/>
          <p:cNvSpPr txBox="1"/>
          <p:nvPr/>
        </p:nvSpPr>
        <p:spPr>
          <a:xfrm>
            <a:off x="893767" y="695787"/>
            <a:ext cx="3773700" cy="1284300"/>
          </a:xfrm>
          <a:prstGeom prst="rect">
            <a:avLst/>
          </a:prstGeom>
          <a:noFill/>
          <a:ln>
            <a:noFill/>
          </a:ln>
        </p:spPr>
        <p:txBody>
          <a:bodyPr spcFirstLastPara="1" wrap="square" lIns="121900" tIns="121900" rIns="121900" bIns="121900" anchor="t" anchorCtr="0">
            <a:noAutofit/>
          </a:bodyPr>
          <a:lstStyle/>
          <a:p>
            <a:pPr>
              <a:buSzPts val="2900"/>
            </a:pPr>
            <a:r>
              <a:rPr lang="fr-FR" sz="3200" noProof="0" dirty="0">
                <a:solidFill>
                  <a:schemeClr val="tx1"/>
                </a:solidFill>
                <a:latin typeface="Arial" panose="020B0604020202020204" pitchFamily="34" charset="0"/>
              </a:rPr>
              <a:t>ANALYSE DES PARTIES PRENANTES</a:t>
            </a:r>
          </a:p>
          <a:p>
            <a:pPr marL="0" marR="0" lvl="0" indent="0" algn="l" rtl="0">
              <a:lnSpc>
                <a:spcPct val="100000"/>
              </a:lnSpc>
              <a:spcBef>
                <a:spcPts val="0"/>
              </a:spcBef>
              <a:spcAft>
                <a:spcPts val="0"/>
              </a:spcAft>
              <a:buClr>
                <a:srgbClr val="000000"/>
              </a:buClr>
              <a:buSzPts val="2900"/>
              <a:buFont typeface="Arial"/>
              <a:buNone/>
            </a:pPr>
            <a:endParaRPr lang="fr-FR" sz="2400" noProof="0" dirty="0">
              <a:solidFill>
                <a:schemeClr val="dk2"/>
              </a:solidFill>
              <a:latin typeface="Roboto"/>
              <a:ea typeface="Roboto"/>
              <a:sym typeface="Roboto"/>
            </a:endParaRPr>
          </a:p>
        </p:txBody>
      </p:sp>
      <p:pic>
        <p:nvPicPr>
          <p:cNvPr id="330" name="Google Shape;330;g364131b6538_0_1188"/>
          <p:cNvPicPr preferRelativeResize="0"/>
          <p:nvPr/>
        </p:nvPicPr>
        <p:blipFill rotWithShape="1">
          <a:blip r:embed="rId3">
            <a:alphaModFix/>
          </a:blip>
          <a:srcRect/>
          <a:stretch/>
        </p:blipFill>
        <p:spPr>
          <a:xfrm>
            <a:off x="5430833" y="515933"/>
            <a:ext cx="6008365" cy="6008365"/>
          </a:xfrm>
          <a:prstGeom prst="rect">
            <a:avLst/>
          </a:prstGeom>
          <a:noFill/>
          <a:ln>
            <a:noFill/>
          </a:ln>
        </p:spPr>
      </p:pic>
      <p:sp>
        <p:nvSpPr>
          <p:cNvPr id="331" name="Google Shape;331;g364131b6538_0_1188"/>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grpSp>
        <p:nvGrpSpPr>
          <p:cNvPr id="336" name="Google Shape;336;g364131b6538_0_785"/>
          <p:cNvGrpSpPr/>
          <p:nvPr/>
        </p:nvGrpSpPr>
        <p:grpSpPr>
          <a:xfrm>
            <a:off x="8022285" y="106752"/>
            <a:ext cx="4016053" cy="3348488"/>
            <a:chOff x="3215575" y="70513"/>
            <a:chExt cx="5779325" cy="4818662"/>
          </a:xfrm>
        </p:grpSpPr>
        <p:pic>
          <p:nvPicPr>
            <p:cNvPr id="337" name="Google Shape;337;g364131b6538_0_785"/>
            <p:cNvPicPr preferRelativeResize="0"/>
            <p:nvPr/>
          </p:nvPicPr>
          <p:blipFill rotWithShape="1">
            <a:blip r:embed="rId3">
              <a:alphaModFix/>
            </a:blip>
            <a:srcRect/>
            <a:stretch/>
          </p:blipFill>
          <p:spPr>
            <a:xfrm>
              <a:off x="3393390" y="70513"/>
              <a:ext cx="5601510" cy="4545275"/>
            </a:xfrm>
            <a:prstGeom prst="rect">
              <a:avLst/>
            </a:prstGeom>
            <a:noFill/>
            <a:ln>
              <a:noFill/>
            </a:ln>
          </p:spPr>
        </p:pic>
        <p:sp>
          <p:nvSpPr>
            <p:cNvPr id="338" name="Google Shape;338;g364131b6538_0_785"/>
            <p:cNvSpPr/>
            <p:nvPr/>
          </p:nvSpPr>
          <p:spPr>
            <a:xfrm>
              <a:off x="3215575" y="3006075"/>
              <a:ext cx="403800" cy="1883100"/>
            </a:xfrm>
            <a:prstGeom prst="rect">
              <a:avLst/>
            </a:prstGeom>
            <a:solidFill>
              <a:schemeClr val="lt1"/>
            </a:solidFill>
            <a:ln w="4950" cap="flat" cmpd="sng">
              <a:solidFill>
                <a:schemeClr val="lt1"/>
              </a:solidFill>
              <a:prstDash val="solid"/>
              <a:round/>
              <a:headEnd type="none" w="sm" len="sm"/>
              <a:tailEnd type="none" w="sm" len="sm"/>
            </a:ln>
          </p:spPr>
          <p:txBody>
            <a:bodyPr spcFirstLastPara="1" wrap="square" lIns="63525" tIns="63525" rIns="63525" bIns="63525" anchor="ctr" anchorCtr="0">
              <a:noAutofit/>
            </a:bodyPr>
            <a:lstStyle/>
            <a:p>
              <a:pPr marL="0" marR="0" lvl="0" indent="0" algn="ctr" rtl="0">
                <a:lnSpc>
                  <a:spcPct val="100000"/>
                </a:lnSpc>
                <a:spcBef>
                  <a:spcPts val="0"/>
                </a:spcBef>
                <a:spcAft>
                  <a:spcPts val="0"/>
                </a:spcAft>
                <a:buClr>
                  <a:srgbClr val="000000"/>
                </a:buClr>
                <a:buSzPts val="990"/>
                <a:buFont typeface="Arial"/>
                <a:buNone/>
              </a:pPr>
              <a:endParaRPr sz="990" b="0" i="0" u="none" strike="noStrike" cap="none">
                <a:solidFill>
                  <a:srgbClr val="000000"/>
                </a:solidFill>
                <a:latin typeface="Arial"/>
                <a:ea typeface="Arial"/>
                <a:cs typeface="Arial"/>
                <a:sym typeface="Arial"/>
              </a:endParaRPr>
            </a:p>
          </p:txBody>
        </p:sp>
      </p:grpSp>
      <p:sp>
        <p:nvSpPr>
          <p:cNvPr id="339" name="Google Shape;339;g364131b6538_0_785"/>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a:solidFill>
                <a:schemeClr val="lt1"/>
              </a:solidFill>
              <a:latin typeface="Arial"/>
              <a:ea typeface="Arial"/>
              <a:cs typeface="Arial"/>
              <a:sym typeface="Arial"/>
            </a:endParaRPr>
          </a:p>
        </p:txBody>
      </p:sp>
      <p:pic>
        <p:nvPicPr>
          <p:cNvPr id="340" name="Google Shape;340;g364131b6538_0_785"/>
          <p:cNvPicPr preferRelativeResize="0"/>
          <p:nvPr/>
        </p:nvPicPr>
        <p:blipFill rotWithShape="1">
          <a:blip r:embed="rId4">
            <a:alphaModFix/>
          </a:blip>
          <a:srcRect l="26601" t="10541" r="10107" b="16957"/>
          <a:stretch/>
        </p:blipFill>
        <p:spPr>
          <a:xfrm>
            <a:off x="8022275" y="3511575"/>
            <a:ext cx="3884185" cy="3136500"/>
          </a:xfrm>
          <a:prstGeom prst="rect">
            <a:avLst/>
          </a:prstGeom>
          <a:noFill/>
          <a:ln>
            <a:noFill/>
          </a:ln>
        </p:spPr>
      </p:pic>
      <p:pic>
        <p:nvPicPr>
          <p:cNvPr id="341" name="Google Shape;341;g364131b6538_0_785"/>
          <p:cNvPicPr preferRelativeResize="0"/>
          <p:nvPr/>
        </p:nvPicPr>
        <p:blipFill rotWithShape="1">
          <a:blip r:embed="rId5">
            <a:alphaModFix/>
          </a:blip>
          <a:srcRect l="2002" t="50006" r="37695" b="8567"/>
          <a:stretch/>
        </p:blipFill>
        <p:spPr>
          <a:xfrm>
            <a:off x="477150" y="3758838"/>
            <a:ext cx="4203224" cy="2247674"/>
          </a:xfrm>
          <a:prstGeom prst="rect">
            <a:avLst/>
          </a:prstGeom>
          <a:noFill/>
          <a:ln>
            <a:noFill/>
          </a:ln>
        </p:spPr>
      </p:pic>
      <p:pic>
        <p:nvPicPr>
          <p:cNvPr id="342" name="Google Shape;342;g364131b6538_0_785"/>
          <p:cNvPicPr preferRelativeResize="0"/>
          <p:nvPr/>
        </p:nvPicPr>
        <p:blipFill rotWithShape="1">
          <a:blip r:embed="rId6">
            <a:alphaModFix/>
          </a:blip>
          <a:srcRect l="1553" r="43954" b="4141"/>
          <a:stretch/>
        </p:blipFill>
        <p:spPr>
          <a:xfrm>
            <a:off x="369000" y="171775"/>
            <a:ext cx="3171674" cy="2959501"/>
          </a:xfrm>
          <a:prstGeom prst="rect">
            <a:avLst/>
          </a:prstGeom>
          <a:noFill/>
          <a:ln>
            <a:noFill/>
          </a:ln>
        </p:spPr>
      </p:pic>
      <p:pic>
        <p:nvPicPr>
          <p:cNvPr id="343" name="Google Shape;343;g364131b6538_0_785"/>
          <p:cNvPicPr preferRelativeResize="0"/>
          <p:nvPr/>
        </p:nvPicPr>
        <p:blipFill rotWithShape="1">
          <a:blip r:embed="rId7">
            <a:alphaModFix/>
          </a:blip>
          <a:srcRect/>
          <a:stretch/>
        </p:blipFill>
        <p:spPr>
          <a:xfrm>
            <a:off x="3885075" y="277400"/>
            <a:ext cx="4137202" cy="2643249"/>
          </a:xfrm>
          <a:prstGeom prst="rect">
            <a:avLst/>
          </a:prstGeom>
          <a:noFill/>
          <a:ln>
            <a:noFill/>
          </a:ln>
        </p:spPr>
      </p:pic>
      <p:pic>
        <p:nvPicPr>
          <p:cNvPr id="344" name="Google Shape;344;g364131b6538_0_785"/>
          <p:cNvPicPr preferRelativeResize="0"/>
          <p:nvPr/>
        </p:nvPicPr>
        <p:blipFill rotWithShape="1">
          <a:blip r:embed="rId8">
            <a:alphaModFix/>
          </a:blip>
          <a:srcRect r="48030"/>
          <a:stretch/>
        </p:blipFill>
        <p:spPr>
          <a:xfrm>
            <a:off x="4846150" y="3847925"/>
            <a:ext cx="2892948" cy="2209775"/>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6435086e47_1_40"/>
          <p:cNvSpPr/>
          <p:nvPr/>
        </p:nvSpPr>
        <p:spPr>
          <a:xfrm>
            <a:off x="379100" y="6182250"/>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351" name="Google Shape;351;g36435086e47_1_40"/>
          <p:cNvSpPr/>
          <p:nvPr/>
        </p:nvSpPr>
        <p:spPr>
          <a:xfrm>
            <a:off x="379100" y="390750"/>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352" name="Google Shape;352;g36435086e47_1_40"/>
          <p:cNvSpPr txBox="1"/>
          <p:nvPr/>
        </p:nvSpPr>
        <p:spPr>
          <a:xfrm rot="-5400000">
            <a:off x="-236400" y="3363900"/>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INFLUENCE</a:t>
            </a:r>
            <a:endParaRPr lang="fr-FR" sz="1500" noProof="0" dirty="0">
              <a:solidFill>
                <a:srgbClr val="005677"/>
              </a:solidFill>
            </a:endParaRPr>
          </a:p>
        </p:txBody>
      </p:sp>
      <p:grpSp>
        <p:nvGrpSpPr>
          <p:cNvPr id="353" name="Google Shape;353;g36435086e47_1_40"/>
          <p:cNvGrpSpPr/>
          <p:nvPr/>
        </p:nvGrpSpPr>
        <p:grpSpPr>
          <a:xfrm>
            <a:off x="1032750" y="781378"/>
            <a:ext cx="9988790" cy="6076615"/>
            <a:chOff x="995425" y="463228"/>
            <a:chExt cx="9988790" cy="6076615"/>
          </a:xfrm>
        </p:grpSpPr>
        <p:sp>
          <p:nvSpPr>
            <p:cNvPr id="354" name="Google Shape;354;g36435086e47_1_40"/>
            <p:cNvSpPr txBox="1"/>
            <p:nvPr/>
          </p:nvSpPr>
          <p:spPr>
            <a:xfrm rot="-5400000">
              <a:off x="-273725" y="44755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err="1">
                  <a:solidFill>
                    <a:schemeClr val="dk1"/>
                  </a:solidFill>
                  <a:latin typeface="Roboto"/>
                  <a:ea typeface="Roboto"/>
                  <a:cs typeface="Roboto"/>
                  <a:sym typeface="Roboto"/>
                </a:rPr>
                <a:t>low</a:t>
              </a:r>
              <a:endParaRPr lang="fr-FR" sz="1500" noProof="0" dirty="0">
                <a:solidFill>
                  <a:schemeClr val="dk1"/>
                </a:solidFill>
              </a:endParaRPr>
            </a:p>
          </p:txBody>
        </p:sp>
        <p:grpSp>
          <p:nvGrpSpPr>
            <p:cNvPr id="355" name="Google Shape;355;g36435086e47_1_40"/>
            <p:cNvGrpSpPr/>
            <p:nvPr/>
          </p:nvGrpSpPr>
          <p:grpSpPr>
            <a:xfrm>
              <a:off x="995425" y="463228"/>
              <a:ext cx="9988790" cy="6076615"/>
              <a:chOff x="995425" y="463228"/>
              <a:chExt cx="9988790" cy="6076615"/>
            </a:xfrm>
          </p:grpSpPr>
          <p:grpSp>
            <p:nvGrpSpPr>
              <p:cNvPr id="356" name="Google Shape;356;g36435086e47_1_40"/>
              <p:cNvGrpSpPr/>
              <p:nvPr/>
            </p:nvGrpSpPr>
            <p:grpSpPr>
              <a:xfrm>
                <a:off x="1483572" y="511011"/>
                <a:ext cx="9500643" cy="5531189"/>
                <a:chOff x="1178739" y="561975"/>
                <a:chExt cx="10198200" cy="5937300"/>
              </a:xfrm>
            </p:grpSpPr>
            <p:cxnSp>
              <p:nvCxnSpPr>
                <p:cNvPr id="357" name="Google Shape;357;g36435086e47_1_40"/>
                <p:cNvCxnSpPr/>
                <p:nvPr/>
              </p:nvCxnSpPr>
              <p:spPr>
                <a:xfrm>
                  <a:off x="1193750" y="561975"/>
                  <a:ext cx="0" cy="5937300"/>
                </a:xfrm>
                <a:prstGeom prst="straightConnector1">
                  <a:avLst/>
                </a:prstGeom>
                <a:noFill/>
                <a:ln w="70975" cap="flat" cmpd="sng">
                  <a:solidFill>
                    <a:schemeClr val="dk2"/>
                  </a:solidFill>
                  <a:prstDash val="solid"/>
                  <a:round/>
                  <a:headEnd type="triangle" w="med" len="med"/>
                  <a:tailEnd type="none" w="med" len="med"/>
                </a:ln>
              </p:spPr>
            </p:cxnSp>
            <p:cxnSp>
              <p:nvCxnSpPr>
                <p:cNvPr id="358" name="Google Shape;358;g36435086e47_1_40"/>
                <p:cNvCxnSpPr/>
                <p:nvPr/>
              </p:nvCxnSpPr>
              <p:spPr>
                <a:xfrm rot="10800000">
                  <a:off x="1178739" y="6499275"/>
                  <a:ext cx="10198200" cy="0"/>
                </a:xfrm>
                <a:prstGeom prst="straightConnector1">
                  <a:avLst/>
                </a:prstGeom>
                <a:noFill/>
                <a:ln w="70975" cap="flat" cmpd="sng">
                  <a:solidFill>
                    <a:schemeClr val="dk2"/>
                  </a:solidFill>
                  <a:prstDash val="solid"/>
                  <a:round/>
                  <a:headEnd type="triangle" w="med" len="med"/>
                  <a:tailEnd type="none" w="med" len="med"/>
                </a:ln>
              </p:spPr>
            </p:cxnSp>
            <p:cxnSp>
              <p:nvCxnSpPr>
                <p:cNvPr id="359" name="Google Shape;359;g36435086e47_1_40"/>
                <p:cNvCxnSpPr/>
                <p:nvPr/>
              </p:nvCxnSpPr>
              <p:spPr>
                <a:xfrm>
                  <a:off x="6309450" y="935700"/>
                  <a:ext cx="0" cy="5434800"/>
                </a:xfrm>
                <a:prstGeom prst="straightConnector1">
                  <a:avLst/>
                </a:prstGeom>
                <a:noFill/>
                <a:ln w="8875" cap="flat" cmpd="sng">
                  <a:solidFill>
                    <a:schemeClr val="dk2"/>
                  </a:solidFill>
                  <a:prstDash val="dash"/>
                  <a:round/>
                  <a:headEnd type="none" w="med" len="med"/>
                  <a:tailEnd type="none" w="med" len="med"/>
                </a:ln>
              </p:spPr>
            </p:cxnSp>
            <p:cxnSp>
              <p:nvCxnSpPr>
                <p:cNvPr id="360" name="Google Shape;360;g36435086e47_1_40"/>
                <p:cNvCxnSpPr/>
                <p:nvPr/>
              </p:nvCxnSpPr>
              <p:spPr>
                <a:xfrm>
                  <a:off x="1435500" y="3529575"/>
                  <a:ext cx="9747900" cy="0"/>
                </a:xfrm>
                <a:prstGeom prst="straightConnector1">
                  <a:avLst/>
                </a:prstGeom>
                <a:noFill/>
                <a:ln w="8875" cap="flat" cmpd="sng">
                  <a:solidFill>
                    <a:schemeClr val="dk2"/>
                  </a:solidFill>
                  <a:prstDash val="dash"/>
                  <a:round/>
                  <a:headEnd type="none" w="med" len="med"/>
                  <a:tailEnd type="none" w="med" len="med"/>
                </a:ln>
              </p:spPr>
            </p:cxnSp>
          </p:grpSp>
          <p:sp>
            <p:nvSpPr>
              <p:cNvPr id="361" name="Google Shape;361;g36435086e47_1_40"/>
              <p:cNvSpPr txBox="1"/>
              <p:nvPr/>
            </p:nvSpPr>
            <p:spPr>
              <a:xfrm>
                <a:off x="4733900" y="607814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INTEREST</a:t>
                </a:r>
                <a:endParaRPr lang="fr-FR" sz="1500" noProof="0" dirty="0">
                  <a:solidFill>
                    <a:srgbClr val="005677"/>
                  </a:solidFill>
                </a:endParaRPr>
              </a:p>
            </p:txBody>
          </p:sp>
          <p:sp>
            <p:nvSpPr>
              <p:cNvPr id="362" name="Google Shape;362;g36435086e47_1_40"/>
              <p:cNvSpPr txBox="1"/>
              <p:nvPr/>
            </p:nvSpPr>
            <p:spPr>
              <a:xfrm rot="-5400000">
                <a:off x="-273725" y="17323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high</a:t>
                </a:r>
                <a:endParaRPr lang="fr-FR" sz="1500" noProof="0" dirty="0">
                  <a:solidFill>
                    <a:schemeClr val="dk1"/>
                  </a:solidFill>
                </a:endParaRPr>
              </a:p>
            </p:txBody>
          </p:sp>
          <p:sp>
            <p:nvSpPr>
              <p:cNvPr id="363" name="Google Shape;363;g36435086e47_1_40"/>
              <p:cNvSpPr txBox="1"/>
              <p:nvPr/>
            </p:nvSpPr>
            <p:spPr>
              <a:xfrm>
                <a:off x="68820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high</a:t>
                </a:r>
                <a:endParaRPr lang="fr-FR" sz="1500" noProof="0" dirty="0">
                  <a:solidFill>
                    <a:schemeClr val="dk1"/>
                  </a:solidFill>
                </a:endParaRPr>
              </a:p>
            </p:txBody>
          </p:sp>
          <p:sp>
            <p:nvSpPr>
              <p:cNvPr id="364" name="Google Shape;364;g36435086e47_1_40"/>
              <p:cNvSpPr txBox="1"/>
              <p:nvPr/>
            </p:nvSpPr>
            <p:spPr>
              <a:xfrm>
                <a:off x="21576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err="1">
                    <a:solidFill>
                      <a:schemeClr val="dk1"/>
                    </a:solidFill>
                    <a:latin typeface="Roboto"/>
                    <a:ea typeface="Roboto"/>
                    <a:cs typeface="Roboto"/>
                    <a:sym typeface="Roboto"/>
                  </a:rPr>
                  <a:t>low</a:t>
                </a:r>
                <a:endParaRPr lang="fr-FR" sz="1500" noProof="0" dirty="0">
                  <a:solidFill>
                    <a:schemeClr val="dk1"/>
                  </a:solidFill>
                </a:endParaRPr>
              </a:p>
            </p:txBody>
          </p:sp>
        </p:grpSp>
      </p:grpSp>
      <p:sp>
        <p:nvSpPr>
          <p:cNvPr id="365" name="Google Shape;365;g36435086e47_1_40"/>
          <p:cNvSpPr txBox="1"/>
          <p:nvPr/>
        </p:nvSpPr>
        <p:spPr>
          <a:xfrm>
            <a:off x="8582592" y="2727017"/>
            <a:ext cx="2297100" cy="777600"/>
          </a:xfrm>
          <a:prstGeom prst="rect">
            <a:avLst/>
          </a:prstGeom>
          <a:noFill/>
          <a:ln>
            <a:noFill/>
          </a:ln>
        </p:spPr>
        <p:txBody>
          <a:bodyPr spcFirstLastPara="1" wrap="square" lIns="121900" tIns="121900" rIns="121900" bIns="121900" anchor="t" anchorCtr="0">
            <a:noAutofit/>
          </a:bodyPr>
          <a:lstStyle/>
          <a:p>
            <a:r>
              <a:rPr lang="fr-FR" sz="1900" noProof="0" dirty="0">
                <a:solidFill>
                  <a:schemeClr val="accent4"/>
                </a:solidFill>
              </a:rPr>
              <a:t>Président du comité minier</a:t>
            </a:r>
          </a:p>
          <a:p>
            <a:pPr marL="0" lvl="0" indent="0" algn="l" rtl="0">
              <a:spcBef>
                <a:spcPts val="0"/>
              </a:spcBef>
              <a:spcAft>
                <a:spcPts val="0"/>
              </a:spcAft>
              <a:buNone/>
            </a:pPr>
            <a:endParaRPr lang="fr-FR" sz="1900" noProof="0" dirty="0">
              <a:solidFill>
                <a:schemeClr val="accent4"/>
              </a:solidFill>
            </a:endParaRPr>
          </a:p>
        </p:txBody>
      </p:sp>
      <p:sp>
        <p:nvSpPr>
          <p:cNvPr id="366" name="Google Shape;366;g36435086e47_1_40"/>
          <p:cNvSpPr txBox="1"/>
          <p:nvPr/>
        </p:nvSpPr>
        <p:spPr>
          <a:xfrm>
            <a:off x="6750393" y="2094750"/>
            <a:ext cx="2297100" cy="854400"/>
          </a:xfrm>
          <a:prstGeom prst="rect">
            <a:avLst/>
          </a:prstGeom>
          <a:noFill/>
          <a:ln>
            <a:noFill/>
          </a:ln>
        </p:spPr>
        <p:txBody>
          <a:bodyPr spcFirstLastPara="1" wrap="square" lIns="121900" tIns="121900" rIns="121900" bIns="121900" anchor="t" anchorCtr="0">
            <a:noAutofit/>
          </a:bodyPr>
          <a:lstStyle/>
          <a:p>
            <a:r>
              <a:rPr lang="fr-FR" sz="1900" noProof="0" dirty="0">
                <a:solidFill>
                  <a:srgbClr val="C00000"/>
                </a:solidFill>
                <a:highlight>
                  <a:schemeClr val="lt1"/>
                </a:highlight>
              </a:rPr>
              <a:t>Société minière FG </a:t>
            </a:r>
            <a:endParaRPr lang="fr-FR" sz="2000" noProof="0" dirty="0">
              <a:solidFill>
                <a:schemeClr val="tx1"/>
              </a:solidFill>
              <a:highlight>
                <a:schemeClr val="lt1"/>
              </a:highlight>
              <a:latin typeface="Arial" panose="020B0604020202020204" pitchFamily="34" charset="0"/>
            </a:endParaRPr>
          </a:p>
          <a:p>
            <a:pPr marL="0" lvl="0" indent="0" algn="l" rtl="0">
              <a:spcBef>
                <a:spcPts val="0"/>
              </a:spcBef>
              <a:spcAft>
                <a:spcPts val="0"/>
              </a:spcAft>
              <a:buNone/>
            </a:pPr>
            <a:endParaRPr lang="fr-FR" sz="1900" noProof="0" dirty="0">
              <a:solidFill>
                <a:srgbClr val="C00000"/>
              </a:solidFill>
              <a:highlight>
                <a:schemeClr val="lt1"/>
              </a:highlight>
            </a:endParaRPr>
          </a:p>
        </p:txBody>
      </p:sp>
      <p:sp>
        <p:nvSpPr>
          <p:cNvPr id="367" name="Google Shape;367;g36435086e47_1_40"/>
          <p:cNvSpPr txBox="1"/>
          <p:nvPr/>
        </p:nvSpPr>
        <p:spPr>
          <a:xfrm>
            <a:off x="8877525" y="1842049"/>
            <a:ext cx="2144100" cy="849025"/>
          </a:xfrm>
          <a:prstGeom prst="rect">
            <a:avLst/>
          </a:prstGeom>
          <a:noFill/>
          <a:ln>
            <a:noFill/>
          </a:ln>
        </p:spPr>
        <p:txBody>
          <a:bodyPr spcFirstLastPara="1" wrap="square" lIns="121900" tIns="121900" rIns="121900" bIns="121900" anchor="t" anchorCtr="0">
            <a:noAutofit/>
          </a:bodyPr>
          <a:lstStyle/>
          <a:p>
            <a:pPr lvl="0"/>
            <a:r>
              <a:rPr lang="fr-FR" sz="1900" noProof="0" dirty="0">
                <a:solidFill>
                  <a:schemeClr val="accent4"/>
                </a:solidFill>
              </a:rPr>
              <a:t>Leader des femmes</a:t>
            </a:r>
          </a:p>
        </p:txBody>
      </p:sp>
      <p:sp>
        <p:nvSpPr>
          <p:cNvPr id="368" name="Google Shape;368;g36435086e47_1_40"/>
          <p:cNvSpPr txBox="1"/>
          <p:nvPr/>
        </p:nvSpPr>
        <p:spPr>
          <a:xfrm>
            <a:off x="6750392" y="4540383"/>
            <a:ext cx="3999900" cy="538569"/>
          </a:xfrm>
          <a:prstGeom prst="rect">
            <a:avLst/>
          </a:prstGeom>
          <a:noFill/>
          <a:ln>
            <a:noFill/>
          </a:ln>
        </p:spPr>
        <p:txBody>
          <a:bodyPr spcFirstLastPara="1" wrap="square" lIns="121900" tIns="121900" rIns="121900" bIns="121900" anchor="t" anchorCtr="0">
            <a:spAutoFit/>
          </a:bodyPr>
          <a:lstStyle/>
          <a:p>
            <a:r>
              <a:rPr lang="fr-FR" sz="1900" noProof="0" dirty="0">
                <a:solidFill>
                  <a:srgbClr val="C00000"/>
                </a:solidFill>
                <a:highlight>
                  <a:schemeClr val="lt1"/>
                </a:highlight>
              </a:rPr>
              <a:t>Alex </a:t>
            </a:r>
            <a:r>
              <a:rPr lang="fr-FR" sz="1900" noProof="0" dirty="0" err="1">
                <a:solidFill>
                  <a:srgbClr val="C00000"/>
                </a:solidFill>
                <a:highlight>
                  <a:schemeClr val="lt1"/>
                </a:highlight>
              </a:rPr>
              <a:t>Bangura</a:t>
            </a:r>
            <a:r>
              <a:rPr lang="fr-FR" sz="1900" noProof="0" dirty="0">
                <a:solidFill>
                  <a:srgbClr val="C00000"/>
                </a:solidFill>
                <a:highlight>
                  <a:schemeClr val="lt1"/>
                </a:highlight>
              </a:rPr>
              <a:t> Négociant en or</a:t>
            </a:r>
          </a:p>
        </p:txBody>
      </p:sp>
      <p:sp>
        <p:nvSpPr>
          <p:cNvPr id="369" name="Google Shape;369;g36435086e47_1_40"/>
          <p:cNvSpPr txBox="1"/>
          <p:nvPr/>
        </p:nvSpPr>
        <p:spPr>
          <a:xfrm>
            <a:off x="2016850" y="1132083"/>
            <a:ext cx="3544742" cy="1138733"/>
          </a:xfrm>
          <a:prstGeom prst="rect">
            <a:avLst/>
          </a:prstGeom>
          <a:noFill/>
          <a:ln>
            <a:noFill/>
          </a:ln>
        </p:spPr>
        <p:txBody>
          <a:bodyPr spcFirstLastPara="1" wrap="square" lIns="121900" tIns="121900" rIns="121900" bIns="121900" anchor="t" anchorCtr="0">
            <a:spAutoFit/>
          </a:bodyPr>
          <a:lstStyle/>
          <a:p>
            <a:r>
              <a:rPr lang="fr-FR" sz="1900" noProof="0" dirty="0">
                <a:solidFill>
                  <a:schemeClr val="accent1"/>
                </a:solidFill>
              </a:rPr>
              <a:t>Police de Sierra Leone (Ibrahim </a:t>
            </a:r>
            <a:r>
              <a:rPr lang="fr-FR" sz="1900" noProof="0" dirty="0" err="1">
                <a:solidFill>
                  <a:schemeClr val="accent1"/>
                </a:solidFill>
              </a:rPr>
              <a:t>Bangura</a:t>
            </a:r>
            <a:r>
              <a:rPr lang="fr-FR" sz="1900" noProof="0" dirty="0">
                <a:solidFill>
                  <a:schemeClr val="accent1"/>
                </a:solidFill>
              </a:rPr>
              <a:t>)</a:t>
            </a:r>
          </a:p>
          <a:p>
            <a:pPr marL="0" lvl="0" indent="0" algn="l" rtl="0">
              <a:spcBef>
                <a:spcPts val="0"/>
              </a:spcBef>
              <a:spcAft>
                <a:spcPts val="0"/>
              </a:spcAft>
              <a:buNone/>
            </a:pPr>
            <a:endParaRPr lang="fr-FR" sz="1900" noProof="0" dirty="0"/>
          </a:p>
        </p:txBody>
      </p:sp>
      <p:sp>
        <p:nvSpPr>
          <p:cNvPr id="370" name="Google Shape;370;g36435086e47_1_40"/>
          <p:cNvSpPr txBox="1"/>
          <p:nvPr/>
        </p:nvSpPr>
        <p:spPr>
          <a:xfrm>
            <a:off x="1732292" y="2205850"/>
            <a:ext cx="3552300" cy="1415732"/>
          </a:xfrm>
          <a:prstGeom prst="rect">
            <a:avLst/>
          </a:prstGeom>
          <a:noFill/>
          <a:ln>
            <a:noFill/>
          </a:ln>
        </p:spPr>
        <p:txBody>
          <a:bodyPr spcFirstLastPara="1" wrap="square" lIns="121900" tIns="121900" rIns="121900" bIns="121900" anchor="t" anchorCtr="0">
            <a:spAutoFit/>
          </a:bodyPr>
          <a:lstStyle/>
          <a:p>
            <a:r>
              <a:rPr lang="fr-FR" sz="1900" noProof="0" dirty="0">
                <a:solidFill>
                  <a:schemeClr val="accent1"/>
                </a:solidFill>
              </a:rPr>
              <a:t>Responsable de la santé communautaire - Philips Kamara</a:t>
            </a:r>
          </a:p>
          <a:p>
            <a:pPr marL="0" lvl="0" indent="0" algn="l" rtl="0">
              <a:spcBef>
                <a:spcPts val="0"/>
              </a:spcBef>
              <a:spcAft>
                <a:spcPts val="0"/>
              </a:spcAft>
              <a:buNone/>
            </a:pPr>
            <a:endParaRPr lang="fr-FR" sz="1900" noProof="0" dirty="0"/>
          </a:p>
        </p:txBody>
      </p:sp>
      <p:sp>
        <p:nvSpPr>
          <p:cNvPr id="371" name="Google Shape;371;g36435086e47_1_40"/>
          <p:cNvSpPr txBox="1"/>
          <p:nvPr/>
        </p:nvSpPr>
        <p:spPr>
          <a:xfrm>
            <a:off x="9063425" y="1336483"/>
            <a:ext cx="2144100" cy="616500"/>
          </a:xfrm>
          <a:prstGeom prst="rect">
            <a:avLst/>
          </a:prstGeom>
          <a:noFill/>
          <a:ln>
            <a:noFill/>
          </a:ln>
        </p:spPr>
        <p:txBody>
          <a:bodyPr spcFirstLastPara="1" wrap="square" lIns="121900" tIns="121900" rIns="121900" bIns="121900" anchor="t" anchorCtr="0">
            <a:noAutofit/>
          </a:bodyPr>
          <a:lstStyle/>
          <a:p>
            <a:r>
              <a:rPr lang="fr-FR" sz="1900" noProof="0" dirty="0">
                <a:solidFill>
                  <a:schemeClr val="accent4"/>
                </a:solidFill>
              </a:rPr>
              <a:t>Chef de ville</a:t>
            </a:r>
          </a:p>
          <a:p>
            <a:pPr marL="0" lvl="0" indent="0" algn="l" rtl="0">
              <a:spcBef>
                <a:spcPts val="0"/>
              </a:spcBef>
              <a:spcAft>
                <a:spcPts val="0"/>
              </a:spcAft>
              <a:buNone/>
            </a:pPr>
            <a:endParaRPr lang="fr-FR" sz="1900" noProof="0" dirty="0">
              <a:solidFill>
                <a:schemeClr val="accent4"/>
              </a:solidFill>
            </a:endParaRPr>
          </a:p>
        </p:txBody>
      </p:sp>
      <p:sp>
        <p:nvSpPr>
          <p:cNvPr id="372" name="Google Shape;372;g36435086e47_1_40"/>
          <p:cNvSpPr/>
          <p:nvPr/>
        </p:nvSpPr>
        <p:spPr>
          <a:xfrm>
            <a:off x="379100" y="393310"/>
            <a:ext cx="10949700" cy="461700"/>
          </a:xfrm>
          <a:prstGeom prst="rect">
            <a:avLst/>
          </a:prstGeom>
          <a:noFill/>
          <a:ln>
            <a:noFill/>
          </a:ln>
        </p:spPr>
        <p:txBody>
          <a:bodyPr spcFirstLastPara="1" wrap="square" lIns="121900" tIns="60925" rIns="121900" bIns="60925" anchor="t" anchorCtr="0">
            <a:noAutofit/>
          </a:bodyPr>
          <a:lstStyle/>
          <a:p>
            <a:pPr>
              <a:buSzPts val="3200"/>
            </a:pPr>
            <a:r>
              <a:rPr lang="fr-FR" sz="3200" noProof="0" dirty="0">
                <a:solidFill>
                  <a:srgbClr val="005677"/>
                </a:solidFill>
                <a:latin typeface="Roboto Black"/>
                <a:ea typeface="Roboto Black"/>
              </a:rPr>
              <a:t>Matrice des intérêts et de l'influence de la Sierra Leone</a:t>
            </a:r>
          </a:p>
          <a:p>
            <a:pPr marL="0" marR="0" lvl="0" indent="0" algn="l" rtl="0">
              <a:lnSpc>
                <a:spcPct val="100000"/>
              </a:lnSpc>
              <a:spcBef>
                <a:spcPts val="0"/>
              </a:spcBef>
              <a:spcAft>
                <a:spcPts val="0"/>
              </a:spcAft>
              <a:buClr>
                <a:srgbClr val="000000"/>
              </a:buClr>
              <a:buSzPts val="3200"/>
              <a:buFont typeface="Arial"/>
              <a:buNone/>
            </a:pPr>
            <a:endParaRPr lang="fr-FR" sz="3600" b="0" i="0" u="none" strike="noStrike" cap="none" noProof="0" dirty="0">
              <a:solidFill>
                <a:srgbClr val="005677"/>
              </a:solidFill>
              <a:latin typeface="Roboto Black"/>
              <a:ea typeface="Roboto Black"/>
              <a:cs typeface="Roboto Black"/>
              <a:sym typeface="Roboto Black"/>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6435086e47_1_247"/>
          <p:cNvSpPr/>
          <p:nvPr/>
        </p:nvSpPr>
        <p:spPr>
          <a:xfrm>
            <a:off x="341775" y="5864100"/>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379" name="Google Shape;379;g36435086e47_1_247"/>
          <p:cNvSpPr/>
          <p:nvPr/>
        </p:nvSpPr>
        <p:spPr>
          <a:xfrm>
            <a:off x="341775" y="323500"/>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380" name="Google Shape;380;g36435086e47_1_247"/>
          <p:cNvSpPr txBox="1"/>
          <p:nvPr/>
        </p:nvSpPr>
        <p:spPr>
          <a:xfrm rot="-5400000">
            <a:off x="-273725" y="3045750"/>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INFLUENCE</a:t>
            </a:r>
            <a:endParaRPr lang="fr-FR" sz="1500" noProof="0" dirty="0">
              <a:solidFill>
                <a:srgbClr val="005677"/>
              </a:solidFill>
            </a:endParaRPr>
          </a:p>
        </p:txBody>
      </p:sp>
      <p:grpSp>
        <p:nvGrpSpPr>
          <p:cNvPr id="381" name="Google Shape;381;g36435086e47_1_247"/>
          <p:cNvGrpSpPr/>
          <p:nvPr/>
        </p:nvGrpSpPr>
        <p:grpSpPr>
          <a:xfrm>
            <a:off x="1101600" y="781378"/>
            <a:ext cx="9988790" cy="6076615"/>
            <a:chOff x="995425" y="463228"/>
            <a:chExt cx="9988790" cy="6076615"/>
          </a:xfrm>
        </p:grpSpPr>
        <p:sp>
          <p:nvSpPr>
            <p:cNvPr id="382" name="Google Shape;382;g36435086e47_1_247"/>
            <p:cNvSpPr txBox="1"/>
            <p:nvPr/>
          </p:nvSpPr>
          <p:spPr>
            <a:xfrm rot="-5400000">
              <a:off x="-273725" y="44755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faible</a:t>
              </a:r>
              <a:endParaRPr lang="fr-FR" sz="1500" noProof="0" dirty="0">
                <a:solidFill>
                  <a:schemeClr val="dk1"/>
                </a:solidFill>
              </a:endParaRPr>
            </a:p>
          </p:txBody>
        </p:sp>
        <p:grpSp>
          <p:nvGrpSpPr>
            <p:cNvPr id="383" name="Google Shape;383;g36435086e47_1_247"/>
            <p:cNvGrpSpPr/>
            <p:nvPr/>
          </p:nvGrpSpPr>
          <p:grpSpPr>
            <a:xfrm>
              <a:off x="995425" y="463228"/>
              <a:ext cx="9988790" cy="6076615"/>
              <a:chOff x="995425" y="463228"/>
              <a:chExt cx="9988790" cy="6076615"/>
            </a:xfrm>
          </p:grpSpPr>
          <p:grpSp>
            <p:nvGrpSpPr>
              <p:cNvPr id="384" name="Google Shape;384;g36435086e47_1_247"/>
              <p:cNvGrpSpPr/>
              <p:nvPr/>
            </p:nvGrpSpPr>
            <p:grpSpPr>
              <a:xfrm>
                <a:off x="1483572" y="511011"/>
                <a:ext cx="9500643" cy="5531189"/>
                <a:chOff x="1178739" y="561975"/>
                <a:chExt cx="10198200" cy="5937300"/>
              </a:xfrm>
            </p:grpSpPr>
            <p:cxnSp>
              <p:nvCxnSpPr>
                <p:cNvPr id="385" name="Google Shape;385;g36435086e47_1_247"/>
                <p:cNvCxnSpPr/>
                <p:nvPr/>
              </p:nvCxnSpPr>
              <p:spPr>
                <a:xfrm>
                  <a:off x="1193750" y="561975"/>
                  <a:ext cx="0" cy="5937300"/>
                </a:xfrm>
                <a:prstGeom prst="straightConnector1">
                  <a:avLst/>
                </a:prstGeom>
                <a:noFill/>
                <a:ln w="70975" cap="flat" cmpd="sng">
                  <a:solidFill>
                    <a:schemeClr val="dk2"/>
                  </a:solidFill>
                  <a:prstDash val="solid"/>
                  <a:round/>
                  <a:headEnd type="triangle" w="med" len="med"/>
                  <a:tailEnd type="none" w="med" len="med"/>
                </a:ln>
              </p:spPr>
            </p:cxnSp>
            <p:cxnSp>
              <p:nvCxnSpPr>
                <p:cNvPr id="386" name="Google Shape;386;g36435086e47_1_247"/>
                <p:cNvCxnSpPr/>
                <p:nvPr/>
              </p:nvCxnSpPr>
              <p:spPr>
                <a:xfrm rot="10800000">
                  <a:off x="1178739" y="6499275"/>
                  <a:ext cx="10198200" cy="0"/>
                </a:xfrm>
                <a:prstGeom prst="straightConnector1">
                  <a:avLst/>
                </a:prstGeom>
                <a:noFill/>
                <a:ln w="70975" cap="flat" cmpd="sng">
                  <a:solidFill>
                    <a:schemeClr val="dk2"/>
                  </a:solidFill>
                  <a:prstDash val="solid"/>
                  <a:round/>
                  <a:headEnd type="triangle" w="med" len="med"/>
                  <a:tailEnd type="none" w="med" len="med"/>
                </a:ln>
              </p:spPr>
            </p:cxnSp>
            <p:cxnSp>
              <p:nvCxnSpPr>
                <p:cNvPr id="387" name="Google Shape;387;g36435086e47_1_247"/>
                <p:cNvCxnSpPr/>
                <p:nvPr/>
              </p:nvCxnSpPr>
              <p:spPr>
                <a:xfrm>
                  <a:off x="6309450" y="935700"/>
                  <a:ext cx="0" cy="5434800"/>
                </a:xfrm>
                <a:prstGeom prst="straightConnector1">
                  <a:avLst/>
                </a:prstGeom>
                <a:noFill/>
                <a:ln w="8875" cap="flat" cmpd="sng">
                  <a:solidFill>
                    <a:schemeClr val="dk2"/>
                  </a:solidFill>
                  <a:prstDash val="dash"/>
                  <a:round/>
                  <a:headEnd type="none" w="med" len="med"/>
                  <a:tailEnd type="none" w="med" len="med"/>
                </a:ln>
              </p:spPr>
            </p:cxnSp>
            <p:cxnSp>
              <p:nvCxnSpPr>
                <p:cNvPr id="388" name="Google Shape;388;g36435086e47_1_247"/>
                <p:cNvCxnSpPr/>
                <p:nvPr/>
              </p:nvCxnSpPr>
              <p:spPr>
                <a:xfrm>
                  <a:off x="1435500" y="3529575"/>
                  <a:ext cx="9747900" cy="0"/>
                </a:xfrm>
                <a:prstGeom prst="straightConnector1">
                  <a:avLst/>
                </a:prstGeom>
                <a:noFill/>
                <a:ln w="8875" cap="flat" cmpd="sng">
                  <a:solidFill>
                    <a:schemeClr val="dk2"/>
                  </a:solidFill>
                  <a:prstDash val="dash"/>
                  <a:round/>
                  <a:headEnd type="none" w="med" len="med"/>
                  <a:tailEnd type="none" w="med" len="med"/>
                </a:ln>
              </p:spPr>
            </p:cxnSp>
          </p:grpSp>
          <p:sp>
            <p:nvSpPr>
              <p:cNvPr id="389" name="Google Shape;389;g36435086e47_1_247"/>
              <p:cNvSpPr txBox="1"/>
              <p:nvPr/>
            </p:nvSpPr>
            <p:spPr>
              <a:xfrm>
                <a:off x="4733900" y="607814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INTÉRÊT</a:t>
                </a:r>
                <a:endParaRPr lang="fr-FR" sz="1500" noProof="0" dirty="0">
                  <a:solidFill>
                    <a:srgbClr val="005677"/>
                  </a:solidFill>
                </a:endParaRPr>
              </a:p>
            </p:txBody>
          </p:sp>
          <p:sp>
            <p:nvSpPr>
              <p:cNvPr id="390" name="Google Shape;390;g36435086e47_1_247"/>
              <p:cNvSpPr txBox="1"/>
              <p:nvPr/>
            </p:nvSpPr>
            <p:spPr>
              <a:xfrm rot="-5400000">
                <a:off x="-273725" y="17323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élevé</a:t>
                </a:r>
              </a:p>
            </p:txBody>
          </p:sp>
          <p:sp>
            <p:nvSpPr>
              <p:cNvPr id="391" name="Google Shape;391;g36435086e47_1_247"/>
              <p:cNvSpPr txBox="1"/>
              <p:nvPr/>
            </p:nvSpPr>
            <p:spPr>
              <a:xfrm>
                <a:off x="68820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élevé</a:t>
                </a:r>
                <a:endParaRPr lang="fr-FR" sz="1500" noProof="0" dirty="0">
                  <a:solidFill>
                    <a:schemeClr val="dk1"/>
                  </a:solidFill>
                </a:endParaRPr>
              </a:p>
            </p:txBody>
          </p:sp>
          <p:sp>
            <p:nvSpPr>
              <p:cNvPr id="392" name="Google Shape;392;g36435086e47_1_247"/>
              <p:cNvSpPr txBox="1"/>
              <p:nvPr/>
            </p:nvSpPr>
            <p:spPr>
              <a:xfrm>
                <a:off x="21576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faible</a:t>
                </a:r>
                <a:endParaRPr lang="fr-FR" sz="1500" noProof="0" dirty="0">
                  <a:solidFill>
                    <a:schemeClr val="dk1"/>
                  </a:solidFill>
                </a:endParaRPr>
              </a:p>
            </p:txBody>
          </p:sp>
        </p:grpSp>
      </p:grpSp>
      <p:sp>
        <p:nvSpPr>
          <p:cNvPr id="393" name="Google Shape;393;g36435086e47_1_247"/>
          <p:cNvSpPr/>
          <p:nvPr/>
        </p:nvSpPr>
        <p:spPr>
          <a:xfrm>
            <a:off x="9052267" y="1064400"/>
            <a:ext cx="1812900" cy="616500"/>
          </a:xfrm>
          <a:prstGeom prst="ellipse">
            <a:avLst/>
          </a:prstGeom>
          <a:solidFill>
            <a:schemeClr val="lt2"/>
          </a:solidFill>
          <a:ln w="127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500" noProof="0" dirty="0"/>
              <a:t>COM</a:t>
            </a:r>
          </a:p>
        </p:txBody>
      </p:sp>
      <p:sp>
        <p:nvSpPr>
          <p:cNvPr id="394" name="Google Shape;394;g36435086e47_1_247"/>
          <p:cNvSpPr/>
          <p:nvPr/>
        </p:nvSpPr>
        <p:spPr>
          <a:xfrm>
            <a:off x="6407633" y="739200"/>
            <a:ext cx="2547600" cy="1266900"/>
          </a:xfrm>
          <a:prstGeom prst="ellipse">
            <a:avLst/>
          </a:prstGeom>
          <a:solidFill>
            <a:schemeClr val="lt2"/>
          </a:solidFill>
          <a:ln w="127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300" noProof="0" dirty="0"/>
              <a:t>MEDD</a:t>
            </a:r>
          </a:p>
          <a:p>
            <a:pPr marL="0" lvl="0" indent="0" algn="ctr" rtl="0">
              <a:spcBef>
                <a:spcPts val="0"/>
              </a:spcBef>
              <a:spcAft>
                <a:spcPts val="0"/>
              </a:spcAft>
              <a:buNone/>
            </a:pPr>
            <a:r>
              <a:rPr lang="fr-FR" sz="1300" noProof="0" dirty="0"/>
              <a:t>MIM</a:t>
            </a:r>
          </a:p>
          <a:p>
            <a:pPr marL="0" lvl="0" indent="0" algn="ctr" rtl="0">
              <a:spcBef>
                <a:spcPts val="0"/>
              </a:spcBef>
              <a:spcAft>
                <a:spcPts val="0"/>
              </a:spcAft>
              <a:buNone/>
            </a:pPr>
            <a:r>
              <a:rPr lang="fr-FR" sz="1300" noProof="0" dirty="0"/>
              <a:t>MINSAP</a:t>
            </a:r>
          </a:p>
          <a:p>
            <a:pPr marL="0" lvl="0" indent="0" algn="ctr" rtl="0">
              <a:spcBef>
                <a:spcPts val="0"/>
              </a:spcBef>
              <a:spcAft>
                <a:spcPts val="0"/>
              </a:spcAft>
              <a:buNone/>
            </a:pPr>
            <a:r>
              <a:rPr lang="fr-FR" sz="1300" noProof="0" dirty="0"/>
              <a:t>MIN POPULATION</a:t>
            </a:r>
          </a:p>
        </p:txBody>
      </p:sp>
      <p:sp>
        <p:nvSpPr>
          <p:cNvPr id="395" name="Google Shape;395;g36435086e47_1_247"/>
          <p:cNvSpPr/>
          <p:nvPr/>
        </p:nvSpPr>
        <p:spPr>
          <a:xfrm>
            <a:off x="9356867" y="2006000"/>
            <a:ext cx="1441200" cy="617700"/>
          </a:xfrm>
          <a:prstGeom prst="ellipse">
            <a:avLst/>
          </a:prstGeom>
          <a:solidFill>
            <a:schemeClr val="lt2"/>
          </a:solidFill>
          <a:ln w="127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900" noProof="0" dirty="0"/>
              <a:t>Maires</a:t>
            </a:r>
          </a:p>
          <a:p>
            <a:pPr marL="0" lvl="0" indent="0" algn="ctr" rtl="0">
              <a:spcBef>
                <a:spcPts val="0"/>
              </a:spcBef>
              <a:spcAft>
                <a:spcPts val="0"/>
              </a:spcAft>
              <a:buNone/>
            </a:pPr>
            <a:endParaRPr lang="fr-FR" sz="1900" noProof="0" dirty="0"/>
          </a:p>
        </p:txBody>
      </p:sp>
      <p:sp>
        <p:nvSpPr>
          <p:cNvPr id="396" name="Google Shape;396;g36435086e47_1_247"/>
          <p:cNvSpPr/>
          <p:nvPr/>
        </p:nvSpPr>
        <p:spPr>
          <a:xfrm>
            <a:off x="2638967" y="3731367"/>
            <a:ext cx="2481900" cy="1045200"/>
          </a:xfrm>
          <a:prstGeom prst="ellipse">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300" noProof="0" dirty="0"/>
              <a:t>Association </a:t>
            </a:r>
            <a:r>
              <a:rPr lang="fr-FR" sz="1300" noProof="0" dirty="0" err="1"/>
              <a:t>oeuvrant</a:t>
            </a:r>
            <a:r>
              <a:rPr lang="fr-FR" sz="1300" noProof="0" dirty="0"/>
              <a:t> dans l’environnement</a:t>
            </a:r>
          </a:p>
        </p:txBody>
      </p:sp>
      <p:sp>
        <p:nvSpPr>
          <p:cNvPr id="397" name="Google Shape;397;g36435086e47_1_247"/>
          <p:cNvSpPr/>
          <p:nvPr/>
        </p:nvSpPr>
        <p:spPr>
          <a:xfrm>
            <a:off x="2853767" y="940000"/>
            <a:ext cx="1701300" cy="865200"/>
          </a:xfrm>
          <a:prstGeom prst="ellipse">
            <a:avLst/>
          </a:prstGeom>
          <a:solidFill>
            <a:schemeClr val="lt2"/>
          </a:solidFill>
          <a:ln w="12700"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900" noProof="0" dirty="0">
                <a:highlight>
                  <a:srgbClr val="FFFFFF"/>
                </a:highlight>
              </a:rPr>
              <a:t>Député</a:t>
            </a:r>
          </a:p>
        </p:txBody>
      </p:sp>
      <p:sp>
        <p:nvSpPr>
          <p:cNvPr id="398" name="Google Shape;398;g36435086e47_1_247"/>
          <p:cNvSpPr/>
          <p:nvPr/>
        </p:nvSpPr>
        <p:spPr>
          <a:xfrm>
            <a:off x="6755067" y="3731367"/>
            <a:ext cx="2297100" cy="1266900"/>
          </a:xfrm>
          <a:prstGeom prst="ellipse">
            <a:avLst/>
          </a:prstGeom>
          <a:solidFill>
            <a:schemeClr val="lt2"/>
          </a:solidFill>
          <a:ln w="12700"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900" noProof="0" dirty="0"/>
              <a:t>Orpailleurs</a:t>
            </a:r>
          </a:p>
        </p:txBody>
      </p:sp>
      <p:sp>
        <p:nvSpPr>
          <p:cNvPr id="399" name="Google Shape;399;g36435086e47_1_247"/>
          <p:cNvSpPr/>
          <p:nvPr/>
        </p:nvSpPr>
        <p:spPr>
          <a:xfrm>
            <a:off x="6552667" y="2313483"/>
            <a:ext cx="2702100" cy="785100"/>
          </a:xfrm>
          <a:prstGeom prst="ellipse">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900" noProof="0" dirty="0"/>
              <a:t>Collecteur de l’or</a:t>
            </a:r>
          </a:p>
        </p:txBody>
      </p:sp>
      <p:sp>
        <p:nvSpPr>
          <p:cNvPr id="400" name="Google Shape;400;g36435086e47_1_247"/>
          <p:cNvSpPr/>
          <p:nvPr/>
        </p:nvSpPr>
        <p:spPr>
          <a:xfrm>
            <a:off x="9356867" y="3972167"/>
            <a:ext cx="1914300" cy="785100"/>
          </a:xfrm>
          <a:prstGeom prst="ellipse">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FR" sz="1900" noProof="0" dirty="0"/>
              <a:t>Université</a:t>
            </a:r>
          </a:p>
        </p:txBody>
      </p:sp>
      <p:sp>
        <p:nvSpPr>
          <p:cNvPr id="401" name="Google Shape;401;g36435086e47_1_247"/>
          <p:cNvSpPr/>
          <p:nvPr/>
        </p:nvSpPr>
        <p:spPr>
          <a:xfrm>
            <a:off x="621159" y="219509"/>
            <a:ext cx="10949700" cy="461700"/>
          </a:xfrm>
          <a:prstGeom prst="rect">
            <a:avLst/>
          </a:prstGeom>
          <a:noFill/>
          <a:ln>
            <a:noFill/>
          </a:ln>
        </p:spPr>
        <p:txBody>
          <a:bodyPr spcFirstLastPara="1" wrap="square" lIns="121900" tIns="60925" rIns="121900" bIns="60925" anchor="t" anchorCtr="0">
            <a:noAutofit/>
          </a:bodyPr>
          <a:lstStyle/>
          <a:p>
            <a:pPr lvl="0" eaLnBrk="0" fontAlgn="base" hangingPunct="0">
              <a:spcBef>
                <a:spcPct val="0"/>
              </a:spcBef>
              <a:spcAft>
                <a:spcPct val="0"/>
              </a:spcAft>
              <a:buClrTx/>
            </a:pPr>
            <a:r>
              <a:rPr lang="fr-FR" sz="3200" b="1" noProof="0" dirty="0">
                <a:solidFill>
                  <a:schemeClr val="tx1"/>
                </a:solidFill>
                <a:latin typeface="Roboto" panose="02000000000000000000" pitchFamily="2" charset="0"/>
                <a:ea typeface="Roboto" panose="02000000000000000000" pitchFamily="2" charset="0"/>
              </a:rPr>
              <a:t>Matrice des intérêts et de l'influence de Madagascar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6435086e47_1_455"/>
          <p:cNvSpPr/>
          <p:nvPr/>
        </p:nvSpPr>
        <p:spPr>
          <a:xfrm>
            <a:off x="341775" y="6241500"/>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408" name="Google Shape;408;g36435086e47_1_455"/>
          <p:cNvSpPr/>
          <p:nvPr/>
        </p:nvSpPr>
        <p:spPr>
          <a:xfrm>
            <a:off x="341775" y="319375"/>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409" name="Google Shape;409;g36435086e47_1_455"/>
          <p:cNvSpPr txBox="1"/>
          <p:nvPr/>
        </p:nvSpPr>
        <p:spPr>
          <a:xfrm rot="-5400000">
            <a:off x="-273725" y="3216100"/>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INFLUENCE</a:t>
            </a:r>
            <a:endParaRPr lang="fr-FR" sz="1500" noProof="0" dirty="0">
              <a:solidFill>
                <a:srgbClr val="005677"/>
              </a:solidFill>
            </a:endParaRPr>
          </a:p>
        </p:txBody>
      </p:sp>
      <p:grpSp>
        <p:nvGrpSpPr>
          <p:cNvPr id="410" name="Google Shape;410;g36435086e47_1_455"/>
          <p:cNvGrpSpPr/>
          <p:nvPr/>
        </p:nvGrpSpPr>
        <p:grpSpPr>
          <a:xfrm>
            <a:off x="995425" y="633578"/>
            <a:ext cx="9988790" cy="6076615"/>
            <a:chOff x="995425" y="463228"/>
            <a:chExt cx="9988790" cy="6076615"/>
          </a:xfrm>
        </p:grpSpPr>
        <p:sp>
          <p:nvSpPr>
            <p:cNvPr id="411" name="Google Shape;411;g36435086e47_1_455"/>
            <p:cNvSpPr txBox="1"/>
            <p:nvPr/>
          </p:nvSpPr>
          <p:spPr>
            <a:xfrm rot="-5400000">
              <a:off x="-273725" y="44755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err="1">
                  <a:solidFill>
                    <a:schemeClr val="dk1"/>
                  </a:solidFill>
                  <a:latin typeface="Roboto"/>
                  <a:ea typeface="Roboto"/>
                  <a:cs typeface="Roboto"/>
                  <a:sym typeface="Roboto"/>
                </a:rPr>
                <a:t>low</a:t>
              </a:r>
              <a:endParaRPr lang="fr-FR" sz="1500" noProof="0" dirty="0">
                <a:solidFill>
                  <a:schemeClr val="dk1"/>
                </a:solidFill>
              </a:endParaRPr>
            </a:p>
          </p:txBody>
        </p:sp>
        <p:grpSp>
          <p:nvGrpSpPr>
            <p:cNvPr id="412" name="Google Shape;412;g36435086e47_1_455"/>
            <p:cNvGrpSpPr/>
            <p:nvPr/>
          </p:nvGrpSpPr>
          <p:grpSpPr>
            <a:xfrm>
              <a:off x="995425" y="463228"/>
              <a:ext cx="9988790" cy="6076615"/>
              <a:chOff x="995425" y="463228"/>
              <a:chExt cx="9988790" cy="6076615"/>
            </a:xfrm>
          </p:grpSpPr>
          <p:grpSp>
            <p:nvGrpSpPr>
              <p:cNvPr id="413" name="Google Shape;413;g36435086e47_1_455"/>
              <p:cNvGrpSpPr/>
              <p:nvPr/>
            </p:nvGrpSpPr>
            <p:grpSpPr>
              <a:xfrm>
                <a:off x="1483572" y="511011"/>
                <a:ext cx="9500643" cy="5531189"/>
                <a:chOff x="1178739" y="561975"/>
                <a:chExt cx="10198200" cy="5937300"/>
              </a:xfrm>
            </p:grpSpPr>
            <p:cxnSp>
              <p:nvCxnSpPr>
                <p:cNvPr id="414" name="Google Shape;414;g36435086e47_1_455"/>
                <p:cNvCxnSpPr/>
                <p:nvPr/>
              </p:nvCxnSpPr>
              <p:spPr>
                <a:xfrm>
                  <a:off x="1193750" y="561975"/>
                  <a:ext cx="0" cy="5937300"/>
                </a:xfrm>
                <a:prstGeom prst="straightConnector1">
                  <a:avLst/>
                </a:prstGeom>
                <a:noFill/>
                <a:ln w="70975" cap="flat" cmpd="sng">
                  <a:solidFill>
                    <a:schemeClr val="dk2"/>
                  </a:solidFill>
                  <a:prstDash val="solid"/>
                  <a:round/>
                  <a:headEnd type="triangle" w="med" len="med"/>
                  <a:tailEnd type="none" w="med" len="med"/>
                </a:ln>
              </p:spPr>
            </p:cxnSp>
            <p:cxnSp>
              <p:nvCxnSpPr>
                <p:cNvPr id="415" name="Google Shape;415;g36435086e47_1_455"/>
                <p:cNvCxnSpPr/>
                <p:nvPr/>
              </p:nvCxnSpPr>
              <p:spPr>
                <a:xfrm rot="10800000">
                  <a:off x="1178739" y="6499275"/>
                  <a:ext cx="10198200" cy="0"/>
                </a:xfrm>
                <a:prstGeom prst="straightConnector1">
                  <a:avLst/>
                </a:prstGeom>
                <a:noFill/>
                <a:ln w="70975" cap="flat" cmpd="sng">
                  <a:solidFill>
                    <a:schemeClr val="dk2"/>
                  </a:solidFill>
                  <a:prstDash val="solid"/>
                  <a:round/>
                  <a:headEnd type="triangle" w="med" len="med"/>
                  <a:tailEnd type="none" w="med" len="med"/>
                </a:ln>
              </p:spPr>
            </p:cxnSp>
            <p:cxnSp>
              <p:nvCxnSpPr>
                <p:cNvPr id="416" name="Google Shape;416;g36435086e47_1_455"/>
                <p:cNvCxnSpPr/>
                <p:nvPr/>
              </p:nvCxnSpPr>
              <p:spPr>
                <a:xfrm>
                  <a:off x="6309450" y="935700"/>
                  <a:ext cx="0" cy="5434800"/>
                </a:xfrm>
                <a:prstGeom prst="straightConnector1">
                  <a:avLst/>
                </a:prstGeom>
                <a:noFill/>
                <a:ln w="8875" cap="flat" cmpd="sng">
                  <a:solidFill>
                    <a:schemeClr val="dk2"/>
                  </a:solidFill>
                  <a:prstDash val="dash"/>
                  <a:round/>
                  <a:headEnd type="none" w="med" len="med"/>
                  <a:tailEnd type="none" w="med" len="med"/>
                </a:ln>
              </p:spPr>
            </p:cxnSp>
            <p:cxnSp>
              <p:nvCxnSpPr>
                <p:cNvPr id="417" name="Google Shape;417;g36435086e47_1_455"/>
                <p:cNvCxnSpPr/>
                <p:nvPr/>
              </p:nvCxnSpPr>
              <p:spPr>
                <a:xfrm>
                  <a:off x="1435500" y="3529575"/>
                  <a:ext cx="9747900" cy="0"/>
                </a:xfrm>
                <a:prstGeom prst="straightConnector1">
                  <a:avLst/>
                </a:prstGeom>
                <a:noFill/>
                <a:ln w="8875" cap="flat" cmpd="sng">
                  <a:solidFill>
                    <a:schemeClr val="dk2"/>
                  </a:solidFill>
                  <a:prstDash val="dash"/>
                  <a:round/>
                  <a:headEnd type="none" w="med" len="med"/>
                  <a:tailEnd type="none" w="med" len="med"/>
                </a:ln>
              </p:spPr>
            </p:cxnSp>
          </p:grpSp>
          <p:sp>
            <p:nvSpPr>
              <p:cNvPr id="418" name="Google Shape;418;g36435086e47_1_455"/>
              <p:cNvSpPr txBox="1"/>
              <p:nvPr/>
            </p:nvSpPr>
            <p:spPr>
              <a:xfrm>
                <a:off x="4733900" y="607814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rgbClr val="005677"/>
                    </a:solidFill>
                    <a:latin typeface="Roboto"/>
                    <a:ea typeface="Roboto"/>
                    <a:cs typeface="Roboto"/>
                    <a:sym typeface="Roboto"/>
                  </a:rPr>
                  <a:t>INTEREST</a:t>
                </a:r>
                <a:endParaRPr lang="fr-FR" sz="1500" noProof="0" dirty="0">
                  <a:solidFill>
                    <a:srgbClr val="005677"/>
                  </a:solidFill>
                </a:endParaRPr>
              </a:p>
            </p:txBody>
          </p:sp>
          <p:sp>
            <p:nvSpPr>
              <p:cNvPr id="419" name="Google Shape;419;g36435086e47_1_455"/>
              <p:cNvSpPr txBox="1"/>
              <p:nvPr/>
            </p:nvSpPr>
            <p:spPr>
              <a:xfrm rot="-5400000">
                <a:off x="-273725" y="1732378"/>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high</a:t>
                </a:r>
                <a:endParaRPr lang="fr-FR" sz="1500" noProof="0" dirty="0">
                  <a:solidFill>
                    <a:schemeClr val="dk1"/>
                  </a:solidFill>
                </a:endParaRPr>
              </a:p>
            </p:txBody>
          </p:sp>
          <p:sp>
            <p:nvSpPr>
              <p:cNvPr id="420" name="Google Shape;420;g36435086e47_1_455"/>
              <p:cNvSpPr txBox="1"/>
              <p:nvPr/>
            </p:nvSpPr>
            <p:spPr>
              <a:xfrm>
                <a:off x="68820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a:solidFill>
                      <a:schemeClr val="dk1"/>
                    </a:solidFill>
                    <a:latin typeface="Roboto"/>
                    <a:ea typeface="Roboto"/>
                    <a:cs typeface="Roboto"/>
                    <a:sym typeface="Roboto"/>
                  </a:rPr>
                  <a:t>high</a:t>
                </a:r>
                <a:endParaRPr lang="fr-FR" sz="1500" noProof="0" dirty="0">
                  <a:solidFill>
                    <a:schemeClr val="dk1"/>
                  </a:solidFill>
                </a:endParaRPr>
              </a:p>
            </p:txBody>
          </p:sp>
          <p:sp>
            <p:nvSpPr>
              <p:cNvPr id="421" name="Google Shape;421;g36435086e47_1_455"/>
              <p:cNvSpPr txBox="1"/>
              <p:nvPr/>
            </p:nvSpPr>
            <p:spPr>
              <a:xfrm>
                <a:off x="2157600" y="604630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fr-FR" sz="1900" b="1" noProof="0" dirty="0" err="1">
                    <a:solidFill>
                      <a:schemeClr val="dk1"/>
                    </a:solidFill>
                    <a:latin typeface="Roboto"/>
                    <a:ea typeface="Roboto"/>
                    <a:cs typeface="Roboto"/>
                    <a:sym typeface="Roboto"/>
                  </a:rPr>
                  <a:t>low</a:t>
                </a:r>
                <a:endParaRPr lang="fr-FR" sz="1500" noProof="0" dirty="0">
                  <a:solidFill>
                    <a:schemeClr val="dk1"/>
                  </a:solidFill>
                </a:endParaRPr>
              </a:p>
            </p:txBody>
          </p:sp>
        </p:grpSp>
      </p:grpSp>
      <p:sp>
        <p:nvSpPr>
          <p:cNvPr id="422" name="Google Shape;422;g36435086e47_1_455"/>
          <p:cNvSpPr txBox="1"/>
          <p:nvPr/>
        </p:nvSpPr>
        <p:spPr>
          <a:xfrm>
            <a:off x="4007600" y="1139050"/>
            <a:ext cx="2088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lang="fr-FR" sz="1900" noProof="0" dirty="0">
              <a:solidFill>
                <a:schemeClr val="dk1"/>
              </a:solidFill>
            </a:endParaRPr>
          </a:p>
        </p:txBody>
      </p:sp>
      <p:sp>
        <p:nvSpPr>
          <p:cNvPr id="423" name="Google Shape;423;g36435086e47_1_455"/>
          <p:cNvSpPr txBox="1"/>
          <p:nvPr/>
        </p:nvSpPr>
        <p:spPr>
          <a:xfrm>
            <a:off x="8396100" y="3034917"/>
            <a:ext cx="3824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lang="fr-FR" sz="1900" noProof="0" dirty="0">
              <a:solidFill>
                <a:schemeClr val="dk1"/>
              </a:solidFill>
            </a:endParaRPr>
          </a:p>
        </p:txBody>
      </p:sp>
      <p:sp>
        <p:nvSpPr>
          <p:cNvPr id="424" name="Google Shape;424;g36435086e47_1_455"/>
          <p:cNvSpPr txBox="1"/>
          <p:nvPr/>
        </p:nvSpPr>
        <p:spPr>
          <a:xfrm>
            <a:off x="6519633" y="2174117"/>
            <a:ext cx="5700900" cy="846345"/>
          </a:xfrm>
          <a:prstGeom prst="rect">
            <a:avLst/>
          </a:prstGeom>
          <a:noFill/>
          <a:ln>
            <a:noFill/>
          </a:ln>
        </p:spPr>
        <p:txBody>
          <a:bodyPr spcFirstLastPara="1" wrap="square" lIns="121900" tIns="121900" rIns="121900" bIns="121900" anchor="t" anchorCtr="0">
            <a:spAutoFit/>
          </a:bodyPr>
          <a:lstStyle/>
          <a:p>
            <a:r>
              <a:rPr lang="fr-FR" sz="2000" noProof="0" dirty="0">
                <a:solidFill>
                  <a:schemeClr val="tx1"/>
                </a:solidFill>
                <a:latin typeface="Roboto" panose="02000000000000000000" pitchFamily="2" charset="0"/>
                <a:ea typeface="Roboto" panose="02000000000000000000" pitchFamily="2" charset="0"/>
              </a:rPr>
              <a:t>Autorité nationale de gestion de l'environnement</a:t>
            </a:r>
          </a:p>
          <a:p>
            <a:pPr marL="0" lvl="0" indent="0" algn="l" rtl="0">
              <a:spcBef>
                <a:spcPts val="0"/>
              </a:spcBef>
              <a:spcAft>
                <a:spcPts val="0"/>
              </a:spcAft>
              <a:buNone/>
            </a:pPr>
            <a:endParaRPr lang="fr-FR" sz="1900" noProof="0" dirty="0">
              <a:solidFill>
                <a:schemeClr val="dk1"/>
              </a:solidFill>
            </a:endParaRPr>
          </a:p>
        </p:txBody>
      </p:sp>
      <p:sp>
        <p:nvSpPr>
          <p:cNvPr id="425" name="Google Shape;425;g36435086e47_1_455"/>
          <p:cNvSpPr txBox="1"/>
          <p:nvPr/>
        </p:nvSpPr>
        <p:spPr>
          <a:xfrm>
            <a:off x="1864078" y="4177578"/>
            <a:ext cx="4134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1900" noProof="0" dirty="0">
                <a:solidFill>
                  <a:schemeClr val="dk1"/>
                </a:solidFill>
                <a:latin typeface="Roboto" panose="02000000000000000000" pitchFamily="2" charset="0"/>
                <a:ea typeface="Roboto" panose="02000000000000000000" pitchFamily="2" charset="0"/>
              </a:rPr>
              <a:t>Consultants</a:t>
            </a:r>
          </a:p>
        </p:txBody>
      </p:sp>
      <p:sp>
        <p:nvSpPr>
          <p:cNvPr id="426" name="Google Shape;426;g36435086e47_1_455"/>
          <p:cNvSpPr txBox="1"/>
          <p:nvPr/>
        </p:nvSpPr>
        <p:spPr>
          <a:xfrm>
            <a:off x="1856205" y="1139050"/>
            <a:ext cx="3936900" cy="1169511"/>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Ministère de l'Eau et de l'Environnement</a:t>
            </a:r>
          </a:p>
          <a:p>
            <a:pPr lvl="0" eaLnBrk="0" fontAlgn="base" hangingPunct="0">
              <a:spcBef>
                <a:spcPct val="0"/>
              </a:spcBef>
              <a:spcAft>
                <a:spcPct val="0"/>
              </a:spcAft>
              <a:buClrTx/>
            </a:pPr>
            <a:endParaRPr lang="fr-FR" sz="2000" noProof="0" dirty="0">
              <a:solidFill>
                <a:schemeClr val="tx1"/>
              </a:solidFill>
              <a:latin typeface="Arial" panose="020B0604020202020204" pitchFamily="34" charset="0"/>
            </a:endParaRPr>
          </a:p>
        </p:txBody>
      </p:sp>
      <p:sp>
        <p:nvSpPr>
          <p:cNvPr id="427" name="Google Shape;427;g36435086e47_1_455"/>
          <p:cNvSpPr txBox="1"/>
          <p:nvPr/>
        </p:nvSpPr>
        <p:spPr>
          <a:xfrm>
            <a:off x="1890900" y="2383317"/>
            <a:ext cx="2836500" cy="861734"/>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Ministère de l'Égalité des sexes</a:t>
            </a:r>
          </a:p>
        </p:txBody>
      </p:sp>
      <p:sp>
        <p:nvSpPr>
          <p:cNvPr id="428" name="Google Shape;428;g36435086e47_1_455"/>
          <p:cNvSpPr txBox="1"/>
          <p:nvPr/>
        </p:nvSpPr>
        <p:spPr>
          <a:xfrm>
            <a:off x="6392333" y="1313317"/>
            <a:ext cx="5700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lang="fr-FR" sz="1900" noProof="0" dirty="0">
              <a:solidFill>
                <a:schemeClr val="dk1"/>
              </a:solidFill>
            </a:endParaRPr>
          </a:p>
        </p:txBody>
      </p:sp>
      <p:sp>
        <p:nvSpPr>
          <p:cNvPr id="429" name="Google Shape;429;g36435086e47_1_455"/>
          <p:cNvSpPr txBox="1"/>
          <p:nvPr/>
        </p:nvSpPr>
        <p:spPr>
          <a:xfrm>
            <a:off x="1735933" y="4655050"/>
            <a:ext cx="4134300" cy="553957"/>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Université Makerere</a:t>
            </a:r>
          </a:p>
        </p:txBody>
      </p:sp>
      <p:sp>
        <p:nvSpPr>
          <p:cNvPr id="430" name="Google Shape;430;g36435086e47_1_455"/>
          <p:cNvSpPr txBox="1"/>
          <p:nvPr/>
        </p:nvSpPr>
        <p:spPr>
          <a:xfrm>
            <a:off x="7329047" y="1207029"/>
            <a:ext cx="3503982" cy="846345"/>
          </a:xfrm>
          <a:prstGeom prst="rect">
            <a:avLst/>
          </a:prstGeom>
          <a:noFill/>
          <a:ln>
            <a:noFill/>
          </a:ln>
        </p:spPr>
        <p:txBody>
          <a:bodyPr spcFirstLastPara="1" wrap="square" lIns="121900" tIns="121900" rIns="121900" bIns="121900" anchor="t" anchorCtr="0">
            <a:spAutoFit/>
          </a:bodyPr>
          <a:lstStyle/>
          <a:p>
            <a:r>
              <a:rPr lang="fr-FR" sz="2000" noProof="0" dirty="0">
                <a:solidFill>
                  <a:schemeClr val="tx1"/>
                </a:solidFill>
                <a:latin typeface="Roboto" panose="02000000000000000000" pitchFamily="2" charset="0"/>
                <a:ea typeface="Roboto" panose="02000000000000000000" pitchFamily="2" charset="0"/>
              </a:rPr>
              <a:t>Direction des mines</a:t>
            </a:r>
          </a:p>
          <a:p>
            <a:pPr marL="0" lvl="0" indent="0" algn="l" rtl="0">
              <a:spcBef>
                <a:spcPts val="0"/>
              </a:spcBef>
              <a:spcAft>
                <a:spcPts val="0"/>
              </a:spcAft>
              <a:buNone/>
            </a:pPr>
            <a:endParaRPr lang="fr-FR" sz="1900" noProof="0" dirty="0">
              <a:solidFill>
                <a:schemeClr val="dk1"/>
              </a:solidFill>
            </a:endParaRPr>
          </a:p>
        </p:txBody>
      </p:sp>
      <p:sp>
        <p:nvSpPr>
          <p:cNvPr id="431" name="Google Shape;431;g36435086e47_1_455"/>
          <p:cNvSpPr txBox="1"/>
          <p:nvPr/>
        </p:nvSpPr>
        <p:spPr>
          <a:xfrm>
            <a:off x="8805367" y="2707717"/>
            <a:ext cx="1326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1900" noProof="0" dirty="0">
                <a:solidFill>
                  <a:schemeClr val="dk1"/>
                </a:solidFill>
                <a:latin typeface="Roboto" panose="02000000000000000000" pitchFamily="2" charset="0"/>
                <a:ea typeface="Roboto" panose="02000000000000000000" pitchFamily="2" charset="0"/>
              </a:rPr>
              <a:t>ASGM</a:t>
            </a:r>
          </a:p>
        </p:txBody>
      </p:sp>
      <p:sp>
        <p:nvSpPr>
          <p:cNvPr id="432" name="Google Shape;432;g36435086e47_1_455"/>
          <p:cNvSpPr txBox="1"/>
          <p:nvPr/>
        </p:nvSpPr>
        <p:spPr>
          <a:xfrm>
            <a:off x="6519632" y="2707717"/>
            <a:ext cx="1720851" cy="846345"/>
          </a:xfrm>
          <a:prstGeom prst="rect">
            <a:avLst/>
          </a:prstGeom>
          <a:noFill/>
          <a:ln>
            <a:noFill/>
          </a:ln>
        </p:spPr>
        <p:txBody>
          <a:bodyPr spcFirstLastPara="1" wrap="square" lIns="121900" tIns="121900" rIns="121900" bIns="121900" anchor="t" anchorCtr="0">
            <a:spAutoFit/>
          </a:bodyPr>
          <a:lstStyle/>
          <a:p>
            <a:r>
              <a:rPr lang="fr-FR" sz="2000" noProof="0" dirty="0">
                <a:solidFill>
                  <a:schemeClr val="tx1"/>
                </a:solidFill>
                <a:latin typeface="Roboto" panose="02000000000000000000" pitchFamily="2" charset="0"/>
                <a:ea typeface="Roboto" panose="02000000000000000000" pitchFamily="2" charset="0"/>
              </a:rPr>
              <a:t>Propriétaires</a:t>
            </a:r>
          </a:p>
          <a:p>
            <a:pPr marL="0" lvl="0" indent="0" algn="l" rtl="0">
              <a:spcBef>
                <a:spcPts val="0"/>
              </a:spcBef>
              <a:spcAft>
                <a:spcPts val="0"/>
              </a:spcAft>
              <a:buNone/>
            </a:pPr>
            <a:r>
              <a:rPr lang="fr-FR" sz="1900" noProof="0" dirty="0">
                <a:solidFill>
                  <a:schemeClr val="dk1"/>
                </a:solidFill>
                <a:latin typeface="Roboto" panose="02000000000000000000" pitchFamily="2" charset="0"/>
                <a:ea typeface="Roboto" panose="02000000000000000000" pitchFamily="2" charset="0"/>
              </a:rPr>
              <a:t> FASM</a:t>
            </a:r>
          </a:p>
        </p:txBody>
      </p:sp>
      <p:sp>
        <p:nvSpPr>
          <p:cNvPr id="433" name="Google Shape;433;g36435086e47_1_455"/>
          <p:cNvSpPr txBox="1"/>
          <p:nvPr/>
        </p:nvSpPr>
        <p:spPr>
          <a:xfrm>
            <a:off x="1636900" y="1672650"/>
            <a:ext cx="4050000" cy="861734"/>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Administration locale du district de </a:t>
            </a:r>
            <a:r>
              <a:rPr lang="fr-FR" sz="2000" noProof="0" dirty="0" err="1">
                <a:solidFill>
                  <a:schemeClr val="tx1"/>
                </a:solidFill>
                <a:latin typeface="Roboto" panose="02000000000000000000" pitchFamily="2" charset="0"/>
                <a:ea typeface="Roboto" panose="02000000000000000000" pitchFamily="2" charset="0"/>
              </a:rPr>
              <a:t>Kassand</a:t>
            </a:r>
            <a:endParaRPr lang="fr-FR" sz="2000" noProof="0" dirty="0">
              <a:solidFill>
                <a:schemeClr val="tx1"/>
              </a:solidFill>
              <a:latin typeface="Roboto" panose="02000000000000000000" pitchFamily="2" charset="0"/>
              <a:ea typeface="Roboto" panose="02000000000000000000" pitchFamily="2" charset="0"/>
            </a:endParaRPr>
          </a:p>
        </p:txBody>
      </p:sp>
      <p:sp>
        <p:nvSpPr>
          <p:cNvPr id="435" name="Google Shape;435;g36435086e47_1_455"/>
          <p:cNvSpPr txBox="1"/>
          <p:nvPr/>
        </p:nvSpPr>
        <p:spPr>
          <a:xfrm>
            <a:off x="6237100" y="3780450"/>
            <a:ext cx="6053700" cy="1169511"/>
          </a:xfrm>
          <a:prstGeom prst="rect">
            <a:avLst/>
          </a:prstGeom>
          <a:noFill/>
          <a:ln>
            <a:noFill/>
          </a:ln>
        </p:spPr>
        <p:txBody>
          <a:bodyPr spcFirstLastPara="1" wrap="square" lIns="121900" tIns="121900" rIns="121900" bIns="121900" anchor="t" anchorCtr="0">
            <a:spAutoFit/>
          </a:bodyPr>
          <a:lstStyle/>
          <a:p>
            <a:r>
              <a:rPr lang="fr-FR" sz="2000" noProof="0" dirty="0">
                <a:solidFill>
                  <a:schemeClr val="tx1"/>
                </a:solidFill>
                <a:latin typeface="Roboto" panose="02000000000000000000" pitchFamily="2" charset="0"/>
                <a:ea typeface="Roboto" panose="02000000000000000000" pitchFamily="2" charset="0"/>
              </a:rPr>
              <a:t>Chambres ougandaises de l'énergie et des minéraux</a:t>
            </a:r>
          </a:p>
          <a:p>
            <a:r>
              <a:rPr lang="fr-FR" sz="2000" noProof="0" dirty="0">
                <a:solidFill>
                  <a:schemeClr val="tx1"/>
                </a:solidFill>
                <a:latin typeface="Roboto" panose="02000000000000000000" pitchFamily="2" charset="0"/>
                <a:ea typeface="Roboto" panose="02000000000000000000" pitchFamily="2" charset="0"/>
              </a:rPr>
              <a:t>Institut de gestion des ressources naturelles</a:t>
            </a:r>
          </a:p>
        </p:txBody>
      </p:sp>
      <p:sp>
        <p:nvSpPr>
          <p:cNvPr id="436" name="Google Shape;436;g36435086e47_1_455"/>
          <p:cNvSpPr/>
          <p:nvPr/>
        </p:nvSpPr>
        <p:spPr>
          <a:xfrm>
            <a:off x="621050" y="191636"/>
            <a:ext cx="10949700" cy="640952"/>
          </a:xfrm>
          <a:prstGeom prst="rect">
            <a:avLst/>
          </a:prstGeom>
          <a:noFill/>
          <a:ln>
            <a:noFill/>
          </a:ln>
        </p:spPr>
        <p:txBody>
          <a:bodyPr spcFirstLastPara="1" wrap="square" lIns="121900" tIns="60925" rIns="121900" bIns="60925" anchor="t" anchorCtr="0">
            <a:noAutofit/>
          </a:bodyPr>
          <a:lstStyle/>
          <a:p>
            <a:pPr>
              <a:buSzPts val="3200"/>
            </a:pPr>
            <a:r>
              <a:rPr lang="fr-FR" sz="3600" noProof="0" dirty="0">
                <a:solidFill>
                  <a:srgbClr val="005677"/>
                </a:solidFill>
                <a:latin typeface="Roboto Black"/>
                <a:ea typeface="Roboto Black"/>
              </a:rPr>
              <a:t>Matrice des intérêts et de l'influence de l'Ouganda</a:t>
            </a:r>
          </a:p>
          <a:p>
            <a:pPr marL="0" marR="0" lvl="0" indent="0" algn="l" rtl="0">
              <a:lnSpc>
                <a:spcPct val="100000"/>
              </a:lnSpc>
              <a:spcBef>
                <a:spcPts val="0"/>
              </a:spcBef>
              <a:spcAft>
                <a:spcPts val="0"/>
              </a:spcAft>
              <a:buClr>
                <a:srgbClr val="000000"/>
              </a:buClr>
              <a:buSzPts val="3200"/>
              <a:buFont typeface="Arial"/>
              <a:buNone/>
            </a:pPr>
            <a:endParaRPr lang="fr-FR" sz="3600" b="0" i="0" u="none" strike="noStrike" cap="none" noProof="0" dirty="0">
              <a:solidFill>
                <a:srgbClr val="005677"/>
              </a:solidFill>
              <a:latin typeface="Roboto Black"/>
              <a:ea typeface="Roboto Black"/>
              <a:cs typeface="Roboto Black"/>
              <a:sym typeface="Roboto Black"/>
            </a:endParaRPr>
          </a:p>
        </p:txBody>
      </p:sp>
      <p:sp>
        <p:nvSpPr>
          <p:cNvPr id="10" name="Rectangle 9">
            <a:extLst>
              <a:ext uri="{FF2B5EF4-FFF2-40B4-BE49-F238E27FC236}">
                <a16:creationId xmlns:a16="http://schemas.microsoft.com/office/drawing/2014/main" id="{0A45C81B-246D-9720-89F1-E60847E0F06A}"/>
              </a:ext>
            </a:extLst>
          </p:cNvPr>
          <p:cNvSpPr>
            <a:spLocks noChangeArrowheads="1"/>
          </p:cNvSpPr>
          <p:nvPr/>
        </p:nvSpPr>
        <p:spPr bwMode="auto">
          <a:xfrm>
            <a:off x="0" y="-945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sz="1800" b="0" i="0" u="none" strike="noStrike" cap="none" normalizeH="0" baseline="0" noProof="0" dirty="0">
                <a:ln>
                  <a:noFill/>
                </a:ln>
                <a:solidFill>
                  <a:schemeClr val="tx1"/>
                </a:solidFill>
                <a:effectLst/>
                <a:latin typeface="Arial" panose="020B0604020202020204" pitchFamily="34" charset="0"/>
              </a:rPr>
            </a:b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64131b6538_0_1381"/>
          <p:cNvSpPr/>
          <p:nvPr/>
        </p:nvSpPr>
        <p:spPr>
          <a:xfrm>
            <a:off x="1784933" y="2269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2" name="Google Shape;442;g364131b6538_0_1381"/>
          <p:cNvSpPr/>
          <p:nvPr/>
        </p:nvSpPr>
        <p:spPr>
          <a:xfrm>
            <a:off x="1581733" y="33893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3" name="Google Shape;443;g364131b6538_0_1381"/>
          <p:cNvSpPr/>
          <p:nvPr/>
        </p:nvSpPr>
        <p:spPr>
          <a:xfrm>
            <a:off x="11072867" y="47634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4" name="Google Shape;444;g364131b6538_0_1381"/>
          <p:cNvSpPr/>
          <p:nvPr/>
        </p:nvSpPr>
        <p:spPr>
          <a:xfrm>
            <a:off x="11072867" y="1340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5" name="Google Shape;445;g364131b6538_0_1381"/>
          <p:cNvSpPr/>
          <p:nvPr/>
        </p:nvSpPr>
        <p:spPr>
          <a:xfrm>
            <a:off x="8318100" y="26762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6" name="Google Shape;446;g364131b6538_0_1381"/>
          <p:cNvSpPr/>
          <p:nvPr/>
        </p:nvSpPr>
        <p:spPr>
          <a:xfrm>
            <a:off x="876667" y="4301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7" name="Google Shape;447;g364131b6538_0_1381"/>
          <p:cNvSpPr/>
          <p:nvPr/>
        </p:nvSpPr>
        <p:spPr>
          <a:xfrm>
            <a:off x="3004133" y="3489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8" name="Google Shape;448;g364131b6538_0_1381"/>
          <p:cNvSpPr/>
          <p:nvPr/>
        </p:nvSpPr>
        <p:spPr>
          <a:xfrm>
            <a:off x="5634400" y="22146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49" name="Google Shape;449;g364131b6538_0_1381"/>
          <p:cNvSpPr/>
          <p:nvPr/>
        </p:nvSpPr>
        <p:spPr>
          <a:xfrm>
            <a:off x="3668933" y="55957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0" name="Google Shape;450;g364131b6538_0_1381"/>
          <p:cNvSpPr/>
          <p:nvPr/>
        </p:nvSpPr>
        <p:spPr>
          <a:xfrm>
            <a:off x="3668933" y="1605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1" name="Google Shape;451;g364131b6538_0_1381"/>
          <p:cNvSpPr/>
          <p:nvPr/>
        </p:nvSpPr>
        <p:spPr>
          <a:xfrm>
            <a:off x="5172800" y="42079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2" name="Google Shape;452;g364131b6538_0_1381"/>
          <p:cNvSpPr/>
          <p:nvPr/>
        </p:nvSpPr>
        <p:spPr>
          <a:xfrm>
            <a:off x="5993517" y="58928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3" name="Google Shape;453;g364131b6538_0_1381"/>
          <p:cNvSpPr/>
          <p:nvPr/>
        </p:nvSpPr>
        <p:spPr>
          <a:xfrm>
            <a:off x="2043333" y="55957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4" name="Google Shape;454;g364131b6538_0_1381"/>
          <p:cNvSpPr/>
          <p:nvPr/>
        </p:nvSpPr>
        <p:spPr>
          <a:xfrm>
            <a:off x="8318100" y="5779700"/>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5" name="Google Shape;455;g364131b6538_0_1381"/>
          <p:cNvSpPr/>
          <p:nvPr/>
        </p:nvSpPr>
        <p:spPr>
          <a:xfrm>
            <a:off x="6537033" y="1605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6" name="Google Shape;456;g364131b6538_0_1381"/>
          <p:cNvSpPr/>
          <p:nvPr/>
        </p:nvSpPr>
        <p:spPr>
          <a:xfrm>
            <a:off x="8318100" y="4301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57" name="Google Shape;457;g364131b6538_0_1381"/>
          <p:cNvSpPr txBox="1"/>
          <p:nvPr/>
        </p:nvSpPr>
        <p:spPr>
          <a:xfrm>
            <a:off x="2870500" y="257217"/>
            <a:ext cx="59895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oboto Medium"/>
                <a:ea typeface="Roboto Medium"/>
                <a:cs typeface="Roboto Medium"/>
              </a:rPr>
              <a:t>Avant de cartographier et d'analyser les parties prenantes...</a:t>
            </a:r>
          </a:p>
          <a:p>
            <a:pPr marL="0" lvl="0" indent="0" algn="l" rtl="0">
              <a:spcBef>
                <a:spcPts val="0"/>
              </a:spcBef>
              <a:spcAft>
                <a:spcPts val="0"/>
              </a:spcAft>
              <a:buNone/>
            </a:pPr>
            <a:endParaRPr lang="fr-FR" sz="2000" noProof="0" dirty="0">
              <a:solidFill>
                <a:srgbClr val="00344D"/>
              </a:solidFill>
              <a:latin typeface="Roboto Medium"/>
              <a:ea typeface="Roboto Medium"/>
              <a:cs typeface="Roboto Medium"/>
              <a:sym typeface="Roboto Medium"/>
            </a:endParaRPr>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364131b6538_0_1401"/>
          <p:cNvSpPr/>
          <p:nvPr/>
        </p:nvSpPr>
        <p:spPr>
          <a:xfrm>
            <a:off x="1784933" y="2269867"/>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3" name="Google Shape;463;g364131b6538_0_1401"/>
          <p:cNvSpPr/>
          <p:nvPr/>
        </p:nvSpPr>
        <p:spPr>
          <a:xfrm>
            <a:off x="1581733" y="3389367"/>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4" name="Google Shape;464;g364131b6538_0_1401"/>
          <p:cNvSpPr/>
          <p:nvPr/>
        </p:nvSpPr>
        <p:spPr>
          <a:xfrm>
            <a:off x="11072867" y="4763467"/>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5" name="Google Shape;465;g364131b6538_0_1401"/>
          <p:cNvSpPr/>
          <p:nvPr/>
        </p:nvSpPr>
        <p:spPr>
          <a:xfrm>
            <a:off x="11072867" y="13400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6" name="Google Shape;466;g364131b6538_0_1401"/>
          <p:cNvSpPr/>
          <p:nvPr/>
        </p:nvSpPr>
        <p:spPr>
          <a:xfrm>
            <a:off x="8318100" y="2676267"/>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7" name="Google Shape;467;g364131b6538_0_1401"/>
          <p:cNvSpPr/>
          <p:nvPr/>
        </p:nvSpPr>
        <p:spPr>
          <a:xfrm>
            <a:off x="876667" y="43018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8" name="Google Shape;468;g364131b6538_0_1401"/>
          <p:cNvSpPr/>
          <p:nvPr/>
        </p:nvSpPr>
        <p:spPr>
          <a:xfrm>
            <a:off x="3004133" y="34890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69" name="Google Shape;469;g364131b6538_0_1401"/>
          <p:cNvSpPr/>
          <p:nvPr/>
        </p:nvSpPr>
        <p:spPr>
          <a:xfrm>
            <a:off x="5634400" y="2214667"/>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0" name="Google Shape;470;g364131b6538_0_1401"/>
          <p:cNvSpPr/>
          <p:nvPr/>
        </p:nvSpPr>
        <p:spPr>
          <a:xfrm>
            <a:off x="3668933" y="5595733"/>
            <a:ext cx="461700" cy="461700"/>
          </a:xfrm>
          <a:prstGeom prst="ellipse">
            <a:avLst/>
          </a:prstGeom>
          <a:solidFill>
            <a:srgbClr val="B4A7D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1" name="Google Shape;471;g364131b6538_0_1401"/>
          <p:cNvSpPr/>
          <p:nvPr/>
        </p:nvSpPr>
        <p:spPr>
          <a:xfrm>
            <a:off x="3668933" y="1605067"/>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2" name="Google Shape;472;g364131b6538_0_1401"/>
          <p:cNvSpPr/>
          <p:nvPr/>
        </p:nvSpPr>
        <p:spPr>
          <a:xfrm>
            <a:off x="5172800" y="4207967"/>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3" name="Google Shape;473;g364131b6538_0_1401"/>
          <p:cNvSpPr/>
          <p:nvPr/>
        </p:nvSpPr>
        <p:spPr>
          <a:xfrm>
            <a:off x="5993517" y="5892833"/>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4" name="Google Shape;474;g364131b6538_0_1401"/>
          <p:cNvSpPr/>
          <p:nvPr/>
        </p:nvSpPr>
        <p:spPr>
          <a:xfrm>
            <a:off x="2043333" y="5595733"/>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5" name="Google Shape;475;g364131b6538_0_1401"/>
          <p:cNvSpPr/>
          <p:nvPr/>
        </p:nvSpPr>
        <p:spPr>
          <a:xfrm>
            <a:off x="8318133" y="5595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6" name="Google Shape;476;g364131b6538_0_1401"/>
          <p:cNvSpPr/>
          <p:nvPr/>
        </p:nvSpPr>
        <p:spPr>
          <a:xfrm>
            <a:off x="6537033" y="1605067"/>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7" name="Google Shape;477;g364131b6538_0_1401"/>
          <p:cNvSpPr/>
          <p:nvPr/>
        </p:nvSpPr>
        <p:spPr>
          <a:xfrm>
            <a:off x="8318100" y="4301867"/>
            <a:ext cx="461700" cy="461700"/>
          </a:xfrm>
          <a:prstGeom prst="ellipse">
            <a:avLst/>
          </a:prstGeom>
          <a:solidFill>
            <a:srgbClr val="A2C4C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78" name="Google Shape;478;g364131b6538_0_1401"/>
          <p:cNvSpPr txBox="1"/>
          <p:nvPr/>
        </p:nvSpPr>
        <p:spPr>
          <a:xfrm>
            <a:off x="2790308" y="236842"/>
            <a:ext cx="59895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oboto Black"/>
                <a:ea typeface="Roboto Black"/>
              </a:rPr>
              <a:t>Après la cartographie et l'analyse des parties prenantes...</a:t>
            </a:r>
          </a:p>
          <a:p>
            <a:pPr marL="0" lvl="0" indent="0" algn="l" rtl="0">
              <a:spcBef>
                <a:spcPts val="0"/>
              </a:spcBef>
              <a:spcAft>
                <a:spcPts val="0"/>
              </a:spcAft>
              <a:buNone/>
            </a:pPr>
            <a:endParaRPr lang="fr-FR" sz="2000" noProof="0" dirty="0">
              <a:solidFill>
                <a:srgbClr val="00344D"/>
              </a:solidFill>
              <a:latin typeface="Roboto Black"/>
              <a:ea typeface="Roboto Black"/>
              <a:cs typeface="Roboto Black"/>
              <a:sym typeface="Roboto Black"/>
            </a:endParaRPr>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64131b6538_0_1421"/>
          <p:cNvSpPr/>
          <p:nvPr/>
        </p:nvSpPr>
        <p:spPr>
          <a:xfrm>
            <a:off x="1784933" y="2269867"/>
            <a:ext cx="461700" cy="461700"/>
          </a:xfrm>
          <a:prstGeom prst="ellipse">
            <a:avLst/>
          </a:prstGeom>
          <a:solidFill>
            <a:srgbClr val="9800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4" name="Google Shape;484;g364131b6538_0_1421"/>
          <p:cNvSpPr/>
          <p:nvPr/>
        </p:nvSpPr>
        <p:spPr>
          <a:xfrm>
            <a:off x="1581733" y="3389367"/>
            <a:ext cx="461700" cy="461700"/>
          </a:xfrm>
          <a:prstGeom prst="ellipse">
            <a:avLst/>
          </a:prstGeom>
          <a:solidFill>
            <a:srgbClr val="B6D7A8"/>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5" name="Google Shape;485;g364131b6538_0_1421"/>
          <p:cNvSpPr/>
          <p:nvPr/>
        </p:nvSpPr>
        <p:spPr>
          <a:xfrm>
            <a:off x="11072867" y="4763467"/>
            <a:ext cx="461700" cy="461700"/>
          </a:xfrm>
          <a:prstGeom prst="ellipse">
            <a:avLst/>
          </a:prstGeom>
          <a:solidFill>
            <a:srgbClr val="99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6" name="Google Shape;486;g364131b6538_0_1421"/>
          <p:cNvSpPr/>
          <p:nvPr/>
        </p:nvSpPr>
        <p:spPr>
          <a:xfrm>
            <a:off x="11072867" y="1340067"/>
            <a:ext cx="461700" cy="461700"/>
          </a:xfrm>
          <a:prstGeom prst="ellipse">
            <a:avLst/>
          </a:prstGeom>
          <a:solidFill>
            <a:srgbClr val="00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7" name="Google Shape;487;g364131b6538_0_1421"/>
          <p:cNvSpPr/>
          <p:nvPr/>
        </p:nvSpPr>
        <p:spPr>
          <a:xfrm>
            <a:off x="8318100" y="2676267"/>
            <a:ext cx="461700" cy="461700"/>
          </a:xfrm>
          <a:prstGeom prst="ellipse">
            <a:avLst/>
          </a:prstGeom>
          <a:solidFill>
            <a:srgbClr val="FF00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8" name="Google Shape;488;g364131b6538_0_1421"/>
          <p:cNvSpPr/>
          <p:nvPr/>
        </p:nvSpPr>
        <p:spPr>
          <a:xfrm>
            <a:off x="876667" y="4301867"/>
            <a:ext cx="461700" cy="461700"/>
          </a:xfrm>
          <a:prstGeom prst="ellipse">
            <a:avLst/>
          </a:prstGeom>
          <a:solidFill>
            <a:srgbClr val="00FF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89" name="Google Shape;489;g364131b6538_0_1421"/>
          <p:cNvSpPr/>
          <p:nvPr/>
        </p:nvSpPr>
        <p:spPr>
          <a:xfrm>
            <a:off x="3004133" y="3489067"/>
            <a:ext cx="461700" cy="461700"/>
          </a:xfrm>
          <a:prstGeom prst="ellipse">
            <a:avLst/>
          </a:prstGeom>
          <a:solidFill>
            <a:srgbClr val="F9CB9C"/>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0" name="Google Shape;490;g364131b6538_0_1421"/>
          <p:cNvSpPr/>
          <p:nvPr/>
        </p:nvSpPr>
        <p:spPr>
          <a:xfrm>
            <a:off x="5634400" y="2214667"/>
            <a:ext cx="461700" cy="461700"/>
          </a:xfrm>
          <a:prstGeom prst="ellipse">
            <a:avLst/>
          </a:prstGeom>
          <a:solidFill>
            <a:srgbClr val="FFFF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1" name="Google Shape;491;g364131b6538_0_1421"/>
          <p:cNvSpPr/>
          <p:nvPr/>
        </p:nvSpPr>
        <p:spPr>
          <a:xfrm>
            <a:off x="3668933" y="5595733"/>
            <a:ext cx="461700" cy="461700"/>
          </a:xfrm>
          <a:prstGeom prst="ellipse">
            <a:avLst/>
          </a:prstGeom>
          <a:solidFill>
            <a:srgbClr val="B4A7D6"/>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2" name="Google Shape;492;g364131b6538_0_1421"/>
          <p:cNvSpPr/>
          <p:nvPr/>
        </p:nvSpPr>
        <p:spPr>
          <a:xfrm>
            <a:off x="3668933" y="1605067"/>
            <a:ext cx="461700" cy="461700"/>
          </a:xfrm>
          <a:prstGeom prst="ellipse">
            <a:avLst/>
          </a:prstGeom>
          <a:solidFill>
            <a:srgbClr val="EA9999"/>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3" name="Google Shape;493;g364131b6538_0_1421"/>
          <p:cNvSpPr/>
          <p:nvPr/>
        </p:nvSpPr>
        <p:spPr>
          <a:xfrm>
            <a:off x="5172800" y="4207967"/>
            <a:ext cx="461700" cy="461700"/>
          </a:xfrm>
          <a:prstGeom prst="ellipse">
            <a:avLst/>
          </a:prstGeom>
          <a:solidFill>
            <a:srgbClr val="FF99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4" name="Google Shape;494;g364131b6538_0_1421"/>
          <p:cNvSpPr/>
          <p:nvPr/>
        </p:nvSpPr>
        <p:spPr>
          <a:xfrm>
            <a:off x="5993517" y="5892833"/>
            <a:ext cx="461700" cy="461700"/>
          </a:xfrm>
          <a:prstGeom prst="ellipse">
            <a:avLst/>
          </a:prstGeom>
          <a:solidFill>
            <a:srgbClr val="00FF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5" name="Google Shape;495;g364131b6538_0_1421"/>
          <p:cNvSpPr/>
          <p:nvPr/>
        </p:nvSpPr>
        <p:spPr>
          <a:xfrm>
            <a:off x="2043333" y="5595733"/>
            <a:ext cx="461700" cy="461700"/>
          </a:xfrm>
          <a:prstGeom prst="ellipse">
            <a:avLst/>
          </a:prstGeom>
          <a:solidFill>
            <a:srgbClr val="FF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6" name="Google Shape;496;g364131b6538_0_1421"/>
          <p:cNvSpPr/>
          <p:nvPr/>
        </p:nvSpPr>
        <p:spPr>
          <a:xfrm>
            <a:off x="8318133" y="5595733"/>
            <a:ext cx="461700" cy="461700"/>
          </a:xfrm>
          <a:prstGeom prst="ellipse">
            <a:avLst/>
          </a:prstGeom>
          <a:solidFill>
            <a:srgbClr val="DD7E6B"/>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7" name="Google Shape;497;g364131b6538_0_1421"/>
          <p:cNvSpPr/>
          <p:nvPr/>
        </p:nvSpPr>
        <p:spPr>
          <a:xfrm>
            <a:off x="6537033" y="1605067"/>
            <a:ext cx="461700" cy="461700"/>
          </a:xfrm>
          <a:prstGeom prst="ellipse">
            <a:avLst/>
          </a:prstGeom>
          <a:solidFill>
            <a:srgbClr val="4A86E8"/>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498" name="Google Shape;498;g364131b6538_0_1421"/>
          <p:cNvSpPr/>
          <p:nvPr/>
        </p:nvSpPr>
        <p:spPr>
          <a:xfrm>
            <a:off x="8318100" y="4301867"/>
            <a:ext cx="461700" cy="461700"/>
          </a:xfrm>
          <a:prstGeom prst="ellipse">
            <a:avLst/>
          </a:prstGeom>
          <a:solidFill>
            <a:srgbClr val="A2C4C9"/>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cxnSp>
        <p:nvCxnSpPr>
          <p:cNvPr id="499" name="Google Shape;499;g364131b6538_0_1421"/>
          <p:cNvCxnSpPr/>
          <p:nvPr/>
        </p:nvCxnSpPr>
        <p:spPr>
          <a:xfrm>
            <a:off x="2352100" y="2676267"/>
            <a:ext cx="1519500" cy="730500"/>
          </a:xfrm>
          <a:prstGeom prst="straightConnector1">
            <a:avLst/>
          </a:prstGeom>
          <a:noFill/>
          <a:ln w="12700" cap="flat" cmpd="sng">
            <a:solidFill>
              <a:schemeClr val="lt1"/>
            </a:solidFill>
            <a:prstDash val="solid"/>
            <a:round/>
            <a:headEnd type="none" w="med" len="med"/>
            <a:tailEnd type="triangle" w="med" len="med"/>
          </a:ln>
        </p:spPr>
      </p:cxnSp>
      <p:cxnSp>
        <p:nvCxnSpPr>
          <p:cNvPr id="500" name="Google Shape;500;g364131b6538_0_1421"/>
          <p:cNvCxnSpPr/>
          <p:nvPr/>
        </p:nvCxnSpPr>
        <p:spPr>
          <a:xfrm>
            <a:off x="3993250" y="2135467"/>
            <a:ext cx="378900" cy="893100"/>
          </a:xfrm>
          <a:prstGeom prst="straightConnector1">
            <a:avLst/>
          </a:prstGeom>
          <a:noFill/>
          <a:ln w="12700" cap="flat" cmpd="sng">
            <a:solidFill>
              <a:schemeClr val="lt1"/>
            </a:solidFill>
            <a:prstDash val="solid"/>
            <a:round/>
            <a:headEnd type="none" w="med" len="med"/>
            <a:tailEnd type="triangle" w="med" len="med"/>
          </a:ln>
        </p:spPr>
      </p:cxnSp>
      <p:cxnSp>
        <p:nvCxnSpPr>
          <p:cNvPr id="501" name="Google Shape;501;g364131b6538_0_1421"/>
          <p:cNvCxnSpPr/>
          <p:nvPr/>
        </p:nvCxnSpPr>
        <p:spPr>
          <a:xfrm flipH="1">
            <a:off x="5853584" y="2731467"/>
            <a:ext cx="51900" cy="681900"/>
          </a:xfrm>
          <a:prstGeom prst="straightConnector1">
            <a:avLst/>
          </a:prstGeom>
          <a:noFill/>
          <a:ln w="12700" cap="flat" cmpd="sng">
            <a:solidFill>
              <a:schemeClr val="lt1"/>
            </a:solidFill>
            <a:prstDash val="solid"/>
            <a:round/>
            <a:headEnd type="none" w="med" len="med"/>
            <a:tailEnd type="triangle" w="med" len="med"/>
          </a:ln>
        </p:spPr>
      </p:cxnSp>
      <p:cxnSp>
        <p:nvCxnSpPr>
          <p:cNvPr id="502" name="Google Shape;502;g364131b6538_0_1421"/>
          <p:cNvCxnSpPr/>
          <p:nvPr/>
        </p:nvCxnSpPr>
        <p:spPr>
          <a:xfrm flipH="1">
            <a:off x="6527284" y="2269867"/>
            <a:ext cx="177900" cy="1162800"/>
          </a:xfrm>
          <a:prstGeom prst="straightConnector1">
            <a:avLst/>
          </a:prstGeom>
          <a:noFill/>
          <a:ln w="12700" cap="flat" cmpd="sng">
            <a:solidFill>
              <a:schemeClr val="lt1"/>
            </a:solidFill>
            <a:prstDash val="solid"/>
            <a:round/>
            <a:headEnd type="none" w="med" len="med"/>
            <a:tailEnd type="triangle" w="med" len="med"/>
          </a:ln>
        </p:spPr>
      </p:cxnSp>
      <p:cxnSp>
        <p:nvCxnSpPr>
          <p:cNvPr id="503" name="Google Shape;503;g364131b6538_0_1421"/>
          <p:cNvCxnSpPr/>
          <p:nvPr/>
        </p:nvCxnSpPr>
        <p:spPr>
          <a:xfrm flipH="1">
            <a:off x="9297733" y="1893467"/>
            <a:ext cx="1539600" cy="711900"/>
          </a:xfrm>
          <a:prstGeom prst="straightConnector1">
            <a:avLst/>
          </a:prstGeom>
          <a:noFill/>
          <a:ln w="12700" cap="flat" cmpd="sng">
            <a:solidFill>
              <a:schemeClr val="lt1"/>
            </a:solidFill>
            <a:prstDash val="solid"/>
            <a:round/>
            <a:headEnd type="none" w="med" len="med"/>
            <a:tailEnd type="triangle" w="med" len="med"/>
          </a:ln>
        </p:spPr>
      </p:cxnSp>
      <p:cxnSp>
        <p:nvCxnSpPr>
          <p:cNvPr id="504" name="Google Shape;504;g364131b6538_0_1421"/>
          <p:cNvCxnSpPr/>
          <p:nvPr/>
        </p:nvCxnSpPr>
        <p:spPr>
          <a:xfrm flipH="1">
            <a:off x="7065600" y="3215867"/>
            <a:ext cx="1252500" cy="794400"/>
          </a:xfrm>
          <a:prstGeom prst="straightConnector1">
            <a:avLst/>
          </a:prstGeom>
          <a:noFill/>
          <a:ln w="12700" cap="flat" cmpd="sng">
            <a:solidFill>
              <a:schemeClr val="lt1"/>
            </a:solidFill>
            <a:prstDash val="solid"/>
            <a:round/>
            <a:headEnd type="none" w="med" len="med"/>
            <a:tailEnd type="triangle" w="med" len="med"/>
          </a:ln>
        </p:spPr>
      </p:cxnSp>
      <p:cxnSp>
        <p:nvCxnSpPr>
          <p:cNvPr id="505" name="Google Shape;505;g364131b6538_0_1421"/>
          <p:cNvCxnSpPr/>
          <p:nvPr/>
        </p:nvCxnSpPr>
        <p:spPr>
          <a:xfrm rot="10800000">
            <a:off x="9721367" y="4722167"/>
            <a:ext cx="1351500" cy="272100"/>
          </a:xfrm>
          <a:prstGeom prst="straightConnector1">
            <a:avLst/>
          </a:prstGeom>
          <a:noFill/>
          <a:ln w="12700" cap="flat" cmpd="sng">
            <a:solidFill>
              <a:schemeClr val="lt1"/>
            </a:solidFill>
            <a:prstDash val="solid"/>
            <a:round/>
            <a:headEnd type="none" w="med" len="med"/>
            <a:tailEnd type="triangle" w="med" len="med"/>
          </a:ln>
        </p:spPr>
      </p:cxnSp>
      <p:cxnSp>
        <p:nvCxnSpPr>
          <p:cNvPr id="506" name="Google Shape;506;g364131b6538_0_1421"/>
          <p:cNvCxnSpPr/>
          <p:nvPr/>
        </p:nvCxnSpPr>
        <p:spPr>
          <a:xfrm rot="10800000">
            <a:off x="6854233" y="4511167"/>
            <a:ext cx="1381500" cy="42900"/>
          </a:xfrm>
          <a:prstGeom prst="straightConnector1">
            <a:avLst/>
          </a:prstGeom>
          <a:noFill/>
          <a:ln w="12700" cap="flat" cmpd="sng">
            <a:solidFill>
              <a:schemeClr val="lt1"/>
            </a:solidFill>
            <a:prstDash val="solid"/>
            <a:round/>
            <a:headEnd type="none" w="med" len="med"/>
            <a:tailEnd type="triangle" w="med" len="med"/>
          </a:ln>
        </p:spPr>
      </p:cxnSp>
      <p:cxnSp>
        <p:nvCxnSpPr>
          <p:cNvPr id="507" name="Google Shape;507;g364131b6538_0_1421"/>
          <p:cNvCxnSpPr/>
          <p:nvPr/>
        </p:nvCxnSpPr>
        <p:spPr>
          <a:xfrm rot="10800000">
            <a:off x="7142833" y="5414733"/>
            <a:ext cx="1092900" cy="433200"/>
          </a:xfrm>
          <a:prstGeom prst="straightConnector1">
            <a:avLst/>
          </a:prstGeom>
          <a:noFill/>
          <a:ln w="12700" cap="flat" cmpd="sng">
            <a:solidFill>
              <a:schemeClr val="lt1"/>
            </a:solidFill>
            <a:prstDash val="solid"/>
            <a:round/>
            <a:headEnd type="none" w="med" len="med"/>
            <a:tailEnd type="triangle" w="med" len="med"/>
          </a:ln>
        </p:spPr>
      </p:cxnSp>
      <p:cxnSp>
        <p:nvCxnSpPr>
          <p:cNvPr id="508" name="Google Shape;508;g364131b6538_0_1421"/>
          <p:cNvCxnSpPr/>
          <p:nvPr/>
        </p:nvCxnSpPr>
        <p:spPr>
          <a:xfrm rot="10800000">
            <a:off x="5988433" y="5029767"/>
            <a:ext cx="194700" cy="628500"/>
          </a:xfrm>
          <a:prstGeom prst="straightConnector1">
            <a:avLst/>
          </a:prstGeom>
          <a:noFill/>
          <a:ln w="12700" cap="flat" cmpd="sng">
            <a:solidFill>
              <a:schemeClr val="lt1"/>
            </a:solidFill>
            <a:prstDash val="solid"/>
            <a:round/>
            <a:headEnd type="none" w="med" len="med"/>
            <a:tailEnd type="triangle" w="med" len="med"/>
          </a:ln>
        </p:spPr>
      </p:cxnSp>
      <p:cxnSp>
        <p:nvCxnSpPr>
          <p:cNvPr id="509" name="Google Shape;509;g364131b6538_0_1421"/>
          <p:cNvCxnSpPr/>
          <p:nvPr/>
        </p:nvCxnSpPr>
        <p:spPr>
          <a:xfrm rot="10800000" flipH="1">
            <a:off x="5588700" y="3802567"/>
            <a:ext cx="179700" cy="375300"/>
          </a:xfrm>
          <a:prstGeom prst="straightConnector1">
            <a:avLst/>
          </a:prstGeom>
          <a:noFill/>
          <a:ln w="12700" cap="flat" cmpd="sng">
            <a:solidFill>
              <a:schemeClr val="lt1"/>
            </a:solidFill>
            <a:prstDash val="solid"/>
            <a:round/>
            <a:headEnd type="none" w="med" len="med"/>
            <a:tailEnd type="triangle" w="med" len="med"/>
          </a:ln>
        </p:spPr>
      </p:cxnSp>
      <p:cxnSp>
        <p:nvCxnSpPr>
          <p:cNvPr id="510" name="Google Shape;510;g364131b6538_0_1421"/>
          <p:cNvCxnSpPr/>
          <p:nvPr/>
        </p:nvCxnSpPr>
        <p:spPr>
          <a:xfrm rot="10800000" flipH="1">
            <a:off x="4092867" y="4972167"/>
            <a:ext cx="548400" cy="559500"/>
          </a:xfrm>
          <a:prstGeom prst="straightConnector1">
            <a:avLst/>
          </a:prstGeom>
          <a:noFill/>
          <a:ln w="12700" cap="flat" cmpd="sng">
            <a:solidFill>
              <a:schemeClr val="lt1"/>
            </a:solidFill>
            <a:prstDash val="solid"/>
            <a:round/>
            <a:headEnd type="none" w="med" len="med"/>
            <a:tailEnd type="triangle" w="med" len="med"/>
          </a:ln>
        </p:spPr>
      </p:cxnSp>
      <p:cxnSp>
        <p:nvCxnSpPr>
          <p:cNvPr id="511" name="Google Shape;511;g364131b6538_0_1421"/>
          <p:cNvCxnSpPr/>
          <p:nvPr/>
        </p:nvCxnSpPr>
        <p:spPr>
          <a:xfrm rot="10800000" flipH="1">
            <a:off x="2504933" y="5030067"/>
            <a:ext cx="1001100" cy="501600"/>
          </a:xfrm>
          <a:prstGeom prst="straightConnector1">
            <a:avLst/>
          </a:prstGeom>
          <a:noFill/>
          <a:ln w="12700" cap="flat" cmpd="sng">
            <a:solidFill>
              <a:schemeClr val="lt1"/>
            </a:solidFill>
            <a:prstDash val="solid"/>
            <a:round/>
            <a:headEnd type="none" w="med" len="med"/>
            <a:tailEnd type="triangle" w="med" len="med"/>
          </a:ln>
        </p:spPr>
      </p:cxnSp>
      <p:cxnSp>
        <p:nvCxnSpPr>
          <p:cNvPr id="512" name="Google Shape;512;g364131b6538_0_1421"/>
          <p:cNvCxnSpPr/>
          <p:nvPr/>
        </p:nvCxnSpPr>
        <p:spPr>
          <a:xfrm>
            <a:off x="3549417" y="3770167"/>
            <a:ext cx="1053300" cy="47700"/>
          </a:xfrm>
          <a:prstGeom prst="straightConnector1">
            <a:avLst/>
          </a:prstGeom>
          <a:noFill/>
          <a:ln w="12700" cap="flat" cmpd="sng">
            <a:solidFill>
              <a:schemeClr val="lt1"/>
            </a:solidFill>
            <a:prstDash val="solid"/>
            <a:round/>
            <a:headEnd type="none" w="med" len="med"/>
            <a:tailEnd type="triangle" w="med" len="med"/>
          </a:ln>
        </p:spPr>
      </p:cxnSp>
      <p:cxnSp>
        <p:nvCxnSpPr>
          <p:cNvPr id="513" name="Google Shape;513;g364131b6538_0_1421"/>
          <p:cNvCxnSpPr/>
          <p:nvPr/>
        </p:nvCxnSpPr>
        <p:spPr>
          <a:xfrm>
            <a:off x="1435883" y="4508867"/>
            <a:ext cx="1053300" cy="47700"/>
          </a:xfrm>
          <a:prstGeom prst="straightConnector1">
            <a:avLst/>
          </a:prstGeom>
          <a:noFill/>
          <a:ln w="12700" cap="flat" cmpd="sng">
            <a:solidFill>
              <a:schemeClr val="lt1"/>
            </a:solidFill>
            <a:prstDash val="solid"/>
            <a:round/>
            <a:headEnd type="none" w="med" len="med"/>
            <a:tailEnd type="triangle" w="med" len="med"/>
          </a:ln>
        </p:spPr>
      </p:cxnSp>
      <p:cxnSp>
        <p:nvCxnSpPr>
          <p:cNvPr id="514" name="Google Shape;514;g364131b6538_0_1421"/>
          <p:cNvCxnSpPr/>
          <p:nvPr/>
        </p:nvCxnSpPr>
        <p:spPr>
          <a:xfrm>
            <a:off x="2197733" y="3707967"/>
            <a:ext cx="442500" cy="71100"/>
          </a:xfrm>
          <a:prstGeom prst="straightConnector1">
            <a:avLst/>
          </a:prstGeom>
          <a:noFill/>
          <a:ln w="12700" cap="flat" cmpd="sng">
            <a:solidFill>
              <a:schemeClr val="lt1"/>
            </a:solidFill>
            <a:prstDash val="solid"/>
            <a:round/>
            <a:headEnd type="none" w="med" len="med"/>
            <a:tailEnd type="triangle" w="med" len="med"/>
          </a:ln>
        </p:spPr>
      </p:cxnSp>
      <p:cxnSp>
        <p:nvCxnSpPr>
          <p:cNvPr id="515" name="Google Shape;515;g364131b6538_0_1421"/>
          <p:cNvCxnSpPr/>
          <p:nvPr/>
        </p:nvCxnSpPr>
        <p:spPr>
          <a:xfrm>
            <a:off x="2352100" y="2676267"/>
            <a:ext cx="1519500" cy="730500"/>
          </a:xfrm>
          <a:prstGeom prst="straightConnector1">
            <a:avLst/>
          </a:prstGeom>
          <a:noFill/>
          <a:ln w="12700" cap="flat" cmpd="sng">
            <a:solidFill>
              <a:schemeClr val="dk2"/>
            </a:solidFill>
            <a:prstDash val="solid"/>
            <a:round/>
            <a:headEnd type="none" w="med" len="med"/>
            <a:tailEnd type="triangle" w="med" len="med"/>
          </a:ln>
        </p:spPr>
      </p:cxnSp>
      <p:cxnSp>
        <p:nvCxnSpPr>
          <p:cNvPr id="516" name="Google Shape;516;g364131b6538_0_1421"/>
          <p:cNvCxnSpPr/>
          <p:nvPr/>
        </p:nvCxnSpPr>
        <p:spPr>
          <a:xfrm>
            <a:off x="3993250" y="2135467"/>
            <a:ext cx="378900" cy="893100"/>
          </a:xfrm>
          <a:prstGeom prst="straightConnector1">
            <a:avLst/>
          </a:prstGeom>
          <a:noFill/>
          <a:ln w="12700" cap="flat" cmpd="sng">
            <a:solidFill>
              <a:schemeClr val="dk2"/>
            </a:solidFill>
            <a:prstDash val="solid"/>
            <a:round/>
            <a:headEnd type="none" w="med" len="med"/>
            <a:tailEnd type="triangle" w="med" len="med"/>
          </a:ln>
        </p:spPr>
      </p:cxnSp>
      <p:cxnSp>
        <p:nvCxnSpPr>
          <p:cNvPr id="517" name="Google Shape;517;g364131b6538_0_1421"/>
          <p:cNvCxnSpPr/>
          <p:nvPr/>
        </p:nvCxnSpPr>
        <p:spPr>
          <a:xfrm flipH="1">
            <a:off x="5853584" y="2731467"/>
            <a:ext cx="51900" cy="681900"/>
          </a:xfrm>
          <a:prstGeom prst="straightConnector1">
            <a:avLst/>
          </a:prstGeom>
          <a:noFill/>
          <a:ln w="12700" cap="flat" cmpd="sng">
            <a:solidFill>
              <a:schemeClr val="dk2"/>
            </a:solidFill>
            <a:prstDash val="solid"/>
            <a:round/>
            <a:headEnd type="none" w="med" len="med"/>
            <a:tailEnd type="triangle" w="med" len="med"/>
          </a:ln>
        </p:spPr>
      </p:cxnSp>
      <p:cxnSp>
        <p:nvCxnSpPr>
          <p:cNvPr id="518" name="Google Shape;518;g364131b6538_0_1421"/>
          <p:cNvCxnSpPr/>
          <p:nvPr/>
        </p:nvCxnSpPr>
        <p:spPr>
          <a:xfrm flipH="1">
            <a:off x="6527284" y="2269867"/>
            <a:ext cx="177900" cy="1162800"/>
          </a:xfrm>
          <a:prstGeom prst="straightConnector1">
            <a:avLst/>
          </a:prstGeom>
          <a:noFill/>
          <a:ln w="12700" cap="flat" cmpd="sng">
            <a:solidFill>
              <a:schemeClr val="dk2"/>
            </a:solidFill>
            <a:prstDash val="solid"/>
            <a:round/>
            <a:headEnd type="none" w="med" len="med"/>
            <a:tailEnd type="triangle" w="med" len="med"/>
          </a:ln>
        </p:spPr>
      </p:cxnSp>
      <p:cxnSp>
        <p:nvCxnSpPr>
          <p:cNvPr id="519" name="Google Shape;519;g364131b6538_0_1421"/>
          <p:cNvCxnSpPr/>
          <p:nvPr/>
        </p:nvCxnSpPr>
        <p:spPr>
          <a:xfrm flipH="1">
            <a:off x="9297733" y="1893467"/>
            <a:ext cx="1539600" cy="711900"/>
          </a:xfrm>
          <a:prstGeom prst="straightConnector1">
            <a:avLst/>
          </a:prstGeom>
          <a:noFill/>
          <a:ln w="12700" cap="flat" cmpd="sng">
            <a:solidFill>
              <a:schemeClr val="dk2"/>
            </a:solidFill>
            <a:prstDash val="solid"/>
            <a:round/>
            <a:headEnd type="none" w="med" len="med"/>
            <a:tailEnd type="triangle" w="med" len="med"/>
          </a:ln>
        </p:spPr>
      </p:cxnSp>
      <p:cxnSp>
        <p:nvCxnSpPr>
          <p:cNvPr id="520" name="Google Shape;520;g364131b6538_0_1421"/>
          <p:cNvCxnSpPr/>
          <p:nvPr/>
        </p:nvCxnSpPr>
        <p:spPr>
          <a:xfrm flipH="1">
            <a:off x="7065600" y="3215867"/>
            <a:ext cx="1252500" cy="794400"/>
          </a:xfrm>
          <a:prstGeom prst="straightConnector1">
            <a:avLst/>
          </a:prstGeom>
          <a:noFill/>
          <a:ln w="12700" cap="flat" cmpd="sng">
            <a:solidFill>
              <a:schemeClr val="dk2"/>
            </a:solidFill>
            <a:prstDash val="solid"/>
            <a:round/>
            <a:headEnd type="none" w="med" len="med"/>
            <a:tailEnd type="triangle" w="med" len="med"/>
          </a:ln>
        </p:spPr>
      </p:cxnSp>
      <p:cxnSp>
        <p:nvCxnSpPr>
          <p:cNvPr id="521" name="Google Shape;521;g364131b6538_0_1421"/>
          <p:cNvCxnSpPr/>
          <p:nvPr/>
        </p:nvCxnSpPr>
        <p:spPr>
          <a:xfrm rot="10800000">
            <a:off x="9721367" y="4722167"/>
            <a:ext cx="1351500" cy="272100"/>
          </a:xfrm>
          <a:prstGeom prst="straightConnector1">
            <a:avLst/>
          </a:prstGeom>
          <a:noFill/>
          <a:ln w="12700" cap="flat" cmpd="sng">
            <a:solidFill>
              <a:schemeClr val="dk2"/>
            </a:solidFill>
            <a:prstDash val="solid"/>
            <a:round/>
            <a:headEnd type="none" w="med" len="med"/>
            <a:tailEnd type="triangle" w="med" len="med"/>
          </a:ln>
        </p:spPr>
      </p:cxnSp>
      <p:cxnSp>
        <p:nvCxnSpPr>
          <p:cNvPr id="522" name="Google Shape;522;g364131b6538_0_1421"/>
          <p:cNvCxnSpPr/>
          <p:nvPr/>
        </p:nvCxnSpPr>
        <p:spPr>
          <a:xfrm rot="10800000">
            <a:off x="6854233" y="4511167"/>
            <a:ext cx="1381500" cy="42900"/>
          </a:xfrm>
          <a:prstGeom prst="straightConnector1">
            <a:avLst/>
          </a:prstGeom>
          <a:noFill/>
          <a:ln w="12700" cap="flat" cmpd="sng">
            <a:solidFill>
              <a:schemeClr val="dk2"/>
            </a:solidFill>
            <a:prstDash val="solid"/>
            <a:round/>
            <a:headEnd type="none" w="med" len="med"/>
            <a:tailEnd type="triangle" w="med" len="med"/>
          </a:ln>
        </p:spPr>
      </p:cxnSp>
      <p:cxnSp>
        <p:nvCxnSpPr>
          <p:cNvPr id="523" name="Google Shape;523;g364131b6538_0_1421"/>
          <p:cNvCxnSpPr/>
          <p:nvPr/>
        </p:nvCxnSpPr>
        <p:spPr>
          <a:xfrm rot="10800000">
            <a:off x="7142833" y="5414733"/>
            <a:ext cx="1092900" cy="433200"/>
          </a:xfrm>
          <a:prstGeom prst="straightConnector1">
            <a:avLst/>
          </a:prstGeom>
          <a:noFill/>
          <a:ln w="12700" cap="flat" cmpd="sng">
            <a:solidFill>
              <a:schemeClr val="dk2"/>
            </a:solidFill>
            <a:prstDash val="solid"/>
            <a:round/>
            <a:headEnd type="none" w="med" len="med"/>
            <a:tailEnd type="triangle" w="med" len="med"/>
          </a:ln>
        </p:spPr>
      </p:cxnSp>
      <p:cxnSp>
        <p:nvCxnSpPr>
          <p:cNvPr id="524" name="Google Shape;524;g364131b6538_0_1421"/>
          <p:cNvCxnSpPr/>
          <p:nvPr/>
        </p:nvCxnSpPr>
        <p:spPr>
          <a:xfrm rot="10800000">
            <a:off x="5988433" y="5029767"/>
            <a:ext cx="194700" cy="628500"/>
          </a:xfrm>
          <a:prstGeom prst="straightConnector1">
            <a:avLst/>
          </a:prstGeom>
          <a:noFill/>
          <a:ln w="12700" cap="flat" cmpd="sng">
            <a:solidFill>
              <a:schemeClr val="dk2"/>
            </a:solidFill>
            <a:prstDash val="solid"/>
            <a:round/>
            <a:headEnd type="none" w="med" len="med"/>
            <a:tailEnd type="triangle" w="med" len="med"/>
          </a:ln>
        </p:spPr>
      </p:cxnSp>
      <p:cxnSp>
        <p:nvCxnSpPr>
          <p:cNvPr id="525" name="Google Shape;525;g364131b6538_0_1421"/>
          <p:cNvCxnSpPr/>
          <p:nvPr/>
        </p:nvCxnSpPr>
        <p:spPr>
          <a:xfrm rot="10800000" flipH="1">
            <a:off x="5588700" y="3802567"/>
            <a:ext cx="179700" cy="375300"/>
          </a:xfrm>
          <a:prstGeom prst="straightConnector1">
            <a:avLst/>
          </a:prstGeom>
          <a:noFill/>
          <a:ln w="12700" cap="flat" cmpd="sng">
            <a:solidFill>
              <a:schemeClr val="dk2"/>
            </a:solidFill>
            <a:prstDash val="solid"/>
            <a:round/>
            <a:headEnd type="none" w="med" len="med"/>
            <a:tailEnd type="triangle" w="med" len="med"/>
          </a:ln>
        </p:spPr>
      </p:cxnSp>
      <p:cxnSp>
        <p:nvCxnSpPr>
          <p:cNvPr id="526" name="Google Shape;526;g364131b6538_0_1421"/>
          <p:cNvCxnSpPr/>
          <p:nvPr/>
        </p:nvCxnSpPr>
        <p:spPr>
          <a:xfrm rot="10800000" flipH="1">
            <a:off x="4092867" y="4972167"/>
            <a:ext cx="548400" cy="559500"/>
          </a:xfrm>
          <a:prstGeom prst="straightConnector1">
            <a:avLst/>
          </a:prstGeom>
          <a:noFill/>
          <a:ln w="12700" cap="flat" cmpd="sng">
            <a:solidFill>
              <a:schemeClr val="dk2"/>
            </a:solidFill>
            <a:prstDash val="solid"/>
            <a:round/>
            <a:headEnd type="none" w="med" len="med"/>
            <a:tailEnd type="triangle" w="med" len="med"/>
          </a:ln>
        </p:spPr>
      </p:cxnSp>
      <p:cxnSp>
        <p:nvCxnSpPr>
          <p:cNvPr id="527" name="Google Shape;527;g364131b6538_0_1421"/>
          <p:cNvCxnSpPr/>
          <p:nvPr/>
        </p:nvCxnSpPr>
        <p:spPr>
          <a:xfrm rot="10800000" flipH="1">
            <a:off x="2504933" y="5030067"/>
            <a:ext cx="1001100" cy="501600"/>
          </a:xfrm>
          <a:prstGeom prst="straightConnector1">
            <a:avLst/>
          </a:prstGeom>
          <a:noFill/>
          <a:ln w="12700" cap="flat" cmpd="sng">
            <a:solidFill>
              <a:schemeClr val="dk2"/>
            </a:solidFill>
            <a:prstDash val="solid"/>
            <a:round/>
            <a:headEnd type="none" w="med" len="med"/>
            <a:tailEnd type="triangle" w="med" len="med"/>
          </a:ln>
        </p:spPr>
      </p:cxnSp>
      <p:cxnSp>
        <p:nvCxnSpPr>
          <p:cNvPr id="528" name="Google Shape;528;g364131b6538_0_1421"/>
          <p:cNvCxnSpPr/>
          <p:nvPr/>
        </p:nvCxnSpPr>
        <p:spPr>
          <a:xfrm>
            <a:off x="3549417" y="3770167"/>
            <a:ext cx="1053300" cy="47700"/>
          </a:xfrm>
          <a:prstGeom prst="straightConnector1">
            <a:avLst/>
          </a:prstGeom>
          <a:noFill/>
          <a:ln w="12700" cap="flat" cmpd="sng">
            <a:solidFill>
              <a:schemeClr val="dk2"/>
            </a:solidFill>
            <a:prstDash val="solid"/>
            <a:round/>
            <a:headEnd type="none" w="med" len="med"/>
            <a:tailEnd type="triangle" w="med" len="med"/>
          </a:ln>
        </p:spPr>
      </p:cxnSp>
      <p:cxnSp>
        <p:nvCxnSpPr>
          <p:cNvPr id="529" name="Google Shape;529;g364131b6538_0_1421"/>
          <p:cNvCxnSpPr/>
          <p:nvPr/>
        </p:nvCxnSpPr>
        <p:spPr>
          <a:xfrm>
            <a:off x="1435883" y="4508867"/>
            <a:ext cx="1053300" cy="47700"/>
          </a:xfrm>
          <a:prstGeom prst="straightConnector1">
            <a:avLst/>
          </a:prstGeom>
          <a:noFill/>
          <a:ln w="12700" cap="flat" cmpd="sng">
            <a:solidFill>
              <a:schemeClr val="dk2"/>
            </a:solidFill>
            <a:prstDash val="solid"/>
            <a:round/>
            <a:headEnd type="none" w="med" len="med"/>
            <a:tailEnd type="triangle" w="med" len="med"/>
          </a:ln>
        </p:spPr>
      </p:cxnSp>
      <p:cxnSp>
        <p:nvCxnSpPr>
          <p:cNvPr id="530" name="Google Shape;530;g364131b6538_0_1421"/>
          <p:cNvCxnSpPr/>
          <p:nvPr/>
        </p:nvCxnSpPr>
        <p:spPr>
          <a:xfrm>
            <a:off x="2197733" y="3707967"/>
            <a:ext cx="442500" cy="71100"/>
          </a:xfrm>
          <a:prstGeom prst="straightConnector1">
            <a:avLst/>
          </a:prstGeom>
          <a:noFill/>
          <a:ln w="12700" cap="flat" cmpd="sng">
            <a:solidFill>
              <a:schemeClr val="dk2"/>
            </a:solidFill>
            <a:prstDash val="solid"/>
            <a:round/>
            <a:headEnd type="none" w="med" len="med"/>
            <a:tailEnd type="triangle" w="med" len="med"/>
          </a:ln>
        </p:spPr>
      </p:cxnSp>
      <p:sp>
        <p:nvSpPr>
          <p:cNvPr id="531" name="Google Shape;531;g364131b6538_0_1421"/>
          <p:cNvSpPr txBox="1"/>
          <p:nvPr/>
        </p:nvSpPr>
        <p:spPr>
          <a:xfrm>
            <a:off x="2833090" y="276329"/>
            <a:ext cx="5946718"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oboto Black"/>
                <a:ea typeface="Roboto Black"/>
              </a:rPr>
              <a:t>Engagement des parties prenantes</a:t>
            </a:r>
          </a:p>
          <a:p>
            <a:pPr marL="0" lvl="0" indent="0" algn="l" rtl="0">
              <a:spcBef>
                <a:spcPts val="0"/>
              </a:spcBef>
              <a:spcAft>
                <a:spcPts val="0"/>
              </a:spcAft>
              <a:buNone/>
            </a:pPr>
            <a:endParaRPr lang="fr-FR" sz="2000" noProof="0" dirty="0">
              <a:solidFill>
                <a:srgbClr val="00344D"/>
              </a:solidFill>
              <a:latin typeface="Roboto Black"/>
              <a:ea typeface="Roboto Black"/>
              <a:cs typeface="Roboto Black"/>
              <a:sym typeface="Roboto Black"/>
            </a:endParaRPr>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64131b6538_0_1473"/>
          <p:cNvSpPr/>
          <p:nvPr/>
        </p:nvSpPr>
        <p:spPr>
          <a:xfrm>
            <a:off x="5353550" y="1599833"/>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37" name="Google Shape;537;g364131b6538_0_1473"/>
          <p:cNvSpPr/>
          <p:nvPr/>
        </p:nvSpPr>
        <p:spPr>
          <a:xfrm>
            <a:off x="4706183" y="1967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38" name="Google Shape;538;g364131b6538_0_1473"/>
          <p:cNvSpPr/>
          <p:nvPr/>
        </p:nvSpPr>
        <p:spPr>
          <a:xfrm>
            <a:off x="6000917" y="5071167"/>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39" name="Google Shape;539;g364131b6538_0_1473"/>
          <p:cNvSpPr/>
          <p:nvPr/>
        </p:nvSpPr>
        <p:spPr>
          <a:xfrm>
            <a:off x="7555783" y="27204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0" name="Google Shape;540;g364131b6538_0_1473"/>
          <p:cNvSpPr/>
          <p:nvPr/>
        </p:nvSpPr>
        <p:spPr>
          <a:xfrm>
            <a:off x="4259517" y="2632533"/>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1" name="Google Shape;541;g364131b6538_0_1473"/>
          <p:cNvSpPr/>
          <p:nvPr/>
        </p:nvSpPr>
        <p:spPr>
          <a:xfrm>
            <a:off x="4089083" y="33385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2" name="Google Shape;542;g364131b6538_0_1473"/>
          <p:cNvSpPr/>
          <p:nvPr/>
        </p:nvSpPr>
        <p:spPr>
          <a:xfrm>
            <a:off x="6739083" y="1775533"/>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3" name="Google Shape;543;g364131b6538_0_1473"/>
          <p:cNvSpPr/>
          <p:nvPr/>
        </p:nvSpPr>
        <p:spPr>
          <a:xfrm>
            <a:off x="5353550" y="4887200"/>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4" name="Google Shape;544;g364131b6538_0_1473"/>
          <p:cNvSpPr/>
          <p:nvPr/>
        </p:nvSpPr>
        <p:spPr>
          <a:xfrm>
            <a:off x="6046317" y="1506133"/>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5" name="Google Shape;545;g364131b6538_0_1473"/>
          <p:cNvSpPr/>
          <p:nvPr/>
        </p:nvSpPr>
        <p:spPr>
          <a:xfrm>
            <a:off x="4259517" y="4054933"/>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6" name="Google Shape;546;g364131b6538_0_1473"/>
          <p:cNvSpPr/>
          <p:nvPr/>
        </p:nvSpPr>
        <p:spPr>
          <a:xfrm>
            <a:off x="7555783" y="3889267"/>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7" name="Google Shape;547;g364131b6538_0_1473"/>
          <p:cNvSpPr/>
          <p:nvPr/>
        </p:nvSpPr>
        <p:spPr>
          <a:xfrm>
            <a:off x="7200300" y="4440000"/>
            <a:ext cx="461700" cy="4617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8" name="Google Shape;548;g364131b6538_0_1473"/>
          <p:cNvSpPr/>
          <p:nvPr/>
        </p:nvSpPr>
        <p:spPr>
          <a:xfrm>
            <a:off x="4706183" y="46095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49" name="Google Shape;549;g364131b6538_0_1473"/>
          <p:cNvSpPr/>
          <p:nvPr/>
        </p:nvSpPr>
        <p:spPr>
          <a:xfrm>
            <a:off x="6648283" y="4887200"/>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0" name="Google Shape;550;g364131b6538_0_1473"/>
          <p:cNvSpPr/>
          <p:nvPr/>
        </p:nvSpPr>
        <p:spPr>
          <a:xfrm>
            <a:off x="7179700" y="2237133"/>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1" name="Google Shape;551;g364131b6538_0_1473"/>
          <p:cNvSpPr/>
          <p:nvPr/>
        </p:nvSpPr>
        <p:spPr>
          <a:xfrm>
            <a:off x="7641317" y="3338567"/>
            <a:ext cx="461700" cy="4617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2" name="Google Shape;552;g364131b6538_0_1473"/>
          <p:cNvSpPr txBox="1"/>
          <p:nvPr/>
        </p:nvSpPr>
        <p:spPr>
          <a:xfrm>
            <a:off x="2820500" y="294557"/>
            <a:ext cx="5989500" cy="696000"/>
          </a:xfrm>
          <a:prstGeom prst="rect">
            <a:avLst/>
          </a:prstGeom>
          <a:noFill/>
          <a:ln>
            <a:noFill/>
          </a:ln>
        </p:spPr>
        <p:txBody>
          <a:bodyPr spcFirstLastPara="1" wrap="square" lIns="121900" tIns="121900" rIns="121900" bIns="121900" anchor="t" anchorCtr="0">
            <a:noAutofit/>
          </a:bodyPr>
          <a:lstStyle/>
          <a:p>
            <a:r>
              <a:rPr lang="fr-FR" sz="2900" dirty="0">
                <a:solidFill>
                  <a:srgbClr val="00344D"/>
                </a:solidFill>
                <a:latin typeface="Roboto Black"/>
                <a:ea typeface="Roboto Black"/>
              </a:rPr>
              <a:t>Engagement des parties prenantes</a:t>
            </a:r>
          </a:p>
          <a:p>
            <a:pPr marL="0" lvl="0" indent="0" algn="l" rtl="0">
              <a:spcBef>
                <a:spcPts val="0"/>
              </a:spcBef>
              <a:spcAft>
                <a:spcPts val="0"/>
              </a:spcAft>
              <a:buNone/>
            </a:pPr>
            <a:endParaRPr sz="2900" dirty="0">
              <a:solidFill>
                <a:srgbClr val="00344D"/>
              </a:solidFill>
              <a:latin typeface="Roboto Black"/>
              <a:ea typeface="Roboto Black"/>
              <a:cs typeface="Roboto Black"/>
              <a:sym typeface="Roboto Black"/>
            </a:endParaRPr>
          </a:p>
          <a:p>
            <a:pPr marL="0" lvl="0" indent="0" algn="l" rtl="0">
              <a:lnSpc>
                <a:spcPct val="100000"/>
              </a:lnSpc>
              <a:spcBef>
                <a:spcPts val="0"/>
              </a:spcBef>
              <a:spcAft>
                <a:spcPts val="0"/>
              </a:spcAft>
              <a:buNone/>
            </a:pPr>
            <a:endParaRPr sz="2900" dirty="0">
              <a:solidFill>
                <a:srgbClr val="00344D"/>
              </a:solidFill>
              <a:latin typeface="Raleway Black"/>
              <a:ea typeface="Raleway Black"/>
              <a:cs typeface="Raleway Black"/>
              <a:sym typeface="Raleway Black"/>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364131b6538_0_1493"/>
          <p:cNvSpPr/>
          <p:nvPr/>
        </p:nvSpPr>
        <p:spPr>
          <a:xfrm>
            <a:off x="5353550" y="1599833"/>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8" name="Google Shape;558;g364131b6538_0_1493"/>
          <p:cNvSpPr/>
          <p:nvPr/>
        </p:nvSpPr>
        <p:spPr>
          <a:xfrm>
            <a:off x="4706183" y="1967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59" name="Google Shape;559;g364131b6538_0_1493"/>
          <p:cNvSpPr/>
          <p:nvPr/>
        </p:nvSpPr>
        <p:spPr>
          <a:xfrm>
            <a:off x="6000917" y="5071167"/>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0" name="Google Shape;560;g364131b6538_0_1493"/>
          <p:cNvSpPr/>
          <p:nvPr/>
        </p:nvSpPr>
        <p:spPr>
          <a:xfrm>
            <a:off x="7555783" y="27204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1" name="Google Shape;561;g364131b6538_0_1493"/>
          <p:cNvSpPr/>
          <p:nvPr/>
        </p:nvSpPr>
        <p:spPr>
          <a:xfrm>
            <a:off x="4259517" y="2632533"/>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2" name="Google Shape;562;g364131b6538_0_1493"/>
          <p:cNvSpPr/>
          <p:nvPr/>
        </p:nvSpPr>
        <p:spPr>
          <a:xfrm>
            <a:off x="4089083" y="33385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3" name="Google Shape;563;g364131b6538_0_1493"/>
          <p:cNvSpPr/>
          <p:nvPr/>
        </p:nvSpPr>
        <p:spPr>
          <a:xfrm>
            <a:off x="6739083" y="1775533"/>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4" name="Google Shape;564;g364131b6538_0_1493"/>
          <p:cNvSpPr/>
          <p:nvPr/>
        </p:nvSpPr>
        <p:spPr>
          <a:xfrm>
            <a:off x="5353550" y="4887200"/>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5" name="Google Shape;565;g364131b6538_0_1493"/>
          <p:cNvSpPr/>
          <p:nvPr/>
        </p:nvSpPr>
        <p:spPr>
          <a:xfrm>
            <a:off x="6046317" y="1506133"/>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6" name="Google Shape;566;g364131b6538_0_1493"/>
          <p:cNvSpPr/>
          <p:nvPr/>
        </p:nvSpPr>
        <p:spPr>
          <a:xfrm>
            <a:off x="4259517" y="4054933"/>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7" name="Google Shape;567;g364131b6538_0_1493"/>
          <p:cNvSpPr/>
          <p:nvPr/>
        </p:nvSpPr>
        <p:spPr>
          <a:xfrm>
            <a:off x="7555783" y="3889267"/>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8" name="Google Shape;568;g364131b6538_0_1493"/>
          <p:cNvSpPr/>
          <p:nvPr/>
        </p:nvSpPr>
        <p:spPr>
          <a:xfrm>
            <a:off x="7200300" y="4440000"/>
            <a:ext cx="461700" cy="4617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69" name="Google Shape;569;g364131b6538_0_1493"/>
          <p:cNvSpPr/>
          <p:nvPr/>
        </p:nvSpPr>
        <p:spPr>
          <a:xfrm>
            <a:off x="4706183" y="46095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0" name="Google Shape;570;g364131b6538_0_1493"/>
          <p:cNvSpPr/>
          <p:nvPr/>
        </p:nvSpPr>
        <p:spPr>
          <a:xfrm>
            <a:off x="6648283" y="4887200"/>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1" name="Google Shape;571;g364131b6538_0_1493"/>
          <p:cNvSpPr/>
          <p:nvPr/>
        </p:nvSpPr>
        <p:spPr>
          <a:xfrm>
            <a:off x="7179700" y="2237133"/>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2" name="Google Shape;572;g364131b6538_0_1493"/>
          <p:cNvSpPr/>
          <p:nvPr/>
        </p:nvSpPr>
        <p:spPr>
          <a:xfrm>
            <a:off x="7641317" y="3338567"/>
            <a:ext cx="461700" cy="4617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3" name="Google Shape;573;g364131b6538_0_1493"/>
          <p:cNvSpPr/>
          <p:nvPr/>
        </p:nvSpPr>
        <p:spPr>
          <a:xfrm>
            <a:off x="5132150" y="3034083"/>
            <a:ext cx="904500" cy="602700"/>
          </a:xfrm>
          <a:prstGeom prst="wedgeRoundRectCallout">
            <a:avLst>
              <a:gd name="adj1" fmla="val -75566"/>
              <a:gd name="adj2" fmla="val 63346"/>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4" name="Google Shape;574;g364131b6538_0_1493"/>
          <p:cNvSpPr/>
          <p:nvPr/>
        </p:nvSpPr>
        <p:spPr>
          <a:xfrm>
            <a:off x="6046317" y="2429317"/>
            <a:ext cx="904500" cy="602700"/>
          </a:xfrm>
          <a:prstGeom prst="wedgeRoundRectCallout">
            <a:avLst>
              <a:gd name="adj1" fmla="val 75492"/>
              <a:gd name="adj2" fmla="val -4825"/>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5" name="Google Shape;575;g364131b6538_0_1493"/>
          <p:cNvSpPr/>
          <p:nvPr/>
        </p:nvSpPr>
        <p:spPr>
          <a:xfrm>
            <a:off x="5909583" y="4284383"/>
            <a:ext cx="904500" cy="602700"/>
          </a:xfrm>
          <a:prstGeom prst="wedgeRoundRectCallout">
            <a:avLst>
              <a:gd name="adj1" fmla="val 75492"/>
              <a:gd name="adj2" fmla="val -4825"/>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6" name="Google Shape;576;g364131b6538_0_1493"/>
          <p:cNvSpPr/>
          <p:nvPr/>
        </p:nvSpPr>
        <p:spPr>
          <a:xfrm>
            <a:off x="5353550" y="3960633"/>
            <a:ext cx="904500" cy="602700"/>
          </a:xfrm>
          <a:prstGeom prst="wedgeRoundRectCallout">
            <a:avLst>
              <a:gd name="adj1" fmla="val -15990"/>
              <a:gd name="adj2" fmla="val 89090"/>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7" name="Google Shape;577;g364131b6538_0_1493"/>
          <p:cNvSpPr/>
          <p:nvPr/>
        </p:nvSpPr>
        <p:spPr>
          <a:xfrm>
            <a:off x="6386733" y="3190167"/>
            <a:ext cx="904500" cy="602700"/>
          </a:xfrm>
          <a:prstGeom prst="wedgeRoundRectCallout">
            <a:avLst>
              <a:gd name="adj1" fmla="val 76150"/>
              <a:gd name="adj2" fmla="val 86026"/>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8" name="Google Shape;578;g364131b6538_0_1493"/>
          <p:cNvSpPr/>
          <p:nvPr/>
        </p:nvSpPr>
        <p:spPr>
          <a:xfrm>
            <a:off x="5277900" y="2246350"/>
            <a:ext cx="904500" cy="602700"/>
          </a:xfrm>
          <a:prstGeom prst="wedgeRoundRectCallout">
            <a:avLst>
              <a:gd name="adj1" fmla="val -62944"/>
              <a:gd name="adj2" fmla="val -19163"/>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579" name="Google Shape;579;g364131b6538_0_1493"/>
          <p:cNvSpPr txBox="1"/>
          <p:nvPr/>
        </p:nvSpPr>
        <p:spPr>
          <a:xfrm>
            <a:off x="2756125" y="283671"/>
            <a:ext cx="5989500" cy="696000"/>
          </a:xfrm>
          <a:prstGeom prst="rect">
            <a:avLst/>
          </a:prstGeom>
          <a:noFill/>
          <a:ln>
            <a:noFill/>
          </a:ln>
        </p:spPr>
        <p:txBody>
          <a:bodyPr spcFirstLastPara="1" wrap="square" lIns="121900" tIns="121900" rIns="121900" bIns="121900" anchor="t" anchorCtr="0">
            <a:noAutofit/>
          </a:bodyPr>
          <a:lstStyle/>
          <a:p>
            <a:r>
              <a:rPr lang="fr-FR" sz="2900">
                <a:solidFill>
                  <a:srgbClr val="00344D"/>
                </a:solidFill>
                <a:latin typeface="Roboto Black"/>
                <a:ea typeface="Roboto Black"/>
              </a:rPr>
              <a:t>Engagement des parties prenantes</a:t>
            </a:r>
            <a:endParaRPr lang="fr-FR" sz="2900" dirty="0">
              <a:solidFill>
                <a:srgbClr val="00344D"/>
              </a:solidFill>
              <a:latin typeface="Roboto Black"/>
              <a:ea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64131b6538_0_0"/>
          <p:cNvSpPr txBox="1"/>
          <p:nvPr/>
        </p:nvSpPr>
        <p:spPr>
          <a:xfrm>
            <a:off x="1649556" y="5219707"/>
            <a:ext cx="5082900" cy="1594283"/>
          </a:xfrm>
          <a:prstGeom prst="rect">
            <a:avLst/>
          </a:prstGeom>
          <a:noFill/>
          <a:ln>
            <a:noFill/>
          </a:ln>
        </p:spPr>
        <p:txBody>
          <a:bodyPr spcFirstLastPara="1" wrap="square" lIns="0" tIns="0" rIns="0" bIns="0" anchor="t" anchorCtr="0">
            <a:spAutoFit/>
          </a:bodyPr>
          <a:lstStyle/>
          <a:p>
            <a:pPr lvl="0">
              <a:lnSpc>
                <a:spcPct val="139998"/>
              </a:lnSpc>
              <a:buSzPts val="7400"/>
            </a:pPr>
            <a:r>
              <a:rPr lang="en-US" sz="7400">
                <a:solidFill>
                  <a:srgbClr val="005677"/>
                </a:solidFill>
                <a:latin typeface="Roboto Black"/>
                <a:ea typeface="Roboto Black"/>
                <a:cs typeface="Roboto Black"/>
                <a:sym typeface="Roboto Black"/>
              </a:rPr>
              <a:t>Bienvenue!</a:t>
            </a:r>
            <a:endParaRPr lang="en-US" sz="900" dirty="0">
              <a:solidFill>
                <a:srgbClr val="005677"/>
              </a:solidFill>
              <a:latin typeface="Roboto Black"/>
              <a:ea typeface="Roboto Black"/>
              <a:cs typeface="Roboto Black"/>
              <a:sym typeface="Roboto Black"/>
            </a:endParaRPr>
          </a:p>
        </p:txBody>
      </p:sp>
      <p:pic>
        <p:nvPicPr>
          <p:cNvPr id="241" name="Google Shape;241;g364131b6538_0_0"/>
          <p:cNvPicPr preferRelativeResize="0"/>
          <p:nvPr/>
        </p:nvPicPr>
        <p:blipFill rotWithShape="1">
          <a:blip r:embed="rId3">
            <a:alphaModFix/>
          </a:blip>
          <a:srcRect/>
          <a:stretch/>
        </p:blipFill>
        <p:spPr>
          <a:xfrm>
            <a:off x="0" y="0"/>
            <a:ext cx="12192000" cy="49410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64131b6538_0_2496"/>
          <p:cNvSpPr txBox="1"/>
          <p:nvPr/>
        </p:nvSpPr>
        <p:spPr>
          <a:xfrm>
            <a:off x="1774370" y="5388429"/>
            <a:ext cx="4681029" cy="266496"/>
          </a:xfrm>
          <a:prstGeom prst="rect">
            <a:avLst/>
          </a:prstGeom>
          <a:noFill/>
          <a:ln>
            <a:noFill/>
          </a:ln>
        </p:spPr>
        <p:txBody>
          <a:bodyPr spcFirstLastPara="1" wrap="square" lIns="121900" tIns="121900" rIns="121900" bIns="121900" anchor="t" anchorCtr="0">
            <a:noAutofit/>
          </a:bodyPr>
          <a:lstStyle/>
          <a:p>
            <a:pPr lvl="0" algn="l" rtl="0">
              <a:lnSpc>
                <a:spcPct val="115000"/>
              </a:lnSpc>
              <a:spcBef>
                <a:spcPts val="0"/>
              </a:spcBef>
              <a:spcAft>
                <a:spcPts val="0"/>
              </a:spcAft>
              <a:buClr>
                <a:srgbClr val="00344D"/>
              </a:buClr>
              <a:buSzPts val="2100"/>
            </a:pPr>
            <a:endParaRPr lang="fr-FR" sz="2100" noProof="0" dirty="0">
              <a:solidFill>
                <a:srgbClr val="00344D"/>
              </a:solidFill>
              <a:latin typeface="Lato"/>
              <a:ea typeface="Lato"/>
              <a:cs typeface="Lato"/>
              <a:sym typeface="Lato"/>
            </a:endParaRPr>
          </a:p>
        </p:txBody>
      </p:sp>
      <p:sp>
        <p:nvSpPr>
          <p:cNvPr id="585" name="Google Shape;585;g364131b6538_0_2496"/>
          <p:cNvSpPr txBox="1"/>
          <p:nvPr/>
        </p:nvSpPr>
        <p:spPr>
          <a:xfrm>
            <a:off x="827300" y="1203075"/>
            <a:ext cx="5989500" cy="884033"/>
          </a:xfrm>
          <a:prstGeom prst="rect">
            <a:avLst/>
          </a:prstGeom>
          <a:noFill/>
          <a:ln>
            <a:noFill/>
          </a:ln>
        </p:spPr>
        <p:txBody>
          <a:bodyPr spcFirstLastPara="1" wrap="square" lIns="121900" tIns="121900" rIns="121900" bIns="121900" anchor="t" anchorCtr="0">
            <a:noAutofit/>
          </a:bodyPr>
          <a:lstStyle/>
          <a:p>
            <a:r>
              <a:rPr lang="fr-FR" sz="2900" noProof="0" dirty="0">
                <a:solidFill>
                  <a:schemeClr val="dk2"/>
                </a:solidFill>
                <a:latin typeface="Raleway Black"/>
              </a:rPr>
              <a:t>Un processus continu comportant de nombreuses étapes</a:t>
            </a:r>
            <a:r>
              <a:rPr lang="fr-FR" sz="3200" noProof="0" dirty="0">
                <a:solidFill>
                  <a:schemeClr val="tx1"/>
                </a:solidFill>
                <a:latin typeface="Arial" panose="020B0604020202020204" pitchFamily="34" charset="0"/>
              </a:rPr>
              <a:t>…</a:t>
            </a:r>
          </a:p>
          <a:p>
            <a:pPr lvl="0" eaLnBrk="0" fontAlgn="base" hangingPunct="0">
              <a:spcBef>
                <a:spcPct val="0"/>
              </a:spcBef>
              <a:spcAft>
                <a:spcPct val="0"/>
              </a:spcAft>
              <a:buClrTx/>
            </a:pPr>
            <a:r>
              <a:rPr lang="fr-FR" sz="2000" noProof="0" dirty="0">
                <a:solidFill>
                  <a:schemeClr val="tx1"/>
                </a:solidFill>
                <a:latin typeface="Arial" panose="020B0604020202020204" pitchFamily="34" charset="0"/>
              </a:rPr>
              <a:t>●</a:t>
            </a:r>
            <a:r>
              <a:rPr lang="fr-FR" sz="2000" noProof="0" dirty="0">
                <a:solidFill>
                  <a:schemeClr val="tx1"/>
                </a:solidFill>
                <a:latin typeface="Roboto" panose="02000000000000000000" pitchFamily="2" charset="0"/>
                <a:ea typeface="Roboto" panose="02000000000000000000" pitchFamily="2" charset="0"/>
              </a:rPr>
              <a:t>Premier contact bilatéral</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●Premières réunions avec le groupe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●Établir la confiance et une compréhension commune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●Identifier les intérêts communs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●Rédiger les accords initiaux</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●Définir des objectifs et un plan communs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●Processus continu et à long terme de participation et d'action</a:t>
            </a:r>
          </a:p>
          <a:p>
            <a:pPr marL="0" lvl="0" indent="0" algn="l" rtl="0">
              <a:spcBef>
                <a:spcPts val="0"/>
              </a:spcBef>
              <a:spcAft>
                <a:spcPts val="0"/>
              </a:spcAft>
              <a:buNone/>
            </a:pPr>
            <a:endParaRPr lang="fr-FR" sz="2900" noProof="0" dirty="0">
              <a:solidFill>
                <a:schemeClr val="dk2"/>
              </a:solidFill>
              <a:latin typeface="Raleway Black"/>
              <a:ea typeface="Raleway Black"/>
              <a:cs typeface="Raleway Black"/>
              <a:sym typeface="Raleway Black"/>
            </a:endParaRPr>
          </a:p>
        </p:txBody>
      </p:sp>
      <p:cxnSp>
        <p:nvCxnSpPr>
          <p:cNvPr id="586" name="Google Shape;586;g364131b6538_0_2496"/>
          <p:cNvCxnSpPr/>
          <p:nvPr/>
        </p:nvCxnSpPr>
        <p:spPr>
          <a:xfrm>
            <a:off x="696657" y="2618925"/>
            <a:ext cx="0" cy="3036000"/>
          </a:xfrm>
          <a:prstGeom prst="straightConnector1">
            <a:avLst/>
          </a:prstGeom>
          <a:noFill/>
          <a:ln w="38100" cap="flat" cmpd="sng">
            <a:solidFill>
              <a:srgbClr val="005677"/>
            </a:solidFill>
            <a:prstDash val="solid"/>
            <a:round/>
            <a:headEnd type="none" w="med" len="med"/>
            <a:tailEnd type="triangle" w="med" len="med"/>
          </a:ln>
        </p:spPr>
      </p:cxnSp>
      <p:pic>
        <p:nvPicPr>
          <p:cNvPr id="587" name="Google Shape;587;g364131b6538_0_2496"/>
          <p:cNvPicPr preferRelativeResize="0"/>
          <p:nvPr/>
        </p:nvPicPr>
        <p:blipFill>
          <a:blip r:embed="rId3">
            <a:alphaModFix/>
          </a:blip>
          <a:stretch>
            <a:fillRect/>
          </a:stretch>
        </p:blipFill>
        <p:spPr>
          <a:xfrm>
            <a:off x="6027307" y="1972601"/>
            <a:ext cx="5928580" cy="391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g364131b6538_0_2503"/>
          <p:cNvPicPr preferRelativeResize="0"/>
          <p:nvPr/>
        </p:nvPicPr>
        <p:blipFill>
          <a:blip r:embed="rId3">
            <a:alphaModFix/>
          </a:blip>
          <a:stretch>
            <a:fillRect/>
          </a:stretch>
        </p:blipFill>
        <p:spPr>
          <a:xfrm>
            <a:off x="643033" y="1181752"/>
            <a:ext cx="10827966" cy="5299000"/>
          </a:xfrm>
          <a:prstGeom prst="rect">
            <a:avLst/>
          </a:prstGeom>
          <a:noFill/>
          <a:ln>
            <a:noFill/>
          </a:ln>
        </p:spPr>
      </p:pic>
      <p:sp>
        <p:nvSpPr>
          <p:cNvPr id="593" name="Google Shape;593;g364131b6538_0_2503"/>
          <p:cNvSpPr txBox="1"/>
          <p:nvPr/>
        </p:nvSpPr>
        <p:spPr>
          <a:xfrm>
            <a:off x="2628425" y="273300"/>
            <a:ext cx="7131600" cy="74220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Stratégie d'engagement des parties prenantes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364131b6538_0_2688"/>
          <p:cNvSpPr txBox="1"/>
          <p:nvPr/>
        </p:nvSpPr>
        <p:spPr>
          <a:xfrm>
            <a:off x="893775" y="2217363"/>
            <a:ext cx="4008300" cy="26055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1300"/>
              </a:spcBef>
              <a:spcAft>
                <a:spcPts val="0"/>
              </a:spcAft>
              <a:buClr>
                <a:srgbClr val="000000"/>
              </a:buClr>
              <a:buSzPts val="2400"/>
              <a:buFont typeface="Arial"/>
              <a:buNone/>
            </a:pPr>
            <a:endParaRPr lang="fr-FR" sz="2400" b="1" i="0" u="none" strike="noStrike" cap="none" noProof="0" dirty="0">
              <a:solidFill>
                <a:srgbClr val="1DA159"/>
              </a:solidFill>
              <a:latin typeface="Roboto"/>
              <a:ea typeface="Roboto"/>
              <a:cs typeface="Roboto"/>
              <a:sym typeface="Roboto"/>
            </a:endParaRPr>
          </a:p>
        </p:txBody>
      </p:sp>
      <p:sp>
        <p:nvSpPr>
          <p:cNvPr id="599" name="Google Shape;599;g364131b6538_0_2688"/>
          <p:cNvSpPr txBox="1"/>
          <p:nvPr/>
        </p:nvSpPr>
        <p:spPr>
          <a:xfrm>
            <a:off x="786448" y="2786850"/>
            <a:ext cx="4537200" cy="12843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3200" noProof="0" dirty="0">
                <a:solidFill>
                  <a:schemeClr val="tx1"/>
                </a:solidFill>
                <a:latin typeface="Arial" panose="020B0604020202020204" pitchFamily="34" charset="0"/>
              </a:rPr>
              <a:t>Alors, quel est le lien entre l'engagement des parties prenantes et la gouvernance du paysage ?</a:t>
            </a:r>
          </a:p>
        </p:txBody>
      </p:sp>
      <p:pic>
        <p:nvPicPr>
          <p:cNvPr id="600" name="Google Shape;600;g364131b6538_0_2688"/>
          <p:cNvPicPr preferRelativeResize="0"/>
          <p:nvPr/>
        </p:nvPicPr>
        <p:blipFill rotWithShape="1">
          <a:blip r:embed="rId3">
            <a:alphaModFix/>
          </a:blip>
          <a:srcRect/>
          <a:stretch/>
        </p:blipFill>
        <p:spPr>
          <a:xfrm>
            <a:off x="5430833" y="515933"/>
            <a:ext cx="6008365" cy="6008365"/>
          </a:xfrm>
          <a:prstGeom prst="rect">
            <a:avLst/>
          </a:prstGeom>
          <a:noFill/>
          <a:ln>
            <a:noFill/>
          </a:ln>
        </p:spPr>
      </p:pic>
      <p:sp>
        <p:nvSpPr>
          <p:cNvPr id="601" name="Google Shape;601;g364131b6538_0_2688"/>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FFFFFF"/>
              </a:solidFill>
              <a:latin typeface="Arial"/>
              <a:ea typeface="Arial"/>
              <a:cs typeface="Arial"/>
              <a:sym typeface="Arial"/>
            </a:endParaRPr>
          </a:p>
        </p:txBody>
      </p:sp>
      <p:sp>
        <p:nvSpPr>
          <p:cNvPr id="602" name="Google Shape;602;g364131b6538_0_2688"/>
          <p:cNvSpPr txBox="1"/>
          <p:nvPr/>
        </p:nvSpPr>
        <p:spPr>
          <a:xfrm>
            <a:off x="872977" y="5157161"/>
            <a:ext cx="3000000" cy="892522"/>
          </a:xfrm>
          <a:prstGeom prst="rect">
            <a:avLst/>
          </a:prstGeom>
          <a:noFill/>
          <a:ln>
            <a:noFill/>
          </a:ln>
        </p:spPr>
        <p:txBody>
          <a:bodyPr spcFirstLastPara="1" wrap="square" lIns="91425" tIns="91425" rIns="91425" bIns="91425" anchor="t" anchorCtr="0">
            <a:spAutoFit/>
          </a:bodyPr>
          <a:lstStyle/>
          <a:p>
            <a:r>
              <a:rPr lang="fr-FR" sz="2900" noProof="0" dirty="0">
                <a:solidFill>
                  <a:schemeClr val="dk2"/>
                </a:solidFill>
                <a:latin typeface="Roboto"/>
                <a:ea typeface="Roboto"/>
                <a:cs typeface="Roboto"/>
              </a:rPr>
              <a:t>des idées </a:t>
            </a:r>
            <a:r>
              <a:rPr lang="fr-FR" sz="3200" noProof="0" dirty="0">
                <a:solidFill>
                  <a:schemeClr val="tx1"/>
                </a:solidFill>
                <a:latin typeface="Arial" panose="020B0604020202020204" pitchFamily="34" charset="0"/>
              </a:rPr>
              <a:t>?</a:t>
            </a:r>
          </a:p>
          <a:p>
            <a:pPr marL="0" lvl="0" indent="0" algn="l" rtl="0">
              <a:spcBef>
                <a:spcPts val="0"/>
              </a:spcBef>
              <a:spcAft>
                <a:spcPts val="0"/>
              </a:spcAft>
              <a:buNone/>
            </a:pPr>
            <a:endParaRPr lang="fr-FR"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749caeedb1_0_254"/>
          <p:cNvSpPr>
            <a:spLocks noGrp="1"/>
          </p:cNvSpPr>
          <p:nvPr>
            <p:ph type="pic" idx="2"/>
          </p:nvPr>
        </p:nvSpPr>
        <p:spPr>
          <a:xfrm>
            <a:off x="0" y="1524000"/>
            <a:ext cx="9144000" cy="5143500"/>
          </a:xfrm>
          <a:prstGeom prst="rect">
            <a:avLst/>
          </a:prstGeom>
          <a:solidFill>
            <a:schemeClr val="dk1"/>
          </a:solidFill>
          <a:ln>
            <a:noFill/>
          </a:ln>
        </p:spPr>
        <p:txBody>
          <a:bodyPr/>
          <a:lstStyle/>
          <a:p>
            <a:endParaRPr lang="fr-FR" noProof="0" dirty="0"/>
          </a:p>
        </p:txBody>
      </p:sp>
      <p:pic>
        <p:nvPicPr>
          <p:cNvPr id="608" name="Google Shape;608;g3749caeedb1_0_254"/>
          <p:cNvPicPr preferRelativeResize="0"/>
          <p:nvPr/>
        </p:nvPicPr>
        <p:blipFill rotWithShape="1">
          <a:blip r:embed="rId3">
            <a:alphaModFix/>
          </a:blip>
          <a:srcRect t="8" b="15532"/>
          <a:stretch/>
        </p:blipFill>
        <p:spPr>
          <a:xfrm>
            <a:off x="0" y="32658"/>
            <a:ext cx="12192000" cy="6858002"/>
          </a:xfrm>
          <a:prstGeom prst="rect">
            <a:avLst/>
          </a:prstGeom>
          <a:noFill/>
          <a:ln>
            <a:noFill/>
          </a:ln>
        </p:spPr>
      </p:pic>
      <p:sp>
        <p:nvSpPr>
          <p:cNvPr id="609" name="Google Shape;609;g3749caeedb1_0_254"/>
          <p:cNvSpPr txBox="1">
            <a:spLocks noGrp="1"/>
          </p:cNvSpPr>
          <p:nvPr>
            <p:ph type="title"/>
          </p:nvPr>
        </p:nvSpPr>
        <p:spPr>
          <a:xfrm>
            <a:off x="787049" y="2260539"/>
            <a:ext cx="9144000" cy="2672700"/>
          </a:xfrm>
          <a:prstGeom prst="rect">
            <a:avLst/>
          </a:prstGeom>
          <a:noFill/>
          <a:ln>
            <a:noFill/>
          </a:ln>
        </p:spPr>
        <p:txBody>
          <a:bodyPr spcFirstLastPara="1" wrap="square" lIns="91425" tIns="45700" rIns="91425" bIns="45700" anchor="b" anchorCtr="0">
            <a:noAutofit/>
          </a:bodyPr>
          <a:lstStyle/>
          <a:p>
            <a:pPr lvl="0"/>
            <a:r>
              <a:rPr lang="fr-FR" noProof="0" dirty="0">
                <a:latin typeface="Roboto"/>
                <a:ea typeface="Roboto"/>
                <a:cs typeface="Roboto"/>
                <a:sym typeface="Roboto"/>
              </a:rPr>
              <a:t>Quelques éléments de</a:t>
            </a:r>
          </a:p>
        </p:txBody>
      </p:sp>
      <p:sp>
        <p:nvSpPr>
          <p:cNvPr id="610" name="Google Shape;610;g3749caeedb1_0_254"/>
          <p:cNvSpPr txBox="1">
            <a:spLocks noGrp="1"/>
          </p:cNvSpPr>
          <p:nvPr>
            <p:ph type="body" idx="1"/>
          </p:nvPr>
        </p:nvSpPr>
        <p:spPr>
          <a:xfrm>
            <a:off x="787066" y="5073900"/>
            <a:ext cx="7355447" cy="891600"/>
          </a:xfrm>
          <a:prstGeom prst="rect">
            <a:avLst/>
          </a:prstGeom>
          <a:noFill/>
          <a:ln>
            <a:noFill/>
          </a:ln>
        </p:spPr>
        <p:txBody>
          <a:bodyPr spcFirstLastPara="1" wrap="square" lIns="91425" tIns="45700" rIns="91425" bIns="45700" anchor="t" anchorCtr="0">
            <a:noAutofit/>
          </a:bodyPr>
          <a:lstStyle/>
          <a:p>
            <a:pPr marL="0" indent="0">
              <a:buSzPts val="1900"/>
            </a:pPr>
            <a:r>
              <a:rPr lang="fr-FR" b="1" noProof="0" dirty="0">
                <a:latin typeface="Roboto"/>
                <a:ea typeface="Roboto"/>
                <a:cs typeface="Roboto"/>
                <a:sym typeface="Roboto"/>
              </a:rPr>
              <a:t>Ce que nous avons appris de vos expériences passées et des contextes paysagers spécifiques…</a:t>
            </a:r>
            <a:endParaRPr lang="fr-FR" noProof="0" dirty="0"/>
          </a:p>
        </p:txBody>
      </p:sp>
      <p:cxnSp>
        <p:nvCxnSpPr>
          <p:cNvPr id="611" name="Google Shape;611;g3749caeedb1_0_254"/>
          <p:cNvCxnSpPr/>
          <p:nvPr/>
        </p:nvCxnSpPr>
        <p:spPr>
          <a:xfrm>
            <a:off x="898553" y="6106160"/>
            <a:ext cx="4799700" cy="0"/>
          </a:xfrm>
          <a:prstGeom prst="straightConnector1">
            <a:avLst/>
          </a:prstGeom>
          <a:noFill/>
          <a:ln w="12700" cap="flat" cmpd="sng">
            <a:solidFill>
              <a:schemeClr val="lt1"/>
            </a:solidFill>
            <a:prstDash val="solid"/>
            <a:miter lim="800000"/>
            <a:headEnd type="none" w="sm" len="sm"/>
            <a:tailEnd type="none" w="sm" len="sm"/>
          </a:ln>
        </p:spPr>
      </p:cxnSp>
      <p:cxnSp>
        <p:nvCxnSpPr>
          <p:cNvPr id="2" name="Google Shape;385;g37314d73c8a_0_5693">
            <a:extLst>
              <a:ext uri="{FF2B5EF4-FFF2-40B4-BE49-F238E27FC236}">
                <a16:creationId xmlns:a16="http://schemas.microsoft.com/office/drawing/2014/main" id="{5730E988-E862-EBF7-B1BF-F05CFE3766A4}"/>
              </a:ext>
            </a:extLst>
          </p:cNvPr>
          <p:cNvCxnSpPr/>
          <p:nvPr/>
        </p:nvCxnSpPr>
        <p:spPr>
          <a:xfrm>
            <a:off x="898553" y="4582160"/>
            <a:ext cx="4799700" cy="0"/>
          </a:xfrm>
          <a:prstGeom prst="straightConnector1">
            <a:avLst/>
          </a:prstGeom>
          <a:noFill/>
          <a:ln w="12700" cap="flat" cmpd="sng">
            <a:solidFill>
              <a:schemeClr val="lt1"/>
            </a:solidFill>
            <a:prstDash val="solid"/>
            <a:miter lim="800000"/>
            <a:headEnd type="none" w="sm" len="sm"/>
            <a:tailEnd type="none" w="sm" len="sm"/>
          </a:ln>
        </p:spPr>
      </p:cxnSp>
      <p:cxnSp>
        <p:nvCxnSpPr>
          <p:cNvPr id="3" name="Google Shape;385;g37314d73c8a_0_5693">
            <a:extLst>
              <a:ext uri="{FF2B5EF4-FFF2-40B4-BE49-F238E27FC236}">
                <a16:creationId xmlns:a16="http://schemas.microsoft.com/office/drawing/2014/main" id="{A33F3B78-F4E5-2AEA-7666-018694AA8886}"/>
              </a:ext>
            </a:extLst>
          </p:cNvPr>
          <p:cNvCxnSpPr/>
          <p:nvPr/>
        </p:nvCxnSpPr>
        <p:spPr>
          <a:xfrm>
            <a:off x="1050953" y="4734560"/>
            <a:ext cx="4799700"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3749caeedb1_0_262"/>
          <p:cNvSpPr txBox="1"/>
          <p:nvPr/>
        </p:nvSpPr>
        <p:spPr>
          <a:xfrm>
            <a:off x="4107351" y="251725"/>
            <a:ext cx="5423901" cy="1307100"/>
          </a:xfrm>
          <a:prstGeom prst="rect">
            <a:avLst/>
          </a:prstGeom>
          <a:noFill/>
          <a:ln>
            <a:noFill/>
          </a:ln>
        </p:spPr>
        <p:txBody>
          <a:bodyPr spcFirstLastPara="1" wrap="square" lIns="121900" tIns="121900" rIns="121900" bIns="121900" anchor="t" anchorCtr="0">
            <a:noAutofit/>
          </a:bodyPr>
          <a:lstStyle/>
          <a:p>
            <a:pPr>
              <a:buSzPts val="3000"/>
            </a:pPr>
            <a:r>
              <a:rPr lang="fr-FR" sz="3000" b="0" i="0" u="none" strike="noStrike" cap="none" noProof="0" dirty="0">
                <a:solidFill>
                  <a:srgbClr val="00344D"/>
                </a:solidFill>
                <a:latin typeface="Roboto"/>
                <a:ea typeface="Roboto"/>
                <a:cs typeface="Roboto"/>
                <a:sym typeface="Roboto"/>
              </a:rPr>
              <a:t>Côte D’Ivoire </a:t>
            </a:r>
            <a:r>
              <a:rPr lang="fr-FR" sz="3200" noProof="0" dirty="0">
                <a:solidFill>
                  <a:schemeClr val="tx1"/>
                </a:solidFill>
                <a:latin typeface="Arial" panose="020B0604020202020204" pitchFamily="34" charset="0"/>
              </a:rPr>
              <a:t>Faits Marquants</a:t>
            </a:r>
            <a:endParaRPr lang="fr-FR" sz="3000" b="0" i="0" u="none" strike="noStrike" cap="none" noProof="0" dirty="0">
              <a:solidFill>
                <a:srgbClr val="0034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900"/>
              <a:buFont typeface="Arial"/>
              <a:buNone/>
            </a:pPr>
            <a:endParaRPr lang="fr-FR" sz="2900" b="1" i="0" u="none" strike="noStrike" cap="none" noProof="0" dirty="0">
              <a:solidFill>
                <a:srgbClr val="00344D"/>
              </a:solidFill>
              <a:latin typeface="Raleway"/>
              <a:ea typeface="Raleway"/>
              <a:cs typeface="Raleway"/>
              <a:sym typeface="Raleway"/>
            </a:endParaRPr>
          </a:p>
        </p:txBody>
      </p:sp>
      <p:sp>
        <p:nvSpPr>
          <p:cNvPr id="617" name="Google Shape;617;g3749caeedb1_0_262"/>
          <p:cNvSpPr txBox="1"/>
          <p:nvPr/>
        </p:nvSpPr>
        <p:spPr>
          <a:xfrm>
            <a:off x="628199" y="1449000"/>
            <a:ext cx="5353500" cy="5837455"/>
          </a:xfrm>
          <a:prstGeom prst="rect">
            <a:avLst/>
          </a:prstGeom>
          <a:noFill/>
          <a:ln>
            <a:noFill/>
          </a:ln>
        </p:spPr>
        <p:txBody>
          <a:bodyPr spcFirstLastPara="1" wrap="square" lIns="121900" tIns="121900" rIns="121900" bIns="121900" anchor="t" anchorCtr="0">
            <a:spAutoFit/>
          </a:bodyPr>
          <a:lstStyle/>
          <a:p>
            <a:pPr>
              <a:spcBef>
                <a:spcPts val="2000"/>
              </a:spcBef>
              <a:buSzPts val="2000"/>
            </a:pPr>
            <a:r>
              <a:rPr lang="fr-FR" sz="2000" noProof="0" dirty="0">
                <a:solidFill>
                  <a:schemeClr val="tx1"/>
                </a:solidFill>
                <a:latin typeface="Roboto" panose="02000000000000000000" pitchFamily="2" charset="0"/>
                <a:ea typeface="Roboto" panose="02000000000000000000" pitchFamily="2" charset="0"/>
              </a:rPr>
              <a:t>3 à 5 actions prioritaires que les partenaires paysagers pourraient identifier :</a:t>
            </a:r>
          </a:p>
          <a:p>
            <a:pPr>
              <a:spcBef>
                <a:spcPts val="2000"/>
              </a:spcBef>
              <a:buSzPts val="2000"/>
            </a:pPr>
            <a:endParaRPr lang="fr-FR" sz="20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●Pénurie de sols, fertilité des sols, conflits fonciers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●Synergie des actions et coordination entre les différentes parties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●Lutte contre la pollution environnementale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●Adoption de technologies alternatives à l'utilisation du mercure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●Prévention et gestion des conflits liés aux ressources et à la gestion des terres</a:t>
            </a:r>
          </a:p>
          <a:p>
            <a:pPr marL="0" marR="0" lvl="0" indent="0" algn="l" rtl="0">
              <a:lnSpc>
                <a:spcPct val="100000"/>
              </a:lnSpc>
              <a:spcBef>
                <a:spcPts val="2000"/>
              </a:spcBef>
              <a:spcAft>
                <a:spcPts val="0"/>
              </a:spcAft>
              <a:buClr>
                <a:srgbClr val="000000"/>
              </a:buClr>
              <a:buSzPts val="2000"/>
              <a:buFont typeface="Arial"/>
              <a:buNone/>
            </a:pPr>
            <a:endParaRPr lang="fr-FR" sz="2000" b="0" i="0" u="none" strike="noStrike" cap="none" noProof="0" dirty="0">
              <a:solidFill>
                <a:srgbClr val="00344D"/>
              </a:solidFill>
              <a:latin typeface="Lato"/>
              <a:ea typeface="Lato"/>
              <a:cs typeface="Lato"/>
              <a:sym typeface="Lato"/>
            </a:endParaRPr>
          </a:p>
          <a:p>
            <a:pPr marL="609600" marR="0" lvl="0" indent="0" algn="l" rtl="0">
              <a:lnSpc>
                <a:spcPct val="100000"/>
              </a:lnSpc>
              <a:spcBef>
                <a:spcPts val="2000"/>
              </a:spcBef>
              <a:spcAft>
                <a:spcPts val="2000"/>
              </a:spcAft>
              <a:buClr>
                <a:srgbClr val="000000"/>
              </a:buClr>
              <a:buSzPts val="2000"/>
              <a:buFont typeface="Arial"/>
              <a:buNone/>
            </a:pPr>
            <a:endParaRPr lang="fr-FR" sz="2000" b="0" i="0" u="none" strike="noStrike" cap="none" noProof="0" dirty="0">
              <a:solidFill>
                <a:srgbClr val="00344D"/>
              </a:solidFill>
              <a:latin typeface="Lato"/>
              <a:ea typeface="Lato"/>
              <a:cs typeface="Lato"/>
              <a:sym typeface="Lato"/>
            </a:endParaRPr>
          </a:p>
        </p:txBody>
      </p:sp>
      <p:sp>
        <p:nvSpPr>
          <p:cNvPr id="618" name="Google Shape;618;g3749caeedb1_0_262"/>
          <p:cNvSpPr txBox="1"/>
          <p:nvPr/>
        </p:nvSpPr>
        <p:spPr>
          <a:xfrm>
            <a:off x="6409300" y="1558825"/>
            <a:ext cx="5353500" cy="3877954"/>
          </a:xfrm>
          <a:prstGeom prst="rect">
            <a:avLst/>
          </a:prstGeom>
          <a:noFill/>
          <a:ln>
            <a:noFill/>
          </a:ln>
        </p:spPr>
        <p:txBody>
          <a:bodyPr spcFirstLastPara="1" wrap="square" lIns="91425" tIns="91425" rIns="91425" bIns="91425"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Principaux défis ou obstacles rencontrés dans le développement des processus de gouvernance dans votre ou vos paysages</a:t>
            </a:r>
          </a:p>
          <a:p>
            <a:pPr lvl="0" eaLnBrk="0" fontAlgn="base" hangingPunct="0">
              <a:spcBef>
                <a:spcPct val="0"/>
              </a:spcBef>
              <a:spcAft>
                <a:spcPct val="0"/>
              </a:spcAft>
              <a:buClrTx/>
            </a:pPr>
            <a:endParaRPr lang="fr-FR" sz="20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●Coordination des actions entre les différents acteurs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●Coordination des actions des différentes structures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●Rapidité dans le traitement des demandes d'autorisation d'exploitation des mineurs artisanaux</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●Lutte contre l'impunité et la corruption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g3749caeedb1_0_268" title="CDI planetGOLD sites.png"/>
          <p:cNvPicPr preferRelativeResize="0"/>
          <p:nvPr/>
        </p:nvPicPr>
        <p:blipFill rotWithShape="1">
          <a:blip r:embed="rId3">
            <a:alphaModFix/>
          </a:blip>
          <a:srcRect/>
          <a:stretch/>
        </p:blipFill>
        <p:spPr>
          <a:xfrm>
            <a:off x="2516610" y="391400"/>
            <a:ext cx="9457626" cy="607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749caeedb1_0_273"/>
          <p:cNvSpPr txBox="1"/>
          <p:nvPr/>
        </p:nvSpPr>
        <p:spPr>
          <a:xfrm>
            <a:off x="4358350" y="351325"/>
            <a:ext cx="5477700" cy="900532"/>
          </a:xfrm>
          <a:prstGeom prst="rect">
            <a:avLst/>
          </a:prstGeom>
          <a:noFill/>
          <a:ln>
            <a:noFill/>
          </a:ln>
        </p:spPr>
        <p:txBody>
          <a:bodyPr spcFirstLastPara="1" wrap="square" lIns="121900" tIns="121900" rIns="121900" bIns="121900" anchor="t" anchorCtr="0">
            <a:noAutofit/>
          </a:bodyPr>
          <a:lstStyle/>
          <a:p>
            <a:pPr lvl="0">
              <a:buSzPts val="3000"/>
            </a:pPr>
            <a:r>
              <a:rPr lang="fr-FR" sz="3000" b="0" i="0" u="none" strike="noStrike" cap="none" noProof="0" dirty="0">
                <a:solidFill>
                  <a:srgbClr val="00344D"/>
                </a:solidFill>
                <a:latin typeface="Roboto"/>
                <a:ea typeface="Roboto"/>
                <a:cs typeface="Roboto"/>
                <a:sym typeface="Roboto"/>
              </a:rPr>
              <a:t>Madagascar </a:t>
            </a:r>
            <a:r>
              <a:rPr lang="fr-FR" sz="2800" noProof="0" dirty="0">
                <a:solidFill>
                  <a:schemeClr val="tx1"/>
                </a:solidFill>
                <a:latin typeface="Arial" panose="020B0604020202020204" pitchFamily="34" charset="0"/>
              </a:rPr>
              <a:t>Faits Marquants </a:t>
            </a:r>
            <a:endParaRPr lang="fr-FR" sz="3000" b="0" i="0" u="none" strike="noStrike" cap="none" noProof="0" dirty="0">
              <a:solidFill>
                <a:srgbClr val="00344D"/>
              </a:solidFill>
              <a:latin typeface="Roboto"/>
              <a:ea typeface="Roboto"/>
              <a:cs typeface="Roboto"/>
              <a:sym typeface="Roboto"/>
            </a:endParaRPr>
          </a:p>
        </p:txBody>
      </p:sp>
      <p:sp>
        <p:nvSpPr>
          <p:cNvPr id="630" name="Google Shape;630;g3749caeedb1_0_273"/>
          <p:cNvSpPr txBox="1"/>
          <p:nvPr/>
        </p:nvSpPr>
        <p:spPr>
          <a:xfrm>
            <a:off x="1032350" y="1251857"/>
            <a:ext cx="5629200" cy="4185731"/>
          </a:xfrm>
          <a:prstGeom prst="rect">
            <a:avLst/>
          </a:prstGeom>
          <a:noFill/>
          <a:ln>
            <a:noFill/>
          </a:ln>
        </p:spPr>
        <p:txBody>
          <a:bodyPr spcFirstLastPara="1" wrap="square" lIns="91425" tIns="91425" rIns="91425" bIns="91425"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Participation des parties prenantes à un projet lancé en mars 2024 :</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●Retour d'information des parties prenantes sur la mise en œuvre de l'approche paysagère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●Réalisation d'évaluations sociales et environnementales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●Mise en œuvre d'activités axées sur l'environnement, la protection sociale et la chaîne de valeur de l'or</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●Collaboration avec des partenaires financiers et techniques sur la structure de mise en œuvre, l'utilisation de technologies sans mercure et les évaluations sur le terrain</a:t>
            </a:r>
            <a:endParaRPr lang="fr-FR" sz="2000" b="0" i="0" u="none" strike="noStrike" cap="none" noProof="0" dirty="0">
              <a:solidFill>
                <a:srgbClr val="00344D"/>
              </a:solidFill>
              <a:latin typeface="Roboto" panose="02000000000000000000" pitchFamily="2" charset="0"/>
              <a:ea typeface="Roboto" panose="02000000000000000000" pitchFamily="2" charset="0"/>
              <a:cs typeface="Lato"/>
              <a:sym typeface="Lato"/>
            </a:endParaRPr>
          </a:p>
        </p:txBody>
      </p:sp>
      <p:sp>
        <p:nvSpPr>
          <p:cNvPr id="631" name="Google Shape;631;g3749caeedb1_0_273"/>
          <p:cNvSpPr txBox="1"/>
          <p:nvPr/>
        </p:nvSpPr>
        <p:spPr>
          <a:xfrm>
            <a:off x="6960425" y="1658425"/>
            <a:ext cx="3895800" cy="3570178"/>
          </a:xfrm>
          <a:prstGeom prst="rect">
            <a:avLst/>
          </a:prstGeom>
          <a:noFill/>
          <a:ln>
            <a:noFill/>
          </a:ln>
        </p:spPr>
        <p:txBody>
          <a:bodyPr spcFirstLastPara="1" wrap="square" lIns="91425" tIns="91425" rIns="91425" bIns="91425" anchor="t" anchorCtr="0">
            <a:spAutoFit/>
          </a:bodyPr>
          <a:lstStyle/>
          <a:p>
            <a:pPr lvl="0" eaLnBrk="0" fontAlgn="base" hangingPunct="0">
              <a:spcBef>
                <a:spcPct val="0"/>
              </a:spcBef>
              <a:spcAft>
                <a:spcPct val="0"/>
              </a:spcAft>
              <a:buClrTx/>
            </a:pPr>
            <a:r>
              <a:rPr lang="fr-FR" sz="2000" b="1" noProof="0" dirty="0">
                <a:solidFill>
                  <a:schemeClr val="tx1"/>
                </a:solidFill>
                <a:latin typeface="Roboto" panose="02000000000000000000" pitchFamily="2" charset="0"/>
                <a:ea typeface="Roboto" panose="02000000000000000000" pitchFamily="2" charset="0"/>
              </a:rPr>
              <a:t>Nord</a:t>
            </a:r>
            <a:r>
              <a:rPr lang="fr-FR" sz="2000" noProof="0" dirty="0">
                <a:solidFill>
                  <a:schemeClr val="tx1"/>
                </a:solidFill>
                <a:latin typeface="Roboto" panose="02000000000000000000" pitchFamily="2" charset="0"/>
                <a:ea typeface="Roboto" panose="02000000000000000000" pitchFamily="2" charset="0"/>
              </a:rPr>
              <a:t> : le contrat social approuvé avec différents collectifs (mineurs, récoltants) crée une unité territoriale.</a:t>
            </a:r>
          </a:p>
          <a:p>
            <a:pPr lvl="0" eaLnBrk="0" fontAlgn="base" hangingPunct="0">
              <a:spcBef>
                <a:spcPct val="0"/>
              </a:spcBef>
              <a:spcAft>
                <a:spcPct val="0"/>
              </a:spcAft>
              <a:buClrTx/>
            </a:pPr>
            <a:endParaRPr lang="fr-FR" sz="20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000" b="1" noProof="0" dirty="0">
                <a:solidFill>
                  <a:schemeClr val="tx1"/>
                </a:solidFill>
                <a:latin typeface="Roboto" panose="02000000000000000000" pitchFamily="2" charset="0"/>
                <a:ea typeface="Roboto" panose="02000000000000000000" pitchFamily="2" charset="0"/>
              </a:rPr>
              <a:t>Sud-est : </a:t>
            </a:r>
            <a:r>
              <a:rPr lang="fr-FR" sz="2000" noProof="0" dirty="0">
                <a:solidFill>
                  <a:schemeClr val="tx1"/>
                </a:solidFill>
                <a:latin typeface="Roboto" panose="02000000000000000000" pitchFamily="2" charset="0"/>
                <a:ea typeface="Roboto" panose="02000000000000000000" pitchFamily="2" charset="0"/>
              </a:rPr>
              <a:t>grâce à la collaboration, ils espèrent faire pression sur les grandes sociétés minières qui utilisent du mercure pour qu'elles abandonnent les sites.</a:t>
            </a:r>
          </a:p>
        </p:txBody>
      </p:sp>
      <p:sp>
        <p:nvSpPr>
          <p:cNvPr id="2" name="Rectangle 1">
            <a:extLst>
              <a:ext uri="{FF2B5EF4-FFF2-40B4-BE49-F238E27FC236}">
                <a16:creationId xmlns:a16="http://schemas.microsoft.com/office/drawing/2014/main" id="{ABACD95A-BD24-BC8D-5C9D-AFAA5E49DB2D}"/>
              </a:ext>
            </a:extLst>
          </p:cNvPr>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g3749caeedb1_0_279" title="Madagascar planetGOLD sites.png"/>
          <p:cNvPicPr preferRelativeResize="0"/>
          <p:nvPr/>
        </p:nvPicPr>
        <p:blipFill rotWithShape="1">
          <a:blip r:embed="rId3">
            <a:alphaModFix/>
          </a:blip>
          <a:srcRect/>
          <a:stretch/>
        </p:blipFill>
        <p:spPr>
          <a:xfrm>
            <a:off x="2601875" y="196350"/>
            <a:ext cx="9495126" cy="6097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3749caeedb1_0_284"/>
          <p:cNvSpPr txBox="1"/>
          <p:nvPr/>
        </p:nvSpPr>
        <p:spPr>
          <a:xfrm>
            <a:off x="4478093" y="340439"/>
            <a:ext cx="5477700" cy="1056386"/>
          </a:xfrm>
          <a:prstGeom prst="rect">
            <a:avLst/>
          </a:prstGeom>
          <a:noFill/>
          <a:ln>
            <a:noFill/>
          </a:ln>
        </p:spPr>
        <p:txBody>
          <a:bodyPr spcFirstLastPara="1" wrap="square" lIns="121900" tIns="121900" rIns="121900" bIns="121900" anchor="t" anchorCtr="0">
            <a:noAutofit/>
          </a:bodyPr>
          <a:lstStyle/>
          <a:p>
            <a:pPr lvl="0">
              <a:buSzPts val="3000"/>
            </a:pPr>
            <a:r>
              <a:rPr lang="fr-FR" sz="3000" b="0" i="0" u="none" strike="noStrike" cap="none" noProof="0" dirty="0">
                <a:solidFill>
                  <a:srgbClr val="00344D"/>
                </a:solidFill>
                <a:latin typeface="Roboto"/>
                <a:ea typeface="Roboto"/>
                <a:cs typeface="Roboto"/>
                <a:sym typeface="Roboto"/>
              </a:rPr>
              <a:t>Sierra Leone </a:t>
            </a:r>
            <a:r>
              <a:rPr lang="fr-FR" sz="3200" noProof="0" dirty="0">
                <a:solidFill>
                  <a:schemeClr val="tx1"/>
                </a:solidFill>
                <a:latin typeface="Arial" panose="020B0604020202020204" pitchFamily="34" charset="0"/>
              </a:rPr>
              <a:t>Faits Marquants</a:t>
            </a:r>
            <a:endParaRPr lang="fr-FR" sz="3000" b="0" i="0" u="none" strike="noStrike" cap="none" noProof="0" dirty="0">
              <a:solidFill>
                <a:srgbClr val="0034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900"/>
              <a:buFont typeface="Arial"/>
              <a:buNone/>
            </a:pPr>
            <a:endParaRPr lang="fr-FR" sz="2900" b="0" i="0" u="none" strike="noStrike" cap="none" noProof="0" dirty="0">
              <a:solidFill>
                <a:srgbClr val="00344D"/>
              </a:solidFill>
              <a:latin typeface="Raleway Black"/>
              <a:ea typeface="Raleway Black"/>
              <a:cs typeface="Raleway Black"/>
              <a:sym typeface="Raleway Black"/>
            </a:endParaRPr>
          </a:p>
        </p:txBody>
      </p:sp>
      <p:sp>
        <p:nvSpPr>
          <p:cNvPr id="643" name="Google Shape;643;g3749caeedb1_0_284"/>
          <p:cNvSpPr txBox="1"/>
          <p:nvPr/>
        </p:nvSpPr>
        <p:spPr>
          <a:xfrm>
            <a:off x="1250125" y="1396825"/>
            <a:ext cx="10212300" cy="3939500"/>
          </a:xfrm>
          <a:prstGeom prst="rect">
            <a:avLst/>
          </a:prstGeom>
          <a:noFill/>
          <a:ln>
            <a:noFill/>
          </a:ln>
        </p:spPr>
        <p:txBody>
          <a:bodyPr spcFirstLastPara="1" wrap="square" lIns="121900" tIns="121900" rIns="121900" bIns="121900" anchor="t" anchorCtr="0">
            <a:spAutoFit/>
          </a:bodyPr>
          <a:lstStyle/>
          <a:p>
            <a:pPr eaLnBrk="0" fontAlgn="base" hangingPunct="0">
              <a:spcBef>
                <a:spcPct val="0"/>
              </a:spcBef>
              <a:spcAft>
                <a:spcPct val="0"/>
              </a:spcAft>
              <a:buClrTx/>
            </a:pPr>
            <a:r>
              <a:rPr lang="fr-FR" sz="2400" noProof="0" dirty="0">
                <a:solidFill>
                  <a:schemeClr val="tx1"/>
                </a:solidFill>
                <a:latin typeface="Arial" panose="020B0604020202020204" pitchFamily="34" charset="0"/>
              </a:rPr>
              <a:t>●</a:t>
            </a:r>
            <a:r>
              <a:rPr lang="fr-FR" sz="2400" noProof="0" dirty="0">
                <a:solidFill>
                  <a:schemeClr val="tx1"/>
                </a:solidFill>
                <a:latin typeface="Roboto" panose="02000000000000000000" pitchFamily="2" charset="0"/>
                <a:ea typeface="Roboto" panose="02000000000000000000" pitchFamily="2" charset="0"/>
              </a:rPr>
              <a:t>Structures de gouvernance au stade de la conceptualisation</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●Dans les provinces, pour créer une petite entreprise minière, vous devez vous mettre d'accord sur le loyer du terrain avec l'autorisation du chef suprême.</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●Traditionnellement, les mineurs artisanaux travaillaient dans leur région d'origine. Vous devez ensuite présenter le permis délivré par le chef suprême à l'agence nationale.</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●Désormais, il faut obtenir un permis d'équipement auprès de l'EPA et élaborer un plan de remise en état des terres, ainsi qu'un permis auprès du chef suprême.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g3749caeedb1_0_289" title="Sierra Leone planetGOLD sites.png"/>
          <p:cNvPicPr preferRelativeResize="0"/>
          <p:nvPr/>
        </p:nvPicPr>
        <p:blipFill rotWithShape="1">
          <a:blip r:embed="rId3">
            <a:alphaModFix/>
          </a:blip>
          <a:srcRect/>
          <a:stretch/>
        </p:blipFill>
        <p:spPr>
          <a:xfrm>
            <a:off x="2598425" y="340625"/>
            <a:ext cx="9477551" cy="6176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64131b6538_0_9"/>
          <p:cNvSpPr/>
          <p:nvPr/>
        </p:nvSpPr>
        <p:spPr>
          <a:xfrm>
            <a:off x="3050400" y="425925"/>
            <a:ext cx="6091200" cy="461700"/>
          </a:xfrm>
          <a:prstGeom prst="rect">
            <a:avLst/>
          </a:prstGeom>
          <a:noFill/>
          <a:ln>
            <a:noFill/>
          </a:ln>
        </p:spPr>
        <p:txBody>
          <a:bodyPr spcFirstLastPara="1" wrap="square" lIns="121900" tIns="60925" rIns="121900" bIns="60925" anchor="t" anchorCtr="0">
            <a:noAutofit/>
          </a:bodyPr>
          <a:lstStyle/>
          <a:p>
            <a:pPr algn="ctr">
              <a:buSzPts val="3200"/>
            </a:pPr>
            <a:r>
              <a:rPr lang="en-US" sz="4000" dirty="0">
                <a:solidFill>
                  <a:srgbClr val="005677"/>
                </a:solidFill>
                <a:latin typeface="Roboto Black"/>
                <a:ea typeface="Roboto Black"/>
                <a:cs typeface="Roboto Black"/>
                <a:sym typeface="Roboto Black"/>
              </a:rPr>
              <a:t>Bienvenue</a:t>
            </a:r>
          </a:p>
          <a:p>
            <a:pPr marL="0" marR="0" lvl="0" indent="0" algn="ctr" rtl="0">
              <a:lnSpc>
                <a:spcPct val="100000"/>
              </a:lnSpc>
              <a:spcBef>
                <a:spcPts val="0"/>
              </a:spcBef>
              <a:spcAft>
                <a:spcPts val="0"/>
              </a:spcAft>
              <a:buClr>
                <a:srgbClr val="000000"/>
              </a:buClr>
              <a:buSzPts val="3200"/>
              <a:buFont typeface="Arial"/>
              <a:buNone/>
            </a:pPr>
            <a:endParaRPr sz="4000" b="0" i="0" u="none" strike="noStrike" cap="none" dirty="0">
              <a:solidFill>
                <a:srgbClr val="005677"/>
              </a:solidFill>
              <a:latin typeface="Roboto Black"/>
              <a:ea typeface="Roboto Black"/>
              <a:cs typeface="Roboto Black"/>
              <a:sym typeface="Roboto Black"/>
            </a:endParaRPr>
          </a:p>
        </p:txBody>
      </p:sp>
      <p:sp>
        <p:nvSpPr>
          <p:cNvPr id="247" name="Google Shape;247;g364131b6538_0_9"/>
          <p:cNvSpPr txBox="1"/>
          <p:nvPr/>
        </p:nvSpPr>
        <p:spPr>
          <a:xfrm>
            <a:off x="581851" y="1363487"/>
            <a:ext cx="11554500" cy="1400343"/>
          </a:xfrm>
          <a:prstGeom prst="rect">
            <a:avLst/>
          </a:prstGeom>
          <a:noFill/>
          <a:ln>
            <a:noFill/>
          </a:ln>
        </p:spPr>
        <p:txBody>
          <a:bodyPr spcFirstLastPara="1" wrap="square" lIns="121900" tIns="121900" rIns="121900" bIns="121900" anchor="t" anchorCtr="0">
            <a:spAutoFit/>
          </a:bodyPr>
          <a:lstStyle/>
          <a:p>
            <a:pPr marL="609600" indent="-463550">
              <a:lnSpc>
                <a:spcPct val="150000"/>
              </a:lnSpc>
              <a:buClr>
                <a:srgbClr val="00344D"/>
              </a:buClr>
              <a:buSzPts val="2500"/>
              <a:buFont typeface="Roboto"/>
              <a:buChar char="●"/>
            </a:pPr>
            <a:r>
              <a:rPr lang="fr-FR" sz="2500">
                <a:solidFill>
                  <a:srgbClr val="00344D"/>
                </a:solidFill>
                <a:latin typeface="Roboto"/>
                <a:ea typeface="Roboto"/>
                <a:cs typeface="Roboto"/>
                <a:sym typeface="Roboto"/>
              </a:rPr>
              <a:t>Rencontrez l’équipe d’ 'EcoAgriculture </a:t>
            </a:r>
            <a:r>
              <a:rPr lang="fr-FR" sz="2500" err="1">
                <a:solidFill>
                  <a:srgbClr val="00344D"/>
                </a:solidFill>
                <a:latin typeface="Roboto"/>
                <a:ea typeface="Roboto"/>
                <a:cs typeface="Roboto"/>
                <a:sym typeface="Roboto"/>
              </a:rPr>
              <a:t>Partners</a:t>
            </a:r>
            <a:r>
              <a:rPr lang="fr-FR" sz="2500" dirty="0">
                <a:solidFill>
                  <a:srgbClr val="00344D"/>
                </a:solidFill>
                <a:latin typeface="Roboto"/>
                <a:ea typeface="Roboto"/>
                <a:cs typeface="Roboto"/>
                <a:sym typeface="Roboto"/>
              </a:rPr>
              <a:t>'</a:t>
            </a:r>
          </a:p>
          <a:p>
            <a:pPr marL="609600" marR="0" lvl="0" indent="-463550" algn="l" rtl="0">
              <a:lnSpc>
                <a:spcPct val="150000"/>
              </a:lnSpc>
              <a:spcBef>
                <a:spcPts val="0"/>
              </a:spcBef>
              <a:spcAft>
                <a:spcPts val="0"/>
              </a:spcAft>
              <a:buClr>
                <a:srgbClr val="00344D"/>
              </a:buClr>
              <a:buSzPts val="2500"/>
              <a:buFont typeface="Roboto"/>
              <a:buChar char="●"/>
            </a:pPr>
            <a:endParaRPr sz="2500" b="0" i="0" u="none" strike="noStrike" cap="none" dirty="0">
              <a:solidFill>
                <a:srgbClr val="00344D"/>
              </a:solidFill>
              <a:latin typeface="Roboto"/>
              <a:ea typeface="Roboto"/>
              <a:cs typeface="Roboto"/>
              <a:sym typeface="Roboto"/>
            </a:endParaRPr>
          </a:p>
        </p:txBody>
      </p:sp>
      <p:sp>
        <p:nvSpPr>
          <p:cNvPr id="248" name="Google Shape;248;g364131b6538_0_9"/>
          <p:cNvSpPr txBox="1"/>
          <p:nvPr/>
        </p:nvSpPr>
        <p:spPr>
          <a:xfrm>
            <a:off x="1250241" y="4434292"/>
            <a:ext cx="2287200" cy="21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a:latin typeface="Roboto"/>
                <a:ea typeface="Roboto"/>
                <a:cs typeface="Roboto"/>
                <a:sym typeface="Roboto"/>
              </a:rPr>
              <a:t>Réka Blakemore</a:t>
            </a:r>
            <a:endParaRPr sz="1900" b="0" i="0" u="none" strike="noStrike" cap="none">
              <a:solidFill>
                <a:srgbClr val="000000"/>
              </a:solidFill>
              <a:latin typeface="Roboto"/>
              <a:ea typeface="Roboto"/>
              <a:cs typeface="Roboto"/>
              <a:sym typeface="Roboto"/>
            </a:endParaRPr>
          </a:p>
        </p:txBody>
      </p:sp>
      <p:sp>
        <p:nvSpPr>
          <p:cNvPr id="249" name="Google Shape;249;g364131b6538_0_9"/>
          <p:cNvSpPr txBox="1"/>
          <p:nvPr/>
        </p:nvSpPr>
        <p:spPr>
          <a:xfrm>
            <a:off x="4027393" y="4701167"/>
            <a:ext cx="1941900" cy="21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Roboto"/>
              <a:ea typeface="Roboto"/>
              <a:cs typeface="Roboto"/>
              <a:sym typeface="Roboto"/>
            </a:endParaRPr>
          </a:p>
        </p:txBody>
      </p:sp>
      <p:pic>
        <p:nvPicPr>
          <p:cNvPr id="250" name="Google Shape;250;g364131b6538_0_9"/>
          <p:cNvPicPr preferRelativeResize="0"/>
          <p:nvPr/>
        </p:nvPicPr>
        <p:blipFill rotWithShape="1">
          <a:blip r:embed="rId3">
            <a:alphaModFix/>
          </a:blip>
          <a:srcRect l="6016" r="3379"/>
          <a:stretch/>
        </p:blipFill>
        <p:spPr>
          <a:xfrm>
            <a:off x="3851011" y="2189933"/>
            <a:ext cx="1941900" cy="2093100"/>
          </a:xfrm>
          <a:prstGeom prst="ellipse">
            <a:avLst/>
          </a:prstGeom>
          <a:noFill/>
          <a:ln>
            <a:noFill/>
          </a:ln>
        </p:spPr>
      </p:pic>
      <p:sp>
        <p:nvSpPr>
          <p:cNvPr id="251" name="Google Shape;251;g364131b6538_0_9"/>
          <p:cNvSpPr txBox="1"/>
          <p:nvPr/>
        </p:nvSpPr>
        <p:spPr>
          <a:xfrm>
            <a:off x="3851008" y="4459129"/>
            <a:ext cx="1941900" cy="21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Roboto"/>
                <a:ea typeface="Roboto"/>
                <a:cs typeface="Roboto"/>
                <a:sym typeface="Roboto"/>
              </a:rPr>
              <a:t>Max Yamauchi</a:t>
            </a:r>
            <a:endParaRPr sz="1900" b="0" i="0" u="none" strike="noStrike" cap="none">
              <a:solidFill>
                <a:srgbClr val="000000"/>
              </a:solidFill>
              <a:latin typeface="Roboto"/>
              <a:ea typeface="Roboto"/>
              <a:cs typeface="Roboto"/>
              <a:sym typeface="Roboto"/>
            </a:endParaRPr>
          </a:p>
        </p:txBody>
      </p:sp>
      <p:pic>
        <p:nvPicPr>
          <p:cNvPr id="252" name="Google Shape;252;g364131b6538_0_9"/>
          <p:cNvPicPr preferRelativeResize="0"/>
          <p:nvPr/>
        </p:nvPicPr>
        <p:blipFill rotWithShape="1">
          <a:blip r:embed="rId4">
            <a:alphaModFix/>
          </a:blip>
          <a:srcRect/>
          <a:stretch/>
        </p:blipFill>
        <p:spPr>
          <a:xfrm>
            <a:off x="10412251" y="183925"/>
            <a:ext cx="1461048" cy="840076"/>
          </a:xfrm>
          <a:prstGeom prst="rect">
            <a:avLst/>
          </a:prstGeom>
          <a:noFill/>
          <a:ln>
            <a:noFill/>
          </a:ln>
        </p:spPr>
      </p:pic>
      <p:sp>
        <p:nvSpPr>
          <p:cNvPr id="253" name="Google Shape;253;g364131b6538_0_9"/>
          <p:cNvSpPr/>
          <p:nvPr/>
        </p:nvSpPr>
        <p:spPr>
          <a:xfrm>
            <a:off x="8991600" y="165449"/>
            <a:ext cx="1272979" cy="986452"/>
          </a:xfrm>
          <a:custGeom>
            <a:avLst/>
            <a:gdLst/>
            <a:ahLst/>
            <a:cxnLst/>
            <a:rect l="l" t="t" r="r" b="b"/>
            <a:pathLst>
              <a:path w="1965991" h="1523478" extrusionOk="0">
                <a:moveTo>
                  <a:pt x="0" y="0"/>
                </a:moveTo>
                <a:lnTo>
                  <a:pt x="1965991" y="0"/>
                </a:lnTo>
                <a:lnTo>
                  <a:pt x="1965991" y="1523478"/>
                </a:lnTo>
                <a:lnTo>
                  <a:pt x="0" y="152347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254" name="Google Shape;254;g364131b6538_0_9"/>
          <p:cNvSpPr txBox="1"/>
          <p:nvPr/>
        </p:nvSpPr>
        <p:spPr>
          <a:xfrm>
            <a:off x="9013696" y="4459125"/>
            <a:ext cx="2064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Roboto"/>
                <a:ea typeface="Roboto"/>
                <a:cs typeface="Roboto"/>
                <a:sym typeface="Roboto"/>
              </a:rPr>
              <a:t>Juan Ramos</a:t>
            </a:r>
            <a:endParaRPr sz="1500" b="0" i="0" u="none" strike="noStrike" cap="none">
              <a:solidFill>
                <a:srgbClr val="000000"/>
              </a:solidFill>
              <a:latin typeface="Arial"/>
              <a:ea typeface="Arial"/>
              <a:cs typeface="Arial"/>
              <a:sym typeface="Arial"/>
            </a:endParaRPr>
          </a:p>
        </p:txBody>
      </p:sp>
      <p:pic>
        <p:nvPicPr>
          <p:cNvPr id="255" name="Google Shape;255;g364131b6538_0_9"/>
          <p:cNvPicPr preferRelativeResize="0"/>
          <p:nvPr/>
        </p:nvPicPr>
        <p:blipFill rotWithShape="1">
          <a:blip r:embed="rId6">
            <a:alphaModFix/>
          </a:blip>
          <a:srcRect/>
          <a:stretch/>
        </p:blipFill>
        <p:spPr>
          <a:xfrm>
            <a:off x="9013700" y="2145425"/>
            <a:ext cx="2064300" cy="2064300"/>
          </a:xfrm>
          <a:prstGeom prst="ellipse">
            <a:avLst/>
          </a:prstGeom>
          <a:noFill/>
          <a:ln>
            <a:noFill/>
          </a:ln>
        </p:spPr>
      </p:pic>
      <p:pic>
        <p:nvPicPr>
          <p:cNvPr id="256" name="Google Shape;256;g364131b6538_0_9"/>
          <p:cNvPicPr preferRelativeResize="0"/>
          <p:nvPr/>
        </p:nvPicPr>
        <p:blipFill>
          <a:blip r:embed="rId7">
            <a:alphaModFix/>
          </a:blip>
          <a:stretch>
            <a:fillRect/>
          </a:stretch>
        </p:blipFill>
        <p:spPr>
          <a:xfrm>
            <a:off x="1208467" y="2219117"/>
            <a:ext cx="2064300" cy="2064300"/>
          </a:xfrm>
          <a:prstGeom prst="ellipse">
            <a:avLst/>
          </a:prstGeom>
          <a:noFill/>
          <a:ln>
            <a:noFill/>
          </a:ln>
        </p:spPr>
      </p:pic>
      <p:pic>
        <p:nvPicPr>
          <p:cNvPr id="257" name="Google Shape;257;g364131b6538_0_9"/>
          <p:cNvPicPr preferRelativeResize="0"/>
          <p:nvPr/>
        </p:nvPicPr>
        <p:blipFill>
          <a:blip r:embed="rId8">
            <a:alphaModFix/>
          </a:blip>
          <a:stretch>
            <a:fillRect/>
          </a:stretch>
        </p:blipFill>
        <p:spPr>
          <a:xfrm>
            <a:off x="6371156" y="2222119"/>
            <a:ext cx="2064300" cy="2058300"/>
          </a:xfrm>
          <a:prstGeom prst="ellipse">
            <a:avLst/>
          </a:prstGeom>
          <a:noFill/>
          <a:ln>
            <a:noFill/>
          </a:ln>
        </p:spPr>
      </p:pic>
      <p:sp>
        <p:nvSpPr>
          <p:cNvPr id="258" name="Google Shape;258;g364131b6538_0_9"/>
          <p:cNvSpPr txBox="1"/>
          <p:nvPr/>
        </p:nvSpPr>
        <p:spPr>
          <a:xfrm>
            <a:off x="6459344" y="4459125"/>
            <a:ext cx="2064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a:latin typeface="Roboto"/>
                <a:ea typeface="Roboto"/>
                <a:cs typeface="Roboto"/>
                <a:sym typeface="Roboto"/>
              </a:rPr>
              <a:t>Patricia Bon</a:t>
            </a:r>
            <a:endParaRPr sz="1500" b="0" i="0" u="none" strike="noStrike" cap="none">
              <a:solidFill>
                <a:srgbClr val="000000"/>
              </a:solidFill>
              <a:latin typeface="Arial"/>
              <a:ea typeface="Arial"/>
              <a:cs typeface="Arial"/>
              <a:sym typeface="Arial"/>
            </a:endParaRPr>
          </a:p>
        </p:txBody>
      </p:sp>
      <p:sp>
        <p:nvSpPr>
          <p:cNvPr id="259" name="Google Shape;259;g364131b6538_0_9"/>
          <p:cNvSpPr txBox="1"/>
          <p:nvPr/>
        </p:nvSpPr>
        <p:spPr>
          <a:xfrm>
            <a:off x="581851" y="5268220"/>
            <a:ext cx="11554500" cy="630900"/>
          </a:xfrm>
          <a:prstGeom prst="rect">
            <a:avLst/>
          </a:prstGeom>
          <a:noFill/>
          <a:ln>
            <a:noFill/>
          </a:ln>
        </p:spPr>
        <p:txBody>
          <a:bodyPr spcFirstLastPara="1" wrap="square" lIns="121900" tIns="121900" rIns="121900" bIns="121900" anchor="t" anchorCtr="0">
            <a:spAutoFit/>
          </a:bodyPr>
          <a:lstStyle/>
          <a:p>
            <a:pPr marL="609600" indent="-463550">
              <a:buClr>
                <a:srgbClr val="00344D"/>
              </a:buClr>
              <a:buSzPts val="2500"/>
              <a:buFont typeface="Roboto"/>
              <a:buChar char="●"/>
            </a:pPr>
            <a:r>
              <a:rPr lang="en-US" sz="2500">
                <a:solidFill>
                  <a:srgbClr val="00344D"/>
                </a:solidFill>
                <a:latin typeface="Roboto"/>
                <a:ea typeface="Roboto"/>
                <a:cs typeface="Roboto"/>
                <a:sym typeface="Roboto"/>
              </a:rPr>
              <a:t>Présentez-vous dans le chat, s’il vous plaît!</a:t>
            </a:r>
            <a:endParaRPr lang="en-US" sz="2500" dirty="0">
              <a:solidFill>
                <a:srgbClr val="00344D"/>
              </a:solidFill>
              <a:latin typeface="Roboto"/>
              <a:ea typeface="Roboto"/>
              <a:cs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g364131b6538_0_2080"/>
          <p:cNvSpPr>
            <a:spLocks noGrp="1"/>
          </p:cNvSpPr>
          <p:nvPr>
            <p:ph type="pic" idx="2"/>
          </p:nvPr>
        </p:nvSpPr>
        <p:spPr>
          <a:xfrm>
            <a:off x="0" y="0"/>
            <a:ext cx="12192000" cy="6858000"/>
          </a:xfrm>
          <a:prstGeom prst="rect">
            <a:avLst/>
          </a:prstGeom>
          <a:solidFill>
            <a:schemeClr val="dk1"/>
          </a:solidFill>
          <a:ln>
            <a:noFill/>
          </a:ln>
        </p:spPr>
        <p:txBody>
          <a:bodyPr/>
          <a:lstStyle/>
          <a:p>
            <a:endParaRPr lang="fr-FR" noProof="0" dirty="0"/>
          </a:p>
        </p:txBody>
      </p:sp>
      <p:pic>
        <p:nvPicPr>
          <p:cNvPr id="655" name="Google Shape;655;g364131b6538_0_2080"/>
          <p:cNvPicPr preferRelativeResize="0"/>
          <p:nvPr/>
        </p:nvPicPr>
        <p:blipFill rotWithShape="1">
          <a:blip r:embed="rId3">
            <a:alphaModFix/>
          </a:blip>
          <a:srcRect t="8" b="15532"/>
          <a:stretch/>
        </p:blipFill>
        <p:spPr>
          <a:xfrm>
            <a:off x="0" y="0"/>
            <a:ext cx="12192000" cy="6858002"/>
          </a:xfrm>
          <a:prstGeom prst="rect">
            <a:avLst/>
          </a:prstGeom>
          <a:noFill/>
          <a:ln>
            <a:noFill/>
          </a:ln>
        </p:spPr>
      </p:pic>
      <p:sp>
        <p:nvSpPr>
          <p:cNvPr id="656" name="Google Shape;656;g364131b6538_0_2080"/>
          <p:cNvSpPr txBox="1">
            <a:spLocks noGrp="1"/>
          </p:cNvSpPr>
          <p:nvPr>
            <p:ph type="title"/>
          </p:nvPr>
        </p:nvSpPr>
        <p:spPr>
          <a:xfrm>
            <a:off x="801529" y="1018758"/>
            <a:ext cx="8686800" cy="3563400"/>
          </a:xfrm>
          <a:prstGeom prst="rect">
            <a:avLst/>
          </a:prstGeom>
          <a:noFill/>
          <a:ln>
            <a:noFill/>
          </a:ln>
        </p:spPr>
        <p:txBody>
          <a:bodyPr spcFirstLastPara="1" wrap="square" lIns="91425" tIns="45700" rIns="91425" bIns="45700" anchor="b" anchorCtr="0">
            <a:noAutofit/>
          </a:bodyPr>
          <a:lstStyle/>
          <a:p>
            <a:r>
              <a:rPr lang="fr-FR" noProof="0" dirty="0">
                <a:latin typeface="Roboto"/>
                <a:ea typeface="Roboto"/>
              </a:rPr>
              <a:t>Gestion du paysage</a:t>
            </a:r>
            <a:endParaRPr lang="fr-FR" noProof="0" dirty="0">
              <a:latin typeface="Roboto"/>
              <a:ea typeface="Roboto"/>
              <a:cs typeface="Roboto"/>
              <a:sym typeface="Roboto"/>
            </a:endParaRPr>
          </a:p>
        </p:txBody>
      </p:sp>
      <p:cxnSp>
        <p:nvCxnSpPr>
          <p:cNvPr id="657" name="Google Shape;657;g364131b6538_0_2080"/>
          <p:cNvCxnSpPr/>
          <p:nvPr/>
        </p:nvCxnSpPr>
        <p:spPr>
          <a:xfrm>
            <a:off x="898553" y="4582160"/>
            <a:ext cx="4799700" cy="0"/>
          </a:xfrm>
          <a:prstGeom prst="straightConnector1">
            <a:avLst/>
          </a:prstGeom>
          <a:noFill/>
          <a:ln w="9525" cap="flat" cmpd="sng">
            <a:solidFill>
              <a:schemeClr val="lt1"/>
            </a:solidFill>
            <a:prstDash val="solid"/>
            <a:miter lim="800000"/>
            <a:headEnd type="none" w="sm" len="sm"/>
            <a:tailEnd type="none" w="sm" len="sm"/>
          </a:ln>
        </p:spPr>
      </p:cxnSp>
      <p:sp>
        <p:nvSpPr>
          <p:cNvPr id="2" name="Rectangle 1">
            <a:extLst>
              <a:ext uri="{FF2B5EF4-FFF2-40B4-BE49-F238E27FC236}">
                <a16:creationId xmlns:a16="http://schemas.microsoft.com/office/drawing/2014/main" id="{34970155-A92D-C3B5-D0ED-28F664A5823B}"/>
              </a:ext>
            </a:extLst>
          </p:cNvPr>
          <p:cNvSpPr>
            <a:spLocks noChangeArrowheads="1"/>
          </p:cNvSpPr>
          <p:nvPr/>
        </p:nvSpPr>
        <p:spPr bwMode="auto">
          <a:xfrm>
            <a:off x="326571" y="18621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sz="1800" b="0" i="0" u="none" strike="noStrike" cap="none" normalizeH="0" baseline="0" noProof="0" dirty="0">
                <a:ln>
                  <a:noFill/>
                </a:ln>
                <a:solidFill>
                  <a:schemeClr val="tx1"/>
                </a:solidFill>
                <a:effectLst/>
                <a:latin typeface="Arial" panose="020B0604020202020204" pitchFamily="34" charset="0"/>
              </a:rPr>
            </a:b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7"/>
          <p:cNvPicPr preferRelativeResize="0"/>
          <p:nvPr/>
        </p:nvPicPr>
        <p:blipFill rotWithShape="1">
          <a:blip r:embed="rId3">
            <a:alphaModFix/>
          </a:blip>
          <a:srcRect/>
          <a:stretch/>
        </p:blipFill>
        <p:spPr>
          <a:xfrm>
            <a:off x="5718492" y="387434"/>
            <a:ext cx="6087931" cy="6087931"/>
          </a:xfrm>
          <a:prstGeom prst="rect">
            <a:avLst/>
          </a:prstGeom>
          <a:noFill/>
          <a:ln>
            <a:noFill/>
          </a:ln>
        </p:spPr>
      </p:pic>
      <p:sp>
        <p:nvSpPr>
          <p:cNvPr id="663" name="Google Shape;663;p17"/>
          <p:cNvSpPr txBox="1"/>
          <p:nvPr/>
        </p:nvSpPr>
        <p:spPr>
          <a:xfrm>
            <a:off x="794350" y="1703700"/>
            <a:ext cx="4443000" cy="3323946"/>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La gouvernance du paysage est le processus d'interactions </a:t>
            </a:r>
            <a:r>
              <a:rPr lang="fr-FR" sz="2000" b="1" noProof="0" dirty="0">
                <a:solidFill>
                  <a:schemeClr val="tx1"/>
                </a:solidFill>
                <a:latin typeface="Roboto" panose="02000000000000000000" pitchFamily="2" charset="0"/>
                <a:ea typeface="Roboto" panose="02000000000000000000" pitchFamily="2" charset="0"/>
              </a:rPr>
              <a:t>multisectorielles, multi-acteurs et multi-niveaux et de prise de décision spatiale</a:t>
            </a:r>
            <a:r>
              <a:rPr lang="fr-FR" sz="2000" noProof="0" dirty="0">
                <a:solidFill>
                  <a:schemeClr val="tx1"/>
                </a:solidFill>
                <a:latin typeface="Roboto" panose="02000000000000000000" pitchFamily="2" charset="0"/>
                <a:ea typeface="Roboto" panose="02000000000000000000" pitchFamily="2" charset="0"/>
              </a:rPr>
              <a:t> au niveau du paysage.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Elle englobe tous les </a:t>
            </a:r>
            <a:r>
              <a:rPr lang="fr-FR" sz="2000" b="1" noProof="0" dirty="0">
                <a:solidFill>
                  <a:schemeClr val="tx1"/>
                </a:solidFill>
                <a:latin typeface="Roboto" panose="02000000000000000000" pitchFamily="2" charset="0"/>
                <a:ea typeface="Roboto" panose="02000000000000000000" pitchFamily="2" charset="0"/>
              </a:rPr>
              <a:t>facteurs et l'ensemble des règles</a:t>
            </a:r>
            <a:r>
              <a:rPr lang="fr-FR" sz="2000" noProof="0" dirty="0">
                <a:solidFill>
                  <a:schemeClr val="tx1"/>
                </a:solidFill>
                <a:latin typeface="Roboto" panose="02000000000000000000" pitchFamily="2" charset="0"/>
                <a:ea typeface="Roboto" panose="02000000000000000000" pitchFamily="2" charset="0"/>
              </a:rPr>
              <a:t> (politiques et normes culturelles) qui influencent la manière dont les gens utilisent les ressources dans le paysage.</a:t>
            </a:r>
          </a:p>
        </p:txBody>
      </p:sp>
      <p:sp>
        <p:nvSpPr>
          <p:cNvPr id="664" name="Google Shape;664;p17"/>
          <p:cNvSpPr txBox="1"/>
          <p:nvPr/>
        </p:nvSpPr>
        <p:spPr>
          <a:xfrm>
            <a:off x="794350" y="1023279"/>
            <a:ext cx="5056800" cy="652800"/>
          </a:xfrm>
          <a:prstGeom prst="rect">
            <a:avLst/>
          </a:prstGeom>
          <a:noFill/>
          <a:ln>
            <a:noFill/>
          </a:ln>
        </p:spPr>
        <p:txBody>
          <a:bodyPr spcFirstLastPara="1" wrap="square" lIns="121900" tIns="121900" rIns="121900" bIns="121900" anchor="t" anchorCtr="0">
            <a:noAutofit/>
          </a:bodyPr>
          <a:lstStyle/>
          <a:p>
            <a:pPr>
              <a:buSzPts val="2900"/>
            </a:pPr>
            <a:r>
              <a:rPr lang="fr-FR" sz="2900" noProof="0" dirty="0">
                <a:solidFill>
                  <a:schemeClr val="dk2"/>
                </a:solidFill>
                <a:latin typeface="Roboto"/>
                <a:ea typeface="Roboto"/>
              </a:rPr>
              <a:t>Gestion du Paysage</a:t>
            </a:r>
          </a:p>
          <a:p>
            <a:pPr marL="0" marR="0" lvl="0" indent="0" algn="l" rtl="0">
              <a:lnSpc>
                <a:spcPct val="100000"/>
              </a:lnSpc>
              <a:spcBef>
                <a:spcPts val="0"/>
              </a:spcBef>
              <a:spcAft>
                <a:spcPts val="0"/>
              </a:spcAft>
              <a:buClr>
                <a:srgbClr val="000000"/>
              </a:buClr>
              <a:buSzPts val="2900"/>
              <a:buFont typeface="Arial"/>
              <a:buNone/>
            </a:pPr>
            <a:endParaRPr lang="fr-FR" sz="2000" b="0" i="0" u="none" strike="noStrike" cap="none" noProof="0" dirty="0">
              <a:solidFill>
                <a:schemeClr val="dk2"/>
              </a:solidFill>
              <a:latin typeface="Roboto"/>
              <a:ea typeface="Roboto"/>
              <a:cs typeface="Roboto"/>
              <a:sym typeface="Roboto"/>
            </a:endParaRPr>
          </a:p>
        </p:txBody>
      </p:sp>
      <p:sp>
        <p:nvSpPr>
          <p:cNvPr id="665" name="Google Shape;665;p17"/>
          <p:cNvSpPr txBox="1"/>
          <p:nvPr/>
        </p:nvSpPr>
        <p:spPr>
          <a:xfrm>
            <a:off x="385577" y="5260371"/>
            <a:ext cx="5426370" cy="934585"/>
          </a:xfrm>
          <a:prstGeom prst="rect">
            <a:avLst/>
          </a:prstGeom>
          <a:noFill/>
          <a:ln>
            <a:noFill/>
          </a:ln>
        </p:spPr>
        <p:txBody>
          <a:bodyPr spcFirstLastPara="1" wrap="square" lIns="91425" tIns="91425" rIns="91425" bIns="91425" anchor="t" anchorCtr="0">
            <a:spAutoFit/>
          </a:bodyPr>
          <a:lstStyle/>
          <a:p>
            <a:pPr>
              <a:lnSpc>
                <a:spcPct val="110000"/>
              </a:lnSpc>
              <a:spcBef>
                <a:spcPts val="2000"/>
              </a:spcBef>
              <a:spcAft>
                <a:spcPts val="2000"/>
              </a:spcAft>
            </a:pPr>
            <a:r>
              <a:rPr lang="fr-FR" i="1" noProof="0" dirty="0">
                <a:solidFill>
                  <a:schemeClr val="tx1"/>
                </a:solidFill>
                <a:latin typeface="Arial" panose="020B0604020202020204" pitchFamily="34" charset="0"/>
              </a:rPr>
              <a:t>adapté de </a:t>
            </a:r>
            <a:r>
              <a:rPr lang="fr-FR" i="1" u="sng" noProof="0" dirty="0">
                <a:solidFill>
                  <a:schemeClr val="tx1"/>
                </a:solidFill>
                <a:latin typeface="Arial" panose="020B0604020202020204" pitchFamily="34" charset="0"/>
                <a:hlinkClick r:id="rId4"/>
              </a:rPr>
              <a:t>de Graaf et al., 2017</a:t>
            </a:r>
            <a:r>
              <a:rPr lang="fr-FR" i="1" noProof="0" dirty="0">
                <a:solidFill>
                  <a:schemeClr val="tx1"/>
                </a:solidFill>
                <a:latin typeface="Arial" panose="020B0604020202020204" pitchFamily="34" charset="0"/>
              </a:rPr>
              <a:t> et PROGREEN, 2024</a:t>
            </a:r>
            <a:endParaRPr lang="fr-FR" noProof="0" dirty="0">
              <a:solidFill>
                <a:schemeClr val="tx1"/>
              </a:solidFill>
              <a:latin typeface="Arial" panose="020B0604020202020204" pitchFamily="34" charset="0"/>
            </a:endParaRPr>
          </a:p>
        </p:txBody>
      </p:sp>
      <p:sp>
        <p:nvSpPr>
          <p:cNvPr id="3" name="Rectangle 2">
            <a:extLst>
              <a:ext uri="{FF2B5EF4-FFF2-40B4-BE49-F238E27FC236}">
                <a16:creationId xmlns:a16="http://schemas.microsoft.com/office/drawing/2014/main" id="{B079BD4C-0327-9AE2-B129-92FAD37E7078}"/>
              </a:ext>
            </a:extLst>
          </p:cNvPr>
          <p:cNvSpPr>
            <a:spLocks noChangeArrowheads="1"/>
          </p:cNvSpPr>
          <p:nvPr/>
        </p:nvSpPr>
        <p:spPr bwMode="auto">
          <a:xfrm>
            <a:off x="76200" y="43934"/>
            <a:ext cx="1211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3641e361e26_0_1"/>
          <p:cNvSpPr txBox="1"/>
          <p:nvPr/>
        </p:nvSpPr>
        <p:spPr>
          <a:xfrm>
            <a:off x="794350" y="2384525"/>
            <a:ext cx="5541900" cy="2400617"/>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1. Prise de décision inclusive et équilibrée</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2. Compréhension commune et harmonisation des objectifs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3. Coordination et collaboration efficaces</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4. Cohérence des politiques et renforcement institutionnel</a:t>
            </a:r>
          </a:p>
          <a:p>
            <a:pPr lvl="0" eaLnBrk="0" fontAlgn="base" hangingPunct="0">
              <a:spcBef>
                <a:spcPct val="0"/>
              </a:spcBef>
              <a:spcAft>
                <a:spcPct val="0"/>
              </a:spcAft>
              <a:buClrTx/>
            </a:pPr>
            <a:r>
              <a:rPr lang="fr-FR" sz="2000" noProof="0" dirty="0">
                <a:solidFill>
                  <a:schemeClr val="tx1"/>
                </a:solidFill>
                <a:latin typeface="Roboto" panose="02000000000000000000" pitchFamily="2" charset="0"/>
                <a:ea typeface="Roboto" panose="02000000000000000000" pitchFamily="2" charset="0"/>
              </a:rPr>
              <a:t>5. Mobilisation des ressources et durabilité</a:t>
            </a:r>
          </a:p>
        </p:txBody>
      </p:sp>
      <p:sp>
        <p:nvSpPr>
          <p:cNvPr id="671" name="Google Shape;671;g3641e361e26_0_1"/>
          <p:cNvSpPr txBox="1"/>
          <p:nvPr/>
        </p:nvSpPr>
        <p:spPr>
          <a:xfrm>
            <a:off x="805501" y="1020876"/>
            <a:ext cx="5541900" cy="652800"/>
          </a:xfrm>
          <a:prstGeom prst="rect">
            <a:avLst/>
          </a:prstGeom>
          <a:noFill/>
          <a:ln>
            <a:noFill/>
          </a:ln>
        </p:spPr>
        <p:txBody>
          <a:bodyPr spcFirstLastPara="1" wrap="square" lIns="121900" tIns="121900" rIns="121900" bIns="121900" anchor="t" anchorCtr="0">
            <a:noAutofit/>
          </a:bodyPr>
          <a:lstStyle/>
          <a:p>
            <a:pPr>
              <a:buSzPts val="2900"/>
            </a:pPr>
            <a:r>
              <a:rPr lang="fr-FR" sz="2900" b="1" noProof="0" dirty="0">
                <a:solidFill>
                  <a:schemeClr val="dk2"/>
                </a:solidFill>
                <a:latin typeface="Roboto"/>
                <a:ea typeface="Roboto"/>
              </a:rPr>
              <a:t>Pourquoi la gouvernance ?</a:t>
            </a:r>
          </a:p>
        </p:txBody>
      </p:sp>
      <p:sp>
        <p:nvSpPr>
          <p:cNvPr id="672" name="Google Shape;672;g3641e361e26_0_1"/>
          <p:cNvSpPr txBox="1"/>
          <p:nvPr/>
        </p:nvSpPr>
        <p:spPr>
          <a:xfrm>
            <a:off x="970157" y="1613431"/>
            <a:ext cx="6891453" cy="935600"/>
          </a:xfrm>
          <a:prstGeom prst="rect">
            <a:avLst/>
          </a:prstGeom>
          <a:noFill/>
          <a:ln>
            <a:noFill/>
          </a:ln>
        </p:spPr>
        <p:txBody>
          <a:bodyPr spcFirstLastPara="1" wrap="square" lIns="121900" tIns="121900" rIns="121900" bIns="121900" anchor="t" anchorCtr="0">
            <a:spAutoFit/>
          </a:bodyPr>
          <a:lstStyle/>
          <a:p>
            <a:pPr>
              <a:lnSpc>
                <a:spcPct val="110000"/>
              </a:lnSpc>
              <a:spcBef>
                <a:spcPts val="2000"/>
              </a:spcBef>
              <a:spcAft>
                <a:spcPts val="1000"/>
              </a:spcAft>
            </a:pPr>
            <a:r>
              <a:rPr lang="fr-FR" sz="1800" b="1" i="1" noProof="0" dirty="0">
                <a:solidFill>
                  <a:schemeClr val="tx1"/>
                </a:solidFill>
                <a:latin typeface="Arial" panose="020B0604020202020204" pitchFamily="34" charset="0"/>
              </a:rPr>
              <a:t>Une condition préalable à la réalisation d'un paysage durabl</a:t>
            </a:r>
            <a:r>
              <a:rPr lang="fr-FR" sz="1800" b="1" i="1" noProof="0" dirty="0">
                <a:solidFill>
                  <a:srgbClr val="005677"/>
                </a:solidFill>
                <a:latin typeface="Roboto"/>
                <a:ea typeface="Roboto"/>
                <a:sym typeface="Roboto"/>
              </a:rPr>
              <a:t>e</a:t>
            </a:r>
            <a:endParaRPr lang="fr-FR" sz="1800" b="1" i="1" noProof="0" dirty="0">
              <a:solidFill>
                <a:srgbClr val="005677"/>
              </a:solidFill>
              <a:latin typeface="Roboto"/>
              <a:ea typeface="Roboto"/>
              <a:cs typeface="Roboto"/>
              <a:sym typeface="Roboto"/>
            </a:endParaRPr>
          </a:p>
        </p:txBody>
      </p:sp>
      <p:pic>
        <p:nvPicPr>
          <p:cNvPr id="673" name="Google Shape;673;g3641e361e26_0_1" title="Layer_1_-_Untouched_Land.png"/>
          <p:cNvPicPr preferRelativeResize="0"/>
          <p:nvPr/>
        </p:nvPicPr>
        <p:blipFill>
          <a:blip r:embed="rId3">
            <a:alphaModFix/>
          </a:blip>
          <a:stretch>
            <a:fillRect/>
          </a:stretch>
        </p:blipFill>
        <p:spPr>
          <a:xfrm>
            <a:off x="15098338" y="888125"/>
            <a:ext cx="7572076" cy="7572076"/>
          </a:xfrm>
          <a:prstGeom prst="rect">
            <a:avLst/>
          </a:prstGeom>
          <a:noFill/>
          <a:ln>
            <a:noFill/>
          </a:ln>
        </p:spPr>
      </p:pic>
      <p:pic>
        <p:nvPicPr>
          <p:cNvPr id="674" name="Google Shape;674;g3641e361e26_0_1" title="Management_Integrated_V2.png"/>
          <p:cNvPicPr preferRelativeResize="0"/>
          <p:nvPr/>
        </p:nvPicPr>
        <p:blipFill>
          <a:blip r:embed="rId4">
            <a:alphaModFix/>
          </a:blip>
          <a:stretch>
            <a:fillRect/>
          </a:stretch>
        </p:blipFill>
        <p:spPr>
          <a:xfrm>
            <a:off x="6599840" y="522870"/>
            <a:ext cx="5969300" cy="5969300"/>
          </a:xfrm>
          <a:prstGeom prst="rect">
            <a:avLst/>
          </a:prstGeom>
          <a:noFill/>
          <a:ln>
            <a:noFill/>
          </a:ln>
        </p:spPr>
      </p:pic>
      <p:pic>
        <p:nvPicPr>
          <p:cNvPr id="675" name="Google Shape;675;g3641e361e26_0_1" title="5_Root_Causes.png"/>
          <p:cNvPicPr preferRelativeResize="0"/>
          <p:nvPr/>
        </p:nvPicPr>
        <p:blipFill>
          <a:blip r:embed="rId5">
            <a:alphaModFix/>
          </a:blip>
          <a:stretch>
            <a:fillRect/>
          </a:stretch>
        </p:blipFill>
        <p:spPr>
          <a:xfrm>
            <a:off x="14648981" y="-6620700"/>
            <a:ext cx="9699712" cy="6857999"/>
          </a:xfrm>
          <a:prstGeom prst="rect">
            <a:avLst/>
          </a:prstGeom>
          <a:noFill/>
          <a:ln>
            <a:noFill/>
          </a:ln>
        </p:spPr>
      </p:pic>
      <p:sp>
        <p:nvSpPr>
          <p:cNvPr id="5" name="Rectangle 4">
            <a:extLst>
              <a:ext uri="{FF2B5EF4-FFF2-40B4-BE49-F238E27FC236}">
                <a16:creationId xmlns:a16="http://schemas.microsoft.com/office/drawing/2014/main" id="{86DE71B4-5F7A-44B3-98E9-CBE48AB0507A}"/>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3641e361e26_0_26"/>
          <p:cNvSpPr txBox="1"/>
          <p:nvPr/>
        </p:nvSpPr>
        <p:spPr>
          <a:xfrm>
            <a:off x="1722640" y="3076950"/>
            <a:ext cx="4155645" cy="704100"/>
          </a:xfrm>
          <a:prstGeom prst="rect">
            <a:avLst/>
          </a:prstGeom>
          <a:noFill/>
          <a:ln>
            <a:noFill/>
          </a:ln>
        </p:spPr>
        <p:txBody>
          <a:bodyPr spcFirstLastPara="1" wrap="square" lIns="121900" tIns="121900" rIns="121900" bIns="121900" anchor="ctr" anchorCtr="0">
            <a:noAutofit/>
          </a:bodyPr>
          <a:lstStyle/>
          <a:p>
            <a:pPr>
              <a:buSzPts val="2600"/>
            </a:pPr>
            <a:r>
              <a:rPr lang="fr-FR" sz="4800" b="1" i="1" noProof="0" dirty="0">
                <a:solidFill>
                  <a:schemeClr val="dk2"/>
                </a:solidFill>
                <a:latin typeface="Roboto"/>
                <a:ea typeface="Roboto"/>
              </a:rPr>
              <a:t>Qu'est-ce que la bonne gouvernanc</a:t>
            </a:r>
            <a:r>
              <a:rPr lang="fr-FR" sz="4800" b="1" i="1" noProof="0" dirty="0">
                <a:solidFill>
                  <a:schemeClr val="dk2"/>
                </a:solidFill>
                <a:latin typeface="Roboto"/>
                <a:ea typeface="Roboto"/>
                <a:sym typeface="Roboto"/>
              </a:rPr>
              <a:t>e</a:t>
            </a:r>
            <a:r>
              <a:rPr lang="fr-FR" sz="4800" b="1" i="1" noProof="0" dirty="0">
                <a:solidFill>
                  <a:schemeClr val="dk2"/>
                </a:solidFill>
                <a:latin typeface="Roboto"/>
                <a:ea typeface="Roboto"/>
                <a:cs typeface="Roboto"/>
                <a:sym typeface="Roboto"/>
              </a:rPr>
              <a:t>?</a:t>
            </a:r>
            <a:endParaRPr lang="fr-FR" sz="4800" b="0" i="1" u="none" strike="noStrike" cap="none" noProof="0" dirty="0">
              <a:solidFill>
                <a:schemeClr val="dk2"/>
              </a:solidFill>
              <a:latin typeface="Raleway ExtraBold"/>
              <a:ea typeface="Raleway ExtraBold"/>
              <a:cs typeface="Raleway ExtraBold"/>
              <a:sym typeface="Raleway ExtraBold"/>
            </a:endParaRPr>
          </a:p>
        </p:txBody>
      </p:sp>
      <p:sp>
        <p:nvSpPr>
          <p:cNvPr id="682" name="Google Shape;682;g3641e361e26_0_26"/>
          <p:cNvSpPr txBox="1"/>
          <p:nvPr/>
        </p:nvSpPr>
        <p:spPr>
          <a:xfrm>
            <a:off x="1722641" y="5012750"/>
            <a:ext cx="3774000" cy="704100"/>
          </a:xfrm>
          <a:prstGeom prst="rect">
            <a:avLst/>
          </a:prstGeom>
          <a:noFill/>
          <a:ln>
            <a:noFill/>
          </a:ln>
        </p:spPr>
        <p:txBody>
          <a:bodyPr spcFirstLastPara="1" wrap="square" lIns="121900" tIns="121900" rIns="121900" bIns="121900" anchor="ctr" anchorCtr="0">
            <a:noAutofit/>
          </a:bodyPr>
          <a:lstStyle/>
          <a:p>
            <a:pPr>
              <a:buSzPts val="2600"/>
            </a:pPr>
            <a:r>
              <a:rPr lang="fr-FR" sz="3200" i="1" noProof="0" dirty="0">
                <a:solidFill>
                  <a:srgbClr val="CC4125"/>
                </a:solidFill>
                <a:latin typeface="Roboto"/>
                <a:ea typeface="Roboto"/>
              </a:rPr>
              <a:t>quelques mots dans le chat...</a:t>
            </a:r>
          </a:p>
          <a:p>
            <a:pPr marL="0" marR="0" lvl="0" indent="0" algn="l" rtl="0">
              <a:lnSpc>
                <a:spcPct val="100000"/>
              </a:lnSpc>
              <a:spcBef>
                <a:spcPts val="0"/>
              </a:spcBef>
              <a:spcAft>
                <a:spcPts val="0"/>
              </a:spcAft>
              <a:buClr>
                <a:srgbClr val="000000"/>
              </a:buClr>
              <a:buSzPts val="2600"/>
              <a:buFont typeface="Arial"/>
              <a:buNone/>
            </a:pPr>
            <a:endParaRPr lang="fr-FR" sz="3200" i="1" u="none" strike="noStrike" cap="none" noProof="0" dirty="0">
              <a:solidFill>
                <a:srgbClr val="CC4125"/>
              </a:solidFill>
              <a:latin typeface="Raleway"/>
              <a:ea typeface="Raleway"/>
              <a:cs typeface="Raleway"/>
              <a:sym typeface="Raleway"/>
            </a:endParaRPr>
          </a:p>
        </p:txBody>
      </p:sp>
      <p:pic>
        <p:nvPicPr>
          <p:cNvPr id="683" name="Google Shape;683;g3641e361e26_0_26"/>
          <p:cNvPicPr preferRelativeResize="0"/>
          <p:nvPr/>
        </p:nvPicPr>
        <p:blipFill rotWithShape="1">
          <a:blip r:embed="rId3">
            <a:alphaModFix/>
          </a:blip>
          <a:srcRect r="61952"/>
          <a:stretch/>
        </p:blipFill>
        <p:spPr>
          <a:xfrm>
            <a:off x="7200901" y="311625"/>
            <a:ext cx="4623124" cy="6627449"/>
          </a:xfrm>
          <a:prstGeom prst="rect">
            <a:avLst/>
          </a:prstGeom>
          <a:noFill/>
          <a:ln>
            <a:noFill/>
          </a:ln>
        </p:spPr>
      </p:pic>
      <p:sp>
        <p:nvSpPr>
          <p:cNvPr id="684" name="Google Shape;684;g3641e361e26_0_26"/>
          <p:cNvSpPr/>
          <p:nvPr/>
        </p:nvSpPr>
        <p:spPr>
          <a:xfrm>
            <a:off x="0" y="0"/>
            <a:ext cx="190500" cy="6858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fr-FR" sz="1400" b="0" i="0" u="none" strike="noStrike" cap="none" noProof="0" dirty="0">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364131b6538_0_2711"/>
          <p:cNvPicPr preferRelativeResize="0"/>
          <p:nvPr/>
        </p:nvPicPr>
        <p:blipFill rotWithShape="1">
          <a:blip r:embed="rId3">
            <a:alphaModFix/>
          </a:blip>
          <a:srcRect t="7450" r="56644"/>
          <a:stretch/>
        </p:blipFill>
        <p:spPr>
          <a:xfrm>
            <a:off x="3089025" y="561950"/>
            <a:ext cx="3998000" cy="5942925"/>
          </a:xfrm>
          <a:prstGeom prst="rect">
            <a:avLst/>
          </a:prstGeom>
          <a:noFill/>
          <a:ln>
            <a:noFill/>
          </a:ln>
        </p:spPr>
      </p:pic>
      <p:sp>
        <p:nvSpPr>
          <p:cNvPr id="691" name="Google Shape;691;g364131b6538_0_2711"/>
          <p:cNvSpPr txBox="1"/>
          <p:nvPr/>
        </p:nvSpPr>
        <p:spPr>
          <a:xfrm>
            <a:off x="684950" y="2869025"/>
            <a:ext cx="3110100" cy="2027100"/>
          </a:xfrm>
          <a:prstGeom prst="rect">
            <a:avLst/>
          </a:prstGeom>
          <a:noFill/>
          <a:ln>
            <a:noFill/>
          </a:ln>
        </p:spPr>
        <p:txBody>
          <a:bodyPr spcFirstLastPara="1" wrap="square" lIns="121900" tIns="121900" rIns="121900" bIns="121900" anchor="t" anchorCtr="0">
            <a:noAutofit/>
          </a:bodyPr>
          <a:lstStyle/>
          <a:p>
            <a:pPr>
              <a:buSzPts val="2600"/>
            </a:pPr>
            <a:r>
              <a:rPr lang="fr-FR" sz="2600" noProof="0" dirty="0">
                <a:solidFill>
                  <a:schemeClr val="dk2"/>
                </a:solidFill>
                <a:latin typeface="Roboto"/>
                <a:ea typeface="Roboto"/>
              </a:rPr>
              <a:t>Critères et indicateurs de performance en matière de gouvernance paysagère</a:t>
            </a:r>
          </a:p>
        </p:txBody>
      </p:sp>
      <p:sp>
        <p:nvSpPr>
          <p:cNvPr id="692" name="Google Shape;692;g364131b6538_0_2711"/>
          <p:cNvSpPr txBox="1"/>
          <p:nvPr/>
        </p:nvSpPr>
        <p:spPr>
          <a:xfrm>
            <a:off x="1110115" y="5660572"/>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2000"/>
              </a:spcBef>
              <a:spcAft>
                <a:spcPts val="2000"/>
              </a:spcAft>
              <a:buNone/>
            </a:pPr>
            <a:r>
              <a:rPr lang="fr-FR" i="1" noProof="0" dirty="0">
                <a:latin typeface="Roboto"/>
                <a:ea typeface="Roboto"/>
                <a:cs typeface="Roboto"/>
                <a:sym typeface="Roboto"/>
              </a:rPr>
              <a:t>(</a:t>
            </a:r>
            <a:r>
              <a:rPr lang="fr-FR" i="1" u="sng" noProof="0" dirty="0">
                <a:solidFill>
                  <a:schemeClr val="hlink"/>
                </a:solidFill>
                <a:latin typeface="Roboto"/>
                <a:ea typeface="Roboto"/>
                <a:cs typeface="Roboto"/>
                <a:sym typeface="Roboto"/>
                <a:hlinkClick r:id="rId4"/>
              </a:rPr>
              <a:t>de Graaf et al., 2017</a:t>
            </a:r>
            <a:r>
              <a:rPr lang="fr-FR" i="1" noProof="0" dirty="0"/>
              <a:t>)</a:t>
            </a:r>
          </a:p>
        </p:txBody>
      </p:sp>
      <p:sp>
        <p:nvSpPr>
          <p:cNvPr id="693" name="Google Shape;693;g364131b6538_0_2711"/>
          <p:cNvSpPr txBox="1"/>
          <p:nvPr/>
        </p:nvSpPr>
        <p:spPr>
          <a:xfrm>
            <a:off x="684545" y="1447800"/>
            <a:ext cx="2901600" cy="106675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fr-FR" sz="2400" i="1" noProof="0" dirty="0">
                <a:solidFill>
                  <a:srgbClr val="03658C"/>
                </a:solidFill>
                <a:latin typeface="Roboto"/>
                <a:ea typeface="Roboto"/>
                <a:cs typeface="Roboto"/>
                <a:sym typeface="Roboto"/>
              </a:rPr>
              <a:t>Qu’est-ce que  la bonne  gouvernance?</a:t>
            </a:r>
            <a:endParaRPr lang="fr-FR" sz="2400" b="0" i="1" u="none" strike="noStrike" cap="none" noProof="0" dirty="0">
              <a:solidFill>
                <a:srgbClr val="03658C"/>
              </a:solidFill>
              <a:latin typeface="Raleway ExtraBold"/>
              <a:ea typeface="Raleway ExtraBold"/>
              <a:cs typeface="Raleway ExtraBold"/>
              <a:sym typeface="Raleway ExtraBold"/>
            </a:endParaRPr>
          </a:p>
        </p:txBody>
      </p:sp>
      <p:pic>
        <p:nvPicPr>
          <p:cNvPr id="694" name="Google Shape;694;g364131b6538_0_2711"/>
          <p:cNvPicPr preferRelativeResize="0"/>
          <p:nvPr/>
        </p:nvPicPr>
        <p:blipFill rotWithShape="1">
          <a:blip r:embed="rId3">
            <a:alphaModFix/>
          </a:blip>
          <a:srcRect l="43359" t="7450" r="2825"/>
          <a:stretch/>
        </p:blipFill>
        <p:spPr>
          <a:xfrm>
            <a:off x="7087025" y="561950"/>
            <a:ext cx="4962201" cy="594292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698"/>
        <p:cNvGrpSpPr/>
        <p:nvPr/>
      </p:nvGrpSpPr>
      <p:grpSpPr>
        <a:xfrm>
          <a:off x="0" y="0"/>
          <a:ext cx="0" cy="0"/>
          <a:chOff x="0" y="0"/>
          <a:chExt cx="0" cy="0"/>
        </a:xfrm>
      </p:grpSpPr>
      <p:sp>
        <p:nvSpPr>
          <p:cNvPr id="699" name="Google Shape;699;g364131b6538_0_2747"/>
          <p:cNvSpPr txBox="1"/>
          <p:nvPr/>
        </p:nvSpPr>
        <p:spPr>
          <a:xfrm>
            <a:off x="666750" y="2567100"/>
            <a:ext cx="11830200" cy="1723508"/>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4800" noProof="0" dirty="0">
                <a:solidFill>
                  <a:schemeClr val="dk2"/>
                </a:solidFill>
                <a:latin typeface="Roboto Black"/>
                <a:ea typeface="Roboto Black"/>
                <a:cs typeface="Roboto Black"/>
                <a:sym typeface="Roboto Black"/>
              </a:rPr>
              <a:t>EXERCICE 1.</a:t>
            </a:r>
          </a:p>
          <a:p>
            <a:r>
              <a:rPr lang="fr-FR" sz="4800" noProof="0" dirty="0">
                <a:solidFill>
                  <a:srgbClr val="005677"/>
                </a:solidFill>
                <a:latin typeface="Roboto Black"/>
                <a:ea typeface="Roboto Black"/>
              </a:rPr>
              <a:t>Évaluation de la gouvernance paysagère</a:t>
            </a:r>
          </a:p>
        </p:txBody>
      </p:sp>
      <p:sp>
        <p:nvSpPr>
          <p:cNvPr id="700" name="Google Shape;700;g364131b6538_0_2747"/>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64131b6538_0_2752"/>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
        <p:nvSpPr>
          <p:cNvPr id="707" name="Google Shape;707;g364131b6538_0_2752"/>
          <p:cNvSpPr/>
          <p:nvPr/>
        </p:nvSpPr>
        <p:spPr>
          <a:xfrm>
            <a:off x="771672" y="1600200"/>
            <a:ext cx="5289600" cy="1088570"/>
          </a:xfrm>
          <a:prstGeom prst="rect">
            <a:avLst/>
          </a:prstGeom>
          <a:noFill/>
          <a:ln>
            <a:noFill/>
          </a:ln>
        </p:spPr>
        <p:txBody>
          <a:bodyPr spcFirstLastPara="1" wrap="square" lIns="121900" tIns="60925" rIns="121900" bIns="60925" anchor="ctr" anchorCtr="0">
            <a:noAutofit/>
          </a:bodyPr>
          <a:lstStyle/>
          <a:p>
            <a:pPr>
              <a:buSzPts val="3200"/>
            </a:pPr>
            <a:r>
              <a:rPr lang="fr-FR" sz="1800" i="1" noProof="0" dirty="0">
                <a:solidFill>
                  <a:schemeClr val="tx1"/>
                </a:solidFill>
                <a:latin typeface="Roboto" panose="02000000000000000000" pitchFamily="2" charset="0"/>
                <a:ea typeface="Roboto" panose="02000000000000000000" pitchFamily="2" charset="0"/>
              </a:rPr>
              <a:t>En tenant compte du paysage que vous avez privilégié lors des sessions précédentes, utilisez le modèle pour...</a:t>
            </a:r>
            <a:endParaRPr lang="fr-FR" sz="1800" noProof="0" dirty="0">
              <a:solidFill>
                <a:schemeClr val="tx1"/>
              </a:solidFill>
              <a:latin typeface="Roboto" panose="02000000000000000000" pitchFamily="2" charset="0"/>
              <a:ea typeface="Roboto" panose="02000000000000000000" pitchFamily="2" charset="0"/>
            </a:endParaRPr>
          </a:p>
        </p:txBody>
      </p:sp>
      <p:sp>
        <p:nvSpPr>
          <p:cNvPr id="708" name="Google Shape;708;g364131b6538_0_2752"/>
          <p:cNvSpPr/>
          <p:nvPr/>
        </p:nvSpPr>
        <p:spPr>
          <a:xfrm>
            <a:off x="738900" y="2485801"/>
            <a:ext cx="5289600" cy="3674700"/>
          </a:xfrm>
          <a:prstGeom prst="rect">
            <a:avLst/>
          </a:prstGeom>
          <a:noFill/>
          <a:ln>
            <a:noFill/>
          </a:ln>
        </p:spPr>
        <p:txBody>
          <a:bodyPr spcFirstLastPara="1" wrap="square" lIns="121900" tIns="60925" rIns="121900" bIns="60925" anchor="ctr" anchorCtr="0">
            <a:noAutofit/>
          </a:bodyPr>
          <a:lstStyle/>
          <a:p>
            <a:pPr lvl="0" eaLnBrk="0" fontAlgn="base" hangingPunct="0">
              <a:spcBef>
                <a:spcPct val="0"/>
              </a:spcBef>
              <a:spcAft>
                <a:spcPct val="0"/>
              </a:spcAft>
              <a:buClrTx/>
            </a:pPr>
            <a:r>
              <a:rPr lang="fr-FR" sz="1600" i="1" noProof="0" dirty="0">
                <a:solidFill>
                  <a:schemeClr val="tx1"/>
                </a:solidFill>
                <a:latin typeface="Roboto" panose="02000000000000000000" pitchFamily="2" charset="0"/>
                <a:ea typeface="Roboto" panose="02000000000000000000" pitchFamily="2" charset="0"/>
              </a:rPr>
              <a:t>1</a:t>
            </a:r>
            <a:r>
              <a:rPr lang="fr-FR" sz="1600" noProof="0" dirty="0">
                <a:solidFill>
                  <a:schemeClr val="tx1"/>
                </a:solidFill>
                <a:latin typeface="Roboto" panose="02000000000000000000" pitchFamily="2" charset="0"/>
                <a:ea typeface="Roboto" panose="02000000000000000000" pitchFamily="2" charset="0"/>
              </a:rPr>
              <a:t>. Réfléchissez et évaluez la gouvernance de votre paysage</a:t>
            </a:r>
            <a:r>
              <a:rPr lang="fr-FR" sz="1600" i="1" noProof="0" dirty="0">
                <a:solidFill>
                  <a:schemeClr val="tx1"/>
                </a:solidFill>
                <a:latin typeface="Roboto" panose="02000000000000000000" pitchFamily="2" charset="0"/>
                <a:ea typeface="Roboto" panose="02000000000000000000" pitchFamily="2" charset="0"/>
              </a:rPr>
              <a:t> —</a:t>
            </a:r>
            <a:r>
              <a:rPr lang="fr-FR" sz="1600" noProof="0" dirty="0">
                <a:solidFill>
                  <a:schemeClr val="tx1"/>
                </a:solidFill>
                <a:latin typeface="Roboto" panose="02000000000000000000" pitchFamily="2" charset="0"/>
                <a:ea typeface="Roboto" panose="02000000000000000000" pitchFamily="2" charset="0"/>
              </a:rPr>
              <a:t> comment est-elle mise en œuvre selon les différents critères et indicateurs ?</a:t>
            </a: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2. Notez chaque indicateur de 1 à 5 :</a:t>
            </a: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 1 </a:t>
            </a:r>
            <a:r>
              <a:rPr lang="fr-FR" sz="1600" i="1" noProof="0" dirty="0">
                <a:solidFill>
                  <a:schemeClr val="tx1"/>
                </a:solidFill>
                <a:latin typeface="Roboto" panose="02000000000000000000" pitchFamily="2" charset="0"/>
                <a:ea typeface="Roboto" panose="02000000000000000000" pitchFamily="2" charset="0"/>
              </a:rPr>
              <a:t>= très mauvaise performance</a:t>
            </a:r>
            <a:endParaRPr lang="fr-FR" sz="16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a:t>
            </a:r>
            <a:r>
              <a:rPr lang="fr-FR" sz="1600" i="1" noProof="0" dirty="0">
                <a:solidFill>
                  <a:schemeClr val="tx1"/>
                </a:solidFill>
                <a:latin typeface="Roboto" panose="02000000000000000000" pitchFamily="2" charset="0"/>
                <a:ea typeface="Roboto" panose="02000000000000000000" pitchFamily="2" charset="0"/>
              </a:rPr>
              <a:t>5 = très bonne performance</a:t>
            </a:r>
            <a:endParaRPr lang="fr-FR" sz="16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3. Une fois que votre groupe a rempli la matrice, réfléchissez ensemble :</a:t>
            </a: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 Quelle est votre interprétation de l'évaluation ?</a:t>
            </a:r>
          </a:p>
          <a:p>
            <a:pPr lvl="0" eaLnBrk="0" fontAlgn="base" hangingPunct="0">
              <a:spcBef>
                <a:spcPct val="0"/>
              </a:spcBef>
              <a:spcAft>
                <a:spcPct val="0"/>
              </a:spcAft>
              <a:buClrTx/>
            </a:pPr>
            <a:r>
              <a:rPr lang="fr-FR" sz="1600" noProof="0" dirty="0">
                <a:solidFill>
                  <a:schemeClr val="tx1"/>
                </a:solidFill>
                <a:latin typeface="Roboto" panose="02000000000000000000" pitchFamily="2" charset="0"/>
                <a:ea typeface="Roboto" panose="02000000000000000000" pitchFamily="2" charset="0"/>
              </a:rPr>
              <a:t>○ Où donneriez-vous la priorité à l'amélioration et pourquoi ?</a:t>
            </a:r>
          </a:p>
        </p:txBody>
      </p:sp>
      <p:sp>
        <p:nvSpPr>
          <p:cNvPr id="709" name="Google Shape;709;g364131b6538_0_2752"/>
          <p:cNvSpPr txBox="1"/>
          <p:nvPr/>
        </p:nvSpPr>
        <p:spPr>
          <a:xfrm>
            <a:off x="1197429" y="987985"/>
            <a:ext cx="5445016" cy="1497816"/>
          </a:xfrm>
          <a:prstGeom prst="rect">
            <a:avLst/>
          </a:prstGeom>
          <a:noFill/>
          <a:ln>
            <a:noFill/>
          </a:ln>
        </p:spPr>
        <p:txBody>
          <a:bodyPr spcFirstLastPara="1" wrap="square" lIns="91425" tIns="91425" rIns="91425" bIns="91425" anchor="t" anchorCtr="0">
            <a:spAutoFit/>
          </a:bodyPr>
          <a:lstStyle/>
          <a:p>
            <a:pPr>
              <a:spcBef>
                <a:spcPts val="1000"/>
              </a:spcBef>
              <a:spcAft>
                <a:spcPts val="1000"/>
              </a:spcAft>
            </a:pPr>
            <a:r>
              <a:rPr lang="fr-FR" sz="2400" noProof="0" dirty="0">
                <a:solidFill>
                  <a:schemeClr val="dk2"/>
                </a:solidFill>
                <a:latin typeface="Roboto Black"/>
                <a:ea typeface="Roboto Black"/>
              </a:rPr>
              <a:t>ACTIVITÉ EN PETITS GROUPES</a:t>
            </a:r>
          </a:p>
          <a:p>
            <a:pPr marL="0" lvl="0" indent="0" algn="l" rtl="0">
              <a:spcBef>
                <a:spcPts val="1000"/>
              </a:spcBef>
              <a:spcAft>
                <a:spcPts val="1000"/>
              </a:spcAft>
              <a:buNone/>
            </a:pPr>
            <a:endParaRPr lang="fr-FR" sz="2600" noProof="0" dirty="0">
              <a:solidFill>
                <a:schemeClr val="dk2"/>
              </a:solidFill>
              <a:latin typeface="Roboto Black"/>
              <a:ea typeface="Roboto Black"/>
              <a:cs typeface="Roboto Black"/>
              <a:sym typeface="Roboto Black"/>
            </a:endParaRPr>
          </a:p>
        </p:txBody>
      </p:sp>
      <p:pic>
        <p:nvPicPr>
          <p:cNvPr id="710" name="Google Shape;710;g364131b6538_0_2752"/>
          <p:cNvPicPr preferRelativeResize="0"/>
          <p:nvPr/>
        </p:nvPicPr>
        <p:blipFill rotWithShape="1">
          <a:blip r:embed="rId3">
            <a:alphaModFix/>
          </a:blip>
          <a:srcRect t="7450" r="56644"/>
          <a:stretch/>
        </p:blipFill>
        <p:spPr>
          <a:xfrm>
            <a:off x="6301975" y="1770250"/>
            <a:ext cx="2595387" cy="3857976"/>
          </a:xfrm>
          <a:prstGeom prst="rect">
            <a:avLst/>
          </a:prstGeom>
          <a:noFill/>
          <a:ln>
            <a:noFill/>
          </a:ln>
        </p:spPr>
      </p:pic>
      <p:pic>
        <p:nvPicPr>
          <p:cNvPr id="711" name="Google Shape;711;g364131b6538_0_2752"/>
          <p:cNvPicPr preferRelativeResize="0"/>
          <p:nvPr/>
        </p:nvPicPr>
        <p:blipFill rotWithShape="1">
          <a:blip r:embed="rId3">
            <a:alphaModFix/>
          </a:blip>
          <a:srcRect l="43359" t="7450" r="2825"/>
          <a:stretch/>
        </p:blipFill>
        <p:spPr>
          <a:xfrm>
            <a:off x="8897360" y="1770250"/>
            <a:ext cx="3221315" cy="3857976"/>
          </a:xfrm>
          <a:prstGeom prst="rect">
            <a:avLst/>
          </a:prstGeom>
          <a:noFill/>
          <a:ln>
            <a:noFill/>
          </a:ln>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aphicFrame>
        <p:nvGraphicFramePr>
          <p:cNvPr id="716" name="Google Shape;716;g3749caeedb1_0_7"/>
          <p:cNvGraphicFramePr/>
          <p:nvPr>
            <p:extLst>
              <p:ext uri="{D42A27DB-BD31-4B8C-83A1-F6EECF244321}">
                <p14:modId xmlns:p14="http://schemas.microsoft.com/office/powerpoint/2010/main" val="1160342402"/>
              </p:ext>
            </p:extLst>
          </p:nvPr>
        </p:nvGraphicFramePr>
        <p:xfrm>
          <a:off x="484367" y="1627766"/>
          <a:ext cx="11334675" cy="4428000"/>
        </p:xfrm>
        <a:graphic>
          <a:graphicData uri="http://schemas.openxmlformats.org/drawingml/2006/table">
            <a:tbl>
              <a:tblPr>
                <a:noFill/>
                <a:tableStyleId>{720EB732-AF51-459B-9124-5B1EEC688277}</a:tableStyleId>
              </a:tblPr>
              <a:tblGrid>
                <a:gridCol w="1944000">
                  <a:extLst>
                    <a:ext uri="{9D8B030D-6E8A-4147-A177-3AD203B41FA5}">
                      <a16:colId xmlns:a16="http://schemas.microsoft.com/office/drawing/2014/main" val="20000"/>
                    </a:ext>
                  </a:extLst>
                </a:gridCol>
                <a:gridCol w="8206976">
                  <a:extLst>
                    <a:ext uri="{9D8B030D-6E8A-4147-A177-3AD203B41FA5}">
                      <a16:colId xmlns:a16="http://schemas.microsoft.com/office/drawing/2014/main" val="20001"/>
                    </a:ext>
                  </a:extLst>
                </a:gridCol>
                <a:gridCol w="1183699">
                  <a:extLst>
                    <a:ext uri="{9D8B030D-6E8A-4147-A177-3AD203B41FA5}">
                      <a16:colId xmlns:a16="http://schemas.microsoft.com/office/drawing/2014/main" val="20002"/>
                    </a:ext>
                  </a:extLst>
                </a:gridCol>
              </a:tblGrid>
              <a:tr h="826100">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Indicateur</a:t>
                      </a:r>
                    </a:p>
                  </a:txBody>
                  <a:tcPr marL="121900" marR="121900" marT="121900" marB="121900" anchor="ctr">
                    <a:solidFill>
                      <a:srgbClr val="BF9000"/>
                    </a:solidFill>
                  </a:tcPr>
                </a:tc>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Question</a:t>
                      </a:r>
                    </a:p>
                  </a:txBody>
                  <a:tcPr marL="121900" marR="121900" marT="121900" marB="121900" anchor="ctr">
                    <a:solidFill>
                      <a:srgbClr val="BF9000"/>
                    </a:solidFill>
                  </a:tcPr>
                </a:tc>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Score (1-5)</a:t>
                      </a:r>
                    </a:p>
                  </a:txBody>
                  <a:tcPr marL="121900" marR="121900" marT="121900" marB="121900" anchor="ctr">
                    <a:solidFill>
                      <a:srgbClr val="BF9000"/>
                    </a:solidFill>
                  </a:tcPr>
                </a:tc>
                <a:extLst>
                  <a:ext uri="{0D108BD9-81ED-4DB2-BD59-A6C34878D82A}">
                    <a16:rowId xmlns:a16="http://schemas.microsoft.com/office/drawing/2014/main" val="10000"/>
                  </a:ext>
                </a:extLst>
              </a:tr>
              <a:tr h="939300">
                <a:tc>
                  <a:txBody>
                    <a:bodyPr/>
                    <a:lstStyle/>
                    <a:p>
                      <a:pPr marL="0" lvl="0" indent="0" algn="l" rtl="0">
                        <a:spcBef>
                          <a:spcPts val="0"/>
                        </a:spcBef>
                        <a:spcAft>
                          <a:spcPts val="0"/>
                        </a:spcAft>
                        <a:buNone/>
                      </a:pPr>
                      <a:r>
                        <a:rPr lang="fr-FR" sz="1600" b="1" noProof="0" dirty="0">
                          <a:solidFill>
                            <a:srgbClr val="005677"/>
                          </a:solidFill>
                          <a:latin typeface="Roboto"/>
                          <a:ea typeface="Roboto"/>
                          <a:cs typeface="Roboto"/>
                          <a:sym typeface="Roboto"/>
                        </a:rPr>
                        <a:t>1.1 Transparence</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cs typeface="Arial"/>
                          <a:sym typeface="Arial"/>
                        </a:rPr>
                        <a:t>Dans quelle mesure les informations relatives aux règles et aux processus décisionnels sont-elles efficacement partagées avec les parties prenantes concernées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1"/>
                  </a:ext>
                </a:extLst>
              </a:tr>
              <a:tr h="928500">
                <a:tc>
                  <a:txBody>
                    <a:bodyPr/>
                    <a:lstStyle/>
                    <a:p>
                      <a:pPr marL="0" lvl="0" indent="0" algn="l" rtl="0">
                        <a:spcBef>
                          <a:spcPts val="0"/>
                        </a:spcBef>
                        <a:spcAft>
                          <a:spcPts val="0"/>
                        </a:spcAft>
                        <a:buNone/>
                      </a:pPr>
                      <a:r>
                        <a:rPr lang="fr-FR" sz="1600" b="1" noProof="0" dirty="0">
                          <a:solidFill>
                            <a:srgbClr val="005677"/>
                          </a:solidFill>
                          <a:latin typeface="Roboto"/>
                          <a:ea typeface="Roboto"/>
                          <a:cs typeface="Roboto"/>
                          <a:sym typeface="Roboto"/>
                        </a:rPr>
                        <a:t>1.2 Participation</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cs typeface="Arial"/>
                          <a:sym typeface="Arial"/>
                        </a:rPr>
                        <a:t>Dans quelle mesure les parties prenantes concernées sont-elles en mesure de participer de manière significative aux décisions qui ont une incidence sur le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2"/>
                  </a:ext>
                </a:extLst>
              </a:tr>
              <a:tr h="6473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1.3 </a:t>
                      </a:r>
                      <a:r>
                        <a:rPr lang="fr-FR" sz="1600" b="1" i="0" u="none" strike="noStrike" cap="none" noProof="0" dirty="0">
                          <a:solidFill>
                            <a:srgbClr val="005677"/>
                          </a:solidFill>
                          <a:latin typeface="Roboto"/>
                          <a:ea typeface="Roboto"/>
                          <a:sym typeface="Arial"/>
                        </a:rPr>
                        <a:t>Équité</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noProof="0" dirty="0"/>
                        <a:t>Dans quelle mesure l'influence sur la prise de décision est-elle répartie de manière juste et équitable entre les parties prenantes du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3"/>
                  </a:ext>
                </a:extLst>
              </a:tr>
              <a:tr h="9193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i="0" u="none" strike="noStrike" cap="none" noProof="0" dirty="0">
                          <a:solidFill>
                            <a:srgbClr val="005677"/>
                          </a:solidFill>
                          <a:latin typeface="Roboto"/>
                          <a:ea typeface="Roboto"/>
                          <a:cs typeface="Roboto"/>
                          <a:sym typeface="Roboto"/>
                        </a:rPr>
                        <a:t>1.4 </a:t>
                      </a:r>
                      <a:r>
                        <a:rPr lang="fr-FR" sz="1600" b="1" i="0" u="none" strike="noStrike" cap="none" noProof="0" dirty="0">
                          <a:solidFill>
                            <a:srgbClr val="005677"/>
                          </a:solidFill>
                          <a:latin typeface="Roboto"/>
                          <a:ea typeface="Roboto"/>
                          <a:sym typeface="Arial"/>
                        </a:rPr>
                        <a:t>Responsabilité</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i="0" u="none" strike="noStrike" cap="none" noProof="0" dirty="0">
                          <a:solidFill>
                            <a:srgbClr val="005677"/>
                          </a:solidFill>
                          <a:latin typeface="Roboto"/>
                          <a:ea typeface="Roboto"/>
                          <a:sym typeface="Arial"/>
                        </a:rPr>
                        <a:t>Dans quelle mesure les mécanismes fonctionnent-ils efficacement pour garantir que les acteurs publics et privés s'acquittent de leurs devoirs et responsabilités envers les parties prenantes concernées dans le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4"/>
                  </a:ext>
                </a:extLst>
              </a:tr>
            </a:tbl>
          </a:graphicData>
        </a:graphic>
      </p:graphicFrame>
      <p:sp>
        <p:nvSpPr>
          <p:cNvPr id="717" name="Google Shape;717;g3749caeedb1_0_7"/>
          <p:cNvSpPr txBox="1"/>
          <p:nvPr/>
        </p:nvSpPr>
        <p:spPr>
          <a:xfrm>
            <a:off x="484367" y="956166"/>
            <a:ext cx="11504700" cy="671700"/>
          </a:xfrm>
          <a:prstGeom prst="rect">
            <a:avLst/>
          </a:prstGeom>
          <a:noFill/>
          <a:ln>
            <a:noFill/>
          </a:ln>
        </p:spPr>
        <p:txBody>
          <a:bodyPr spcFirstLastPara="1" wrap="square" lIns="121900" tIns="121900" rIns="121900" bIns="121900" anchor="t" anchorCtr="0">
            <a:noAutofit/>
          </a:bodyPr>
          <a:lstStyle/>
          <a:p>
            <a:r>
              <a:rPr lang="fr-FR" sz="2400" b="1" noProof="0" dirty="0">
                <a:solidFill>
                  <a:srgbClr val="B58500"/>
                </a:solidFill>
                <a:latin typeface="Roboto"/>
                <a:ea typeface="Roboto"/>
              </a:rPr>
              <a:t>Critère 1 : Prise de décision inclusive dans le paysage</a:t>
            </a:r>
          </a:p>
          <a:p>
            <a:pPr marL="0" lvl="0" indent="0" algn="l" rtl="0">
              <a:spcBef>
                <a:spcPts val="0"/>
              </a:spcBef>
              <a:spcAft>
                <a:spcPts val="0"/>
              </a:spcAft>
              <a:buNone/>
            </a:pPr>
            <a:r>
              <a:rPr lang="fr-FR" sz="2400" b="1" noProof="0" dirty="0">
                <a:solidFill>
                  <a:srgbClr val="B58500"/>
                </a:solidFill>
                <a:latin typeface="Roboto"/>
                <a:ea typeface="Roboto"/>
                <a:sym typeface="Roboto"/>
              </a:rPr>
              <a:t> </a:t>
            </a:r>
          </a:p>
        </p:txBody>
      </p:sp>
      <p:sp>
        <p:nvSpPr>
          <p:cNvPr id="718" name="Google Shape;718;g3749caeedb1_0_7"/>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graphicFrame>
        <p:nvGraphicFramePr>
          <p:cNvPr id="723" name="Google Shape;723;g3749caeedb1_0_14"/>
          <p:cNvGraphicFramePr/>
          <p:nvPr>
            <p:extLst>
              <p:ext uri="{D42A27DB-BD31-4B8C-83A1-F6EECF244321}">
                <p14:modId xmlns:p14="http://schemas.microsoft.com/office/powerpoint/2010/main" val="3780267034"/>
              </p:ext>
            </p:extLst>
          </p:nvPr>
        </p:nvGraphicFramePr>
        <p:xfrm>
          <a:off x="484400" y="1902800"/>
          <a:ext cx="11443950" cy="4754680"/>
        </p:xfrm>
        <a:graphic>
          <a:graphicData uri="http://schemas.openxmlformats.org/drawingml/2006/table">
            <a:tbl>
              <a:tblPr>
                <a:noFill/>
                <a:tableStyleId>{720EB732-AF51-459B-9124-5B1EEC688277}</a:tableStyleId>
              </a:tblPr>
              <a:tblGrid>
                <a:gridCol w="2376375">
                  <a:extLst>
                    <a:ext uri="{9D8B030D-6E8A-4147-A177-3AD203B41FA5}">
                      <a16:colId xmlns:a16="http://schemas.microsoft.com/office/drawing/2014/main" val="20000"/>
                    </a:ext>
                  </a:extLst>
                </a:gridCol>
                <a:gridCol w="7868400">
                  <a:extLst>
                    <a:ext uri="{9D8B030D-6E8A-4147-A177-3AD203B41FA5}">
                      <a16:colId xmlns:a16="http://schemas.microsoft.com/office/drawing/2014/main" val="20001"/>
                    </a:ext>
                  </a:extLst>
                </a:gridCol>
                <a:gridCol w="1199175">
                  <a:extLst>
                    <a:ext uri="{9D8B030D-6E8A-4147-A177-3AD203B41FA5}">
                      <a16:colId xmlns:a16="http://schemas.microsoft.com/office/drawing/2014/main" val="20002"/>
                    </a:ext>
                  </a:extLst>
                </a:gridCol>
              </a:tblGrid>
              <a:tr h="811900">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Indicateur</a:t>
                      </a:r>
                    </a:p>
                  </a:txBody>
                  <a:tcPr marL="121900" marR="121900" marT="121900" marB="121900" anchor="ctr">
                    <a:solidFill>
                      <a:srgbClr val="005677"/>
                    </a:solidFill>
                  </a:tcPr>
                </a:tc>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Question</a:t>
                      </a:r>
                    </a:p>
                  </a:txBody>
                  <a:tcPr marL="121900" marR="121900" marT="121900" marB="121900" anchor="ctr">
                    <a:solidFill>
                      <a:srgbClr val="005677"/>
                    </a:solidFill>
                  </a:tcPr>
                </a:tc>
                <a:tc>
                  <a:txBody>
                    <a:bodyPr/>
                    <a:lstStyle/>
                    <a:p>
                      <a:pPr marL="0" lvl="0" indent="0" algn="ctr" rtl="0">
                        <a:spcBef>
                          <a:spcPts val="0"/>
                        </a:spcBef>
                        <a:spcAft>
                          <a:spcPts val="0"/>
                        </a:spcAft>
                        <a:buNone/>
                      </a:pPr>
                      <a:r>
                        <a:rPr lang="fr-FR" sz="2000" b="1" noProof="0" dirty="0">
                          <a:solidFill>
                            <a:schemeClr val="lt1"/>
                          </a:solidFill>
                          <a:latin typeface="Roboto"/>
                          <a:ea typeface="Roboto"/>
                          <a:cs typeface="Roboto"/>
                          <a:sym typeface="Roboto"/>
                        </a:rPr>
                        <a:t>Score (1-5)</a:t>
                      </a:r>
                    </a:p>
                  </a:txBody>
                  <a:tcPr marL="121900" marR="121900" marT="121900" marB="121900" anchor="ctr">
                    <a:solidFill>
                      <a:srgbClr val="005677"/>
                    </a:solidFill>
                  </a:tcPr>
                </a:tc>
                <a:extLst>
                  <a:ext uri="{0D108BD9-81ED-4DB2-BD59-A6C34878D82A}">
                    <a16:rowId xmlns:a16="http://schemas.microsoft.com/office/drawing/2014/main" val="10000"/>
                  </a:ext>
                </a:extLst>
              </a:tr>
              <a:tr h="4902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2.1 </a:t>
                      </a:r>
                      <a:r>
                        <a:rPr lang="fr-FR" sz="1600" b="1" i="0" u="none" strike="noStrike" cap="none" noProof="0" dirty="0">
                          <a:solidFill>
                            <a:srgbClr val="005677"/>
                          </a:solidFill>
                          <a:latin typeface="Roboto"/>
                          <a:ea typeface="Roboto"/>
                          <a:sym typeface="Arial"/>
                        </a:rPr>
                        <a:t>Esprit communautaire</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sym typeface="Arial"/>
                        </a:rPr>
                        <a:t>Dans quelle mesure existe-t-il un fort sentiment d'appartenance à une communauté parmi les parties prenantes du paysage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1"/>
                  </a:ext>
                </a:extLst>
              </a:tr>
              <a:tr h="6958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2.2 </a:t>
                      </a:r>
                      <a:r>
                        <a:rPr lang="fr-FR" sz="1600" b="1" i="0" u="none" strike="noStrike" cap="none" noProof="0" dirty="0">
                          <a:solidFill>
                            <a:srgbClr val="005677"/>
                          </a:solidFill>
                          <a:latin typeface="Roboto"/>
                          <a:ea typeface="Roboto"/>
                          <a:sym typeface="Arial"/>
                        </a:rPr>
                        <a:t>Partage des connaissances et apprentissage</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cs typeface="Arial"/>
                          <a:sym typeface="Arial"/>
                        </a:rPr>
                        <a:t>Dans quelle mesure les parties prenantes partagent-elles leurs connaissances et apprennent-elles ensemble de manière efficace </a:t>
                      </a:r>
                      <a:r>
                        <a:rPr lang="fr-FR" sz="1600" noProof="0" dirty="0"/>
                        <a:t>?</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2"/>
                  </a:ext>
                </a:extLst>
              </a:tr>
              <a:tr h="5436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2.3 R</a:t>
                      </a:r>
                      <a:r>
                        <a:rPr lang="fr-FR" sz="1600" b="1" i="0" u="none" strike="noStrike" cap="none" noProof="0" dirty="0">
                          <a:solidFill>
                            <a:srgbClr val="005677"/>
                          </a:solidFill>
                          <a:latin typeface="Roboto"/>
                          <a:ea typeface="Roboto"/>
                          <a:sym typeface="Arial"/>
                        </a:rPr>
                        <a:t>ésolution des conflits</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cs typeface="Arial"/>
                          <a:sym typeface="Arial"/>
                        </a:rPr>
                        <a:t>Dans quelle mesure les conflits entre les parties prenantes sont-ils traités de manière constructive dans le paysage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3"/>
                  </a:ext>
                </a:extLst>
              </a:tr>
              <a:tr h="7237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2.3 </a:t>
                      </a:r>
                      <a:r>
                        <a:rPr lang="fr-FR" sz="1600" b="1" i="0" u="none" strike="noStrike" cap="none" noProof="0" dirty="0">
                          <a:solidFill>
                            <a:srgbClr val="005677"/>
                          </a:solidFill>
                          <a:latin typeface="Roboto"/>
                          <a:ea typeface="Roboto"/>
                          <a:sym typeface="Arial"/>
                        </a:rPr>
                        <a:t>Résilience et innovation</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r>
                        <a:rPr lang="fr-FR" sz="1600" b="0" i="0" u="none" strike="noStrike" cap="none" noProof="0" dirty="0">
                          <a:solidFill>
                            <a:srgbClr val="000000"/>
                          </a:solidFill>
                          <a:latin typeface="Roboto"/>
                          <a:ea typeface="Roboto"/>
                          <a:cs typeface="Arial"/>
                          <a:sym typeface="Arial"/>
                        </a:rPr>
                        <a:t>Dans quelle mesure les parties prenantes réagissent-elles efficacement et s'adaptent-elles aux changements du paysage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4"/>
                  </a:ext>
                </a:extLst>
              </a:tr>
            </a:tbl>
          </a:graphicData>
        </a:graphic>
      </p:graphicFrame>
      <p:sp>
        <p:nvSpPr>
          <p:cNvPr id="724" name="Google Shape;724;g3749caeedb1_0_14"/>
          <p:cNvSpPr txBox="1"/>
          <p:nvPr/>
        </p:nvSpPr>
        <p:spPr>
          <a:xfrm>
            <a:off x="484400" y="1141433"/>
            <a:ext cx="11504700" cy="671700"/>
          </a:xfrm>
          <a:prstGeom prst="rect">
            <a:avLst/>
          </a:prstGeom>
          <a:noFill/>
          <a:ln>
            <a:noFill/>
          </a:ln>
        </p:spPr>
        <p:txBody>
          <a:bodyPr spcFirstLastPara="1" wrap="square" lIns="121900" tIns="121900" rIns="121900" bIns="121900" anchor="t" anchorCtr="0">
            <a:noAutofit/>
          </a:bodyPr>
          <a:lstStyle/>
          <a:p>
            <a:r>
              <a:rPr lang="fr-FR" sz="2400" b="1" noProof="0" dirty="0">
                <a:solidFill>
                  <a:srgbClr val="B58500"/>
                </a:solidFill>
                <a:latin typeface="Roboto"/>
                <a:ea typeface="Roboto"/>
              </a:rPr>
              <a:t>Critère 2 : Culture de collaboration dans le paysage</a:t>
            </a:r>
          </a:p>
          <a:p>
            <a:pPr marL="0" lvl="0" indent="0" algn="l" rtl="0">
              <a:spcBef>
                <a:spcPts val="0"/>
              </a:spcBef>
              <a:spcAft>
                <a:spcPts val="0"/>
              </a:spcAft>
              <a:buNone/>
            </a:pPr>
            <a:endParaRPr lang="fr-FR" sz="2400" b="1" noProof="0" dirty="0">
              <a:solidFill>
                <a:srgbClr val="B58500"/>
              </a:solidFill>
              <a:latin typeface="Roboto"/>
              <a:ea typeface="Roboto"/>
              <a:cs typeface="Roboto"/>
              <a:sym typeface="Roboto"/>
            </a:endParaRPr>
          </a:p>
        </p:txBody>
      </p:sp>
      <p:sp>
        <p:nvSpPr>
          <p:cNvPr id="725" name="Google Shape;725;g3749caeedb1_0_14"/>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730" name="Google Shape;730;g3749caeedb1_0_21"/>
          <p:cNvGraphicFramePr/>
          <p:nvPr>
            <p:extLst>
              <p:ext uri="{D42A27DB-BD31-4B8C-83A1-F6EECF244321}">
                <p14:modId xmlns:p14="http://schemas.microsoft.com/office/powerpoint/2010/main" val="2934069499"/>
              </p:ext>
            </p:extLst>
          </p:nvPr>
        </p:nvGraphicFramePr>
        <p:xfrm>
          <a:off x="416067" y="1025133"/>
          <a:ext cx="11504775" cy="6415800"/>
        </p:xfrm>
        <a:graphic>
          <a:graphicData uri="http://schemas.openxmlformats.org/drawingml/2006/table">
            <a:tbl>
              <a:tblPr>
                <a:noFill/>
                <a:tableStyleId>{720EB732-AF51-459B-9124-5B1EEC688277}</a:tableStyleId>
              </a:tblPr>
              <a:tblGrid>
                <a:gridCol w="312179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gridCol w="991585">
                  <a:extLst>
                    <a:ext uri="{9D8B030D-6E8A-4147-A177-3AD203B41FA5}">
                      <a16:colId xmlns:a16="http://schemas.microsoft.com/office/drawing/2014/main" val="20002"/>
                    </a:ext>
                  </a:extLst>
                </a:gridCol>
              </a:tblGrid>
              <a:tr h="1252392">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Indicateur</a:t>
                      </a:r>
                    </a:p>
                  </a:txBody>
                  <a:tcPr marL="121900" marR="121900" marT="121900" marB="121900" anchor="ctr">
                    <a:solidFill>
                      <a:srgbClr val="B86023"/>
                    </a:solidFill>
                  </a:tcPr>
                </a:tc>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Question</a:t>
                      </a:r>
                    </a:p>
                  </a:txBody>
                  <a:tcPr marL="121900" marR="121900" marT="121900" marB="121900" anchor="ctr">
                    <a:solidFill>
                      <a:srgbClr val="B86023"/>
                    </a:solidFill>
                  </a:tcPr>
                </a:tc>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Score</a:t>
                      </a:r>
                    </a:p>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(1-5) </a:t>
                      </a:r>
                    </a:p>
                  </a:txBody>
                  <a:tcPr marL="121900" marR="121900" marT="121900" marB="121900" anchor="ctr">
                    <a:solidFill>
                      <a:srgbClr val="B86023"/>
                    </a:solidFill>
                  </a:tcPr>
                </a:tc>
                <a:extLst>
                  <a:ext uri="{0D108BD9-81ED-4DB2-BD59-A6C34878D82A}">
                    <a16:rowId xmlns:a16="http://schemas.microsoft.com/office/drawing/2014/main" val="10000"/>
                  </a:ext>
                </a:extLst>
              </a:tr>
              <a:tr h="9429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3.1 </a:t>
                      </a:r>
                      <a:r>
                        <a:rPr lang="en-US" sz="1600" b="1" i="0" u="none" strike="noStrike" cap="none" dirty="0" err="1">
                          <a:solidFill>
                            <a:srgbClr val="005677"/>
                          </a:solidFill>
                          <a:latin typeface="Roboto"/>
                          <a:ea typeface="Roboto"/>
                          <a:sym typeface="Arial"/>
                        </a:rPr>
                        <a:t>Aménagement</a:t>
                      </a:r>
                      <a:r>
                        <a:rPr lang="en-US" sz="1600" b="1" i="0" u="none" strike="noStrike" cap="none" dirty="0">
                          <a:solidFill>
                            <a:srgbClr val="005677"/>
                          </a:solidFill>
                          <a:latin typeface="Roboto"/>
                          <a:ea typeface="Roboto"/>
                          <a:sym typeface="Arial"/>
                        </a:rPr>
                        <a:t> </a:t>
                      </a:r>
                      <a:r>
                        <a:rPr lang="en-US" sz="1600" b="1" i="0" u="none" strike="noStrike" cap="none" dirty="0" err="1">
                          <a:solidFill>
                            <a:srgbClr val="005677"/>
                          </a:solidFill>
                          <a:latin typeface="Roboto"/>
                          <a:ea typeface="Roboto"/>
                          <a:sym typeface="Arial"/>
                        </a:rPr>
                        <a:t>intégré</a:t>
                      </a:r>
                      <a:r>
                        <a:rPr lang="en-US" sz="1600" b="1" i="0" u="none" strike="noStrike" cap="none" dirty="0">
                          <a:solidFill>
                            <a:srgbClr val="005677"/>
                          </a:solidFill>
                          <a:latin typeface="Roboto"/>
                          <a:ea typeface="Roboto"/>
                          <a:sym typeface="Arial"/>
                        </a:rPr>
                        <a:t> du </a:t>
                      </a:r>
                      <a:r>
                        <a:rPr lang="en-US" sz="1600" b="1" i="0" u="none" strike="noStrike" cap="none" dirty="0" err="1">
                          <a:solidFill>
                            <a:srgbClr val="005677"/>
                          </a:solidFill>
                          <a:latin typeface="Roboto"/>
                          <a:ea typeface="Roboto"/>
                          <a:sym typeface="Arial"/>
                        </a:rPr>
                        <a:t>paysage</a:t>
                      </a:r>
                      <a:endParaRPr lang="en-US" sz="1600" b="1" i="0" u="none" strike="noStrike" cap="none" dirty="0">
                        <a:solidFill>
                          <a:srgbClr val="005677"/>
                        </a:solidFill>
                        <a:latin typeface="Roboto"/>
                        <a:ea typeface="Roboto"/>
                        <a:sym typeface="Arial"/>
                      </a:endParaRP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dirty="0">
                          <a:solidFill>
                            <a:srgbClr val="000000"/>
                          </a:solidFill>
                          <a:latin typeface="Roboto"/>
                          <a:ea typeface="Roboto"/>
                          <a:sym typeface="Arial"/>
                        </a:rPr>
                        <a:t>Dans quelle mesure les parties prenantes coordonnent-elles efficacement leurs actions à l'échelle du territoire afin d'identifier les synergies et les opportunités d'action collaborative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1"/>
                  </a:ext>
                </a:extLst>
              </a:tr>
              <a:tr h="9429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3.2 </a:t>
                      </a:r>
                      <a:r>
                        <a:rPr lang="fr-FR" sz="1600" b="1" i="0" u="none" strike="noStrike" cap="none" dirty="0">
                          <a:solidFill>
                            <a:srgbClr val="005677"/>
                          </a:solidFill>
                          <a:latin typeface="Roboto"/>
                          <a:ea typeface="Roboto"/>
                          <a:sym typeface="Arial"/>
                        </a:rPr>
                        <a:t>Coordination horizontale entre les secteurs et les juridictions</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dirty="0">
                          <a:solidFill>
                            <a:srgbClr val="000000"/>
                          </a:solidFill>
                          <a:latin typeface="Roboto"/>
                          <a:ea typeface="Roboto"/>
                          <a:sym typeface="Arial"/>
                        </a:rPr>
                        <a:t>Dans quelle mesure les processus décisionnels sont-ils bien coordonnés entre les administrations locales et les organismes gouvernementaux au niveau du paysage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2"/>
                  </a:ext>
                </a:extLst>
              </a:tr>
              <a:tr h="70721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3.3 </a:t>
                      </a:r>
                      <a:r>
                        <a:rPr lang="fr-FR" sz="1600" b="1" i="0" u="none" strike="noStrike" cap="none" dirty="0">
                          <a:solidFill>
                            <a:srgbClr val="005677"/>
                          </a:solidFill>
                          <a:latin typeface="Roboto"/>
                          <a:ea typeface="Roboto"/>
                          <a:sym typeface="Arial"/>
                        </a:rPr>
                        <a:t>Coordination verticale entre les niveaux</a:t>
                      </a: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dirty="0">
                          <a:solidFill>
                            <a:srgbClr val="000000"/>
                          </a:solidFill>
                          <a:latin typeface="Roboto"/>
                          <a:ea typeface="Roboto"/>
                          <a:sym typeface="Arial"/>
                        </a:rPr>
                        <a:t>Dans quelle mesure les processus décisionnels sont-ils bien coordonnés entre les niveaux local, régional et national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3"/>
                  </a:ext>
                </a:extLst>
              </a:tr>
              <a:tr h="9429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3.4 </a:t>
                      </a:r>
                      <a:r>
                        <a:rPr lang="fr-FR" sz="1600" b="1" i="0" u="none" strike="noStrike" cap="none" dirty="0">
                          <a:solidFill>
                            <a:srgbClr val="005677"/>
                          </a:solidFill>
                          <a:latin typeface="Roboto"/>
                          <a:ea typeface="Roboto"/>
                          <a:sym typeface="Arial"/>
                        </a:rPr>
                        <a:t>Connectivité aux développements nationaux et internationaux</a:t>
                      </a:r>
                    </a:p>
                  </a:txBody>
                  <a:tcPr marL="121900" marR="121900" marT="121900" marB="121900" anchor="ctr"/>
                </a:tc>
                <a:tc>
                  <a:txBody>
                    <a:bodyPr/>
                    <a:lstStyle/>
                    <a:p>
                      <a:r>
                        <a:rPr lang="fr-FR" sz="1600" b="0" i="0" u="none" strike="noStrike" cap="none" dirty="0">
                          <a:solidFill>
                            <a:srgbClr val="000000"/>
                          </a:solidFill>
                          <a:latin typeface="Roboto"/>
                          <a:ea typeface="Roboto"/>
                          <a:cs typeface="Arial"/>
                          <a:sym typeface="Arial"/>
                        </a:rPr>
                        <a:t>Dans quelle mesure les parties prenantes sont-elles réellement informées des développements nationaux et internationaux qui ont une incidence sur le paysage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4"/>
                  </a:ext>
                </a:extLst>
              </a:tr>
              <a:tr h="141447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3.5 </a:t>
                      </a:r>
                      <a:r>
                        <a:rPr lang="fr-FR" sz="1600" b="1" i="0" u="none" strike="noStrike" cap="none" noProof="0" dirty="0">
                          <a:solidFill>
                            <a:srgbClr val="005677"/>
                          </a:solidFill>
                          <a:latin typeface="Roboto"/>
                          <a:ea typeface="Roboto"/>
                          <a:cs typeface="Roboto"/>
                          <a:sym typeface="Roboto"/>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i="0" u="none" strike="noStrike" cap="none" dirty="0">
                          <a:solidFill>
                            <a:srgbClr val="005677"/>
                          </a:solidFill>
                          <a:latin typeface="Roboto"/>
                          <a:ea typeface="Roboto"/>
                          <a:sym typeface="Arial"/>
                        </a:rPr>
                        <a:t>Coordination de la gouvernance coutumière et formelle</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dirty="0">
                          <a:solidFill>
                            <a:srgbClr val="000000"/>
                          </a:solidFill>
                          <a:latin typeface="Roboto"/>
                          <a:ea typeface="Roboto"/>
                          <a:cs typeface="Arial"/>
                          <a:sym typeface="Arial"/>
                        </a:rPr>
                        <a:t>Dans quelle mesure les systèmes de gouvernance coutumiers et formels sont-ils bien coordonnés ?</a:t>
                      </a:r>
                    </a:p>
                  </a:txBody>
                  <a:tcPr marL="121900" marR="121900" marT="121900" marB="121900" anchor="ctr"/>
                </a:tc>
                <a:tc>
                  <a:txBody>
                    <a:bodyPr/>
                    <a:lstStyle/>
                    <a:p>
                      <a:pPr marL="0" lvl="0" indent="0" algn="ctr"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5"/>
                  </a:ext>
                </a:extLst>
              </a:tr>
            </a:tbl>
          </a:graphicData>
        </a:graphic>
      </p:graphicFrame>
      <p:sp>
        <p:nvSpPr>
          <p:cNvPr id="731" name="Google Shape;731;g3749caeedb1_0_21"/>
          <p:cNvSpPr txBox="1"/>
          <p:nvPr/>
        </p:nvSpPr>
        <p:spPr>
          <a:xfrm>
            <a:off x="2572850" y="250371"/>
            <a:ext cx="8682979" cy="774762"/>
          </a:xfrm>
          <a:prstGeom prst="rect">
            <a:avLst/>
          </a:prstGeom>
          <a:noFill/>
          <a:ln>
            <a:noFill/>
          </a:ln>
        </p:spPr>
        <p:txBody>
          <a:bodyPr spcFirstLastPara="1" wrap="square" lIns="121900" tIns="121900" rIns="121900" bIns="121900" anchor="t" anchorCtr="0">
            <a:noAutofit/>
          </a:bodyPr>
          <a:lstStyle/>
          <a:p>
            <a:r>
              <a:rPr lang="fr-FR" sz="2200" b="1" noProof="0" dirty="0">
                <a:solidFill>
                  <a:srgbClr val="B58500"/>
                </a:solidFill>
                <a:latin typeface="Roboto"/>
                <a:ea typeface="Roboto"/>
              </a:rPr>
              <a:t>Critère 3 : Coordination entre les différents secteurs, niveaux </a:t>
            </a:r>
          </a:p>
          <a:p>
            <a:r>
              <a:rPr lang="fr-FR" sz="2200" b="1" noProof="0" dirty="0">
                <a:solidFill>
                  <a:srgbClr val="B58500"/>
                </a:solidFill>
                <a:latin typeface="Roboto"/>
                <a:ea typeface="Roboto"/>
              </a:rPr>
              <a:t>et acteurs du paysage</a:t>
            </a:r>
          </a:p>
        </p:txBody>
      </p:sp>
      <p:sp>
        <p:nvSpPr>
          <p:cNvPr id="732" name="Google Shape;732;g3749caeedb1_0_21"/>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64131b6538_0_26"/>
          <p:cNvSpPr/>
          <p:nvPr/>
        </p:nvSpPr>
        <p:spPr>
          <a:xfrm>
            <a:off x="1140530" y="830663"/>
            <a:ext cx="10949700" cy="461700"/>
          </a:xfrm>
          <a:prstGeom prst="rect">
            <a:avLst/>
          </a:prstGeom>
          <a:noFill/>
          <a:ln>
            <a:noFill/>
          </a:ln>
        </p:spPr>
        <p:txBody>
          <a:bodyPr spcFirstLastPara="1" wrap="square" lIns="121900" tIns="60925" rIns="121900" bIns="60925" anchor="t" anchorCtr="0">
            <a:noAutofit/>
          </a:bodyPr>
          <a:lstStyle/>
          <a:p>
            <a:pPr>
              <a:buSzPts val="3200"/>
            </a:pPr>
            <a:r>
              <a:rPr lang="fr-FR" sz="3200" noProof="0" dirty="0">
                <a:solidFill>
                  <a:srgbClr val="005677"/>
                </a:solidFill>
                <a:latin typeface="Roboto Black"/>
                <a:ea typeface="Roboto Black"/>
                <a:cs typeface="Roboto Black"/>
                <a:sym typeface="Roboto Black"/>
              </a:rPr>
              <a:t>Règles et rôles pour un espace d’apprentissage accueillant</a:t>
            </a:r>
            <a:endParaRPr lang="fr-FR" sz="3200" noProof="0" dirty="0"/>
          </a:p>
          <a:p>
            <a:pPr marL="0" marR="0" lvl="0" indent="0" algn="l" rtl="0">
              <a:lnSpc>
                <a:spcPct val="100000"/>
              </a:lnSpc>
              <a:spcBef>
                <a:spcPts val="0"/>
              </a:spcBef>
              <a:spcAft>
                <a:spcPts val="0"/>
              </a:spcAft>
              <a:buClr>
                <a:srgbClr val="000000"/>
              </a:buClr>
              <a:buSzPts val="3200"/>
              <a:buFont typeface="Arial"/>
              <a:buNone/>
            </a:pPr>
            <a:endParaRPr lang="fr-FR" sz="3600" b="0" i="0" u="none" strike="noStrike" cap="none" noProof="0" dirty="0">
              <a:solidFill>
                <a:srgbClr val="005677"/>
              </a:solidFill>
              <a:latin typeface="Roboto Black"/>
              <a:ea typeface="Roboto Black"/>
              <a:cs typeface="Roboto Black"/>
              <a:sym typeface="Roboto Black"/>
            </a:endParaRPr>
          </a:p>
        </p:txBody>
      </p:sp>
      <p:sp>
        <p:nvSpPr>
          <p:cNvPr id="265" name="Google Shape;265;g364131b6538_0_26"/>
          <p:cNvSpPr txBox="1"/>
          <p:nvPr/>
        </p:nvSpPr>
        <p:spPr>
          <a:xfrm>
            <a:off x="1411826" y="1577341"/>
            <a:ext cx="8634300" cy="4719713"/>
          </a:xfrm>
          <a:prstGeom prst="rect">
            <a:avLst/>
          </a:prstGeom>
          <a:noFill/>
          <a:ln>
            <a:noFill/>
          </a:ln>
        </p:spPr>
        <p:txBody>
          <a:bodyPr spcFirstLastPara="1" wrap="square" lIns="121900" tIns="121900" rIns="121900" bIns="121900" anchor="t" anchorCtr="0">
            <a:spAutoFit/>
          </a:bodyPr>
          <a:lstStyle/>
          <a:p>
            <a:pPr marL="609600" indent="-425450">
              <a:lnSpc>
                <a:spcPct val="170000"/>
              </a:lnSpc>
              <a:buSzPts val="1900"/>
              <a:buFont typeface="Lato"/>
              <a:buChar char="●"/>
            </a:pPr>
            <a:r>
              <a:rPr lang="fr-FR" sz="1900" noProof="0" dirty="0">
                <a:latin typeface="Roboto"/>
                <a:ea typeface="Roboto"/>
                <a:cs typeface="Roboto"/>
                <a:sym typeface="Roboto"/>
              </a:rPr>
              <a:t>Trouvez un </a:t>
            </a:r>
            <a:r>
              <a:rPr lang="fr-FR" sz="1900" b="1" noProof="0" dirty="0">
                <a:solidFill>
                  <a:schemeClr val="accent6">
                    <a:lumMod val="76000"/>
                  </a:schemeClr>
                </a:solidFill>
                <a:latin typeface="Roboto"/>
                <a:ea typeface="Roboto"/>
                <a:cs typeface="Roboto"/>
                <a:sym typeface="Roboto"/>
              </a:rPr>
              <a:t>endroit calme</a:t>
            </a:r>
            <a:r>
              <a:rPr lang="fr-FR" sz="1900" noProof="0" dirty="0">
                <a:latin typeface="Roboto"/>
                <a:ea typeface="Roboto"/>
                <a:cs typeface="Roboto"/>
                <a:sym typeface="Roboto"/>
              </a:rPr>
              <a:t> avec une </a:t>
            </a:r>
            <a:r>
              <a:rPr lang="fr-FR" sz="1900" b="1" noProof="0" dirty="0">
                <a:solidFill>
                  <a:schemeClr val="accent6">
                    <a:lumMod val="76000"/>
                  </a:schemeClr>
                </a:solidFill>
                <a:latin typeface="Roboto"/>
                <a:ea typeface="Roboto"/>
                <a:cs typeface="Roboto"/>
                <a:sym typeface="Roboto"/>
              </a:rPr>
              <a:t>bonne connexion Internet</a:t>
            </a:r>
            <a:r>
              <a:rPr lang="fr-FR" sz="1900" noProof="0" dirty="0">
                <a:latin typeface="Roboto"/>
                <a:ea typeface="Roboto"/>
                <a:cs typeface="Roboto"/>
                <a:sym typeface="Roboto"/>
              </a:rPr>
              <a:t> </a:t>
            </a:r>
          </a:p>
          <a:p>
            <a:pPr marL="609600" indent="-425450">
              <a:lnSpc>
                <a:spcPct val="170000"/>
              </a:lnSpc>
              <a:buSzPts val="1900"/>
              <a:buFont typeface="Lato"/>
              <a:buChar char="●"/>
            </a:pPr>
            <a:r>
              <a:rPr lang="fr-FR" sz="1900" noProof="0" dirty="0">
                <a:latin typeface="Roboto"/>
                <a:ea typeface="Roboto"/>
                <a:cs typeface="Roboto"/>
                <a:sym typeface="Roboto"/>
              </a:rPr>
              <a:t>Gardez votre </a:t>
            </a:r>
            <a:r>
              <a:rPr lang="fr-FR" sz="1900" b="1" noProof="0" dirty="0">
                <a:solidFill>
                  <a:schemeClr val="accent6">
                    <a:lumMod val="76000"/>
                  </a:schemeClr>
                </a:solidFill>
                <a:latin typeface="Roboto"/>
                <a:ea typeface="Roboto"/>
                <a:cs typeface="Roboto"/>
                <a:sym typeface="Roboto"/>
              </a:rPr>
              <a:t>caméra allumée</a:t>
            </a:r>
            <a:endParaRPr lang="fr-FR" sz="1900" b="1" noProof="0" dirty="0">
              <a:solidFill>
                <a:schemeClr val="accent6">
                  <a:lumMod val="76000"/>
                </a:schemeClr>
              </a:solidFill>
              <a:latin typeface="Roboto"/>
              <a:ea typeface="Roboto"/>
              <a:cs typeface="Roboto"/>
            </a:endParaRPr>
          </a:p>
          <a:p>
            <a:pPr marL="609600" indent="-425450">
              <a:lnSpc>
                <a:spcPct val="170000"/>
              </a:lnSpc>
              <a:buSzPts val="1900"/>
              <a:buFont typeface="Lato"/>
              <a:buChar char="●"/>
            </a:pPr>
            <a:r>
              <a:rPr lang="fr-FR" sz="1900" noProof="0" dirty="0">
                <a:latin typeface="Roboto"/>
                <a:ea typeface="Roboto"/>
                <a:cs typeface="Roboto"/>
                <a:sym typeface="Roboto"/>
              </a:rPr>
              <a:t>Mettez votre </a:t>
            </a:r>
            <a:r>
              <a:rPr lang="fr-FR" sz="1900" b="1" noProof="0" dirty="0">
                <a:solidFill>
                  <a:schemeClr val="accent6">
                    <a:lumMod val="76000"/>
                  </a:schemeClr>
                </a:solidFill>
                <a:latin typeface="Roboto"/>
                <a:ea typeface="Roboto"/>
                <a:cs typeface="Roboto"/>
                <a:sym typeface="Roboto"/>
              </a:rPr>
              <a:t>micro en sourdine</a:t>
            </a:r>
            <a:r>
              <a:rPr lang="fr-FR" sz="1900" noProof="0" dirty="0">
                <a:latin typeface="Roboto"/>
                <a:ea typeface="Roboto"/>
                <a:cs typeface="Roboto"/>
                <a:sym typeface="Roboto"/>
              </a:rPr>
              <a:t> sauf lorsque vous parlez</a:t>
            </a:r>
            <a:endParaRPr lang="fr-FR" sz="1900" noProof="0" dirty="0">
              <a:latin typeface="Roboto"/>
              <a:ea typeface="Roboto"/>
              <a:cs typeface="Roboto"/>
              <a:sym typeface="Roboto Black"/>
            </a:endParaRPr>
          </a:p>
          <a:p>
            <a:pPr marL="609600" indent="-425450">
              <a:lnSpc>
                <a:spcPct val="170000"/>
              </a:lnSpc>
              <a:buSzPts val="1900"/>
              <a:buFont typeface="Lato"/>
              <a:buChar char="●"/>
            </a:pPr>
            <a:r>
              <a:rPr lang="fr-FR" sz="1900" noProof="0" dirty="0">
                <a:latin typeface="Roboto"/>
                <a:ea typeface="Roboto"/>
                <a:cs typeface="Roboto"/>
              </a:rPr>
              <a:t>Utilisez la fonction</a:t>
            </a:r>
            <a:r>
              <a:rPr lang="fr-FR" sz="1900" b="1" noProof="0" dirty="0">
                <a:solidFill>
                  <a:schemeClr val="accent6">
                    <a:lumMod val="76000"/>
                  </a:schemeClr>
                </a:solidFill>
                <a:latin typeface="Roboto"/>
                <a:ea typeface="Roboto"/>
                <a:cs typeface="Roboto"/>
              </a:rPr>
              <a:t> « lever la main »</a:t>
            </a:r>
            <a:r>
              <a:rPr lang="fr-FR" sz="1900" noProof="0" dirty="0">
                <a:latin typeface="Roboto"/>
                <a:ea typeface="Roboto"/>
                <a:cs typeface="Roboto"/>
              </a:rPr>
              <a:t> lorsque vous souhaitez intervenir</a:t>
            </a:r>
          </a:p>
          <a:p>
            <a:pPr marL="609600" indent="-425450">
              <a:lnSpc>
                <a:spcPct val="170000"/>
              </a:lnSpc>
              <a:buSzPts val="1900"/>
              <a:buFont typeface="Lato"/>
              <a:buChar char="●"/>
            </a:pPr>
            <a:r>
              <a:rPr lang="fr-FR" sz="1900" noProof="0" dirty="0">
                <a:latin typeface="Roboto"/>
                <a:ea typeface="Roboto"/>
                <a:cs typeface="Roboto"/>
                <a:sym typeface="Roboto"/>
              </a:rPr>
              <a:t> Utilisez</a:t>
            </a:r>
            <a:r>
              <a:rPr lang="fr-FR" sz="1900" noProof="0" dirty="0">
                <a:latin typeface="Roboto"/>
                <a:ea typeface="Roboto"/>
                <a:cs typeface="Roboto"/>
                <a:sym typeface="Roboto Black"/>
              </a:rPr>
              <a:t> </a:t>
            </a:r>
            <a:r>
              <a:rPr lang="fr-FR" sz="1900" noProof="0" dirty="0">
                <a:latin typeface="Roboto"/>
                <a:ea typeface="Roboto"/>
                <a:cs typeface="Roboto"/>
                <a:sym typeface="Roboto"/>
              </a:rPr>
              <a:t>librement le </a:t>
            </a:r>
            <a:r>
              <a:rPr lang="fr-FR" sz="1900" b="1" noProof="0" dirty="0">
                <a:solidFill>
                  <a:schemeClr val="accent6">
                    <a:lumMod val="76000"/>
                  </a:schemeClr>
                </a:solidFill>
                <a:latin typeface="Roboto"/>
                <a:ea typeface="Roboto"/>
                <a:cs typeface="Roboto"/>
                <a:sym typeface="Roboto Black"/>
              </a:rPr>
              <a:t>chat</a:t>
            </a:r>
            <a:r>
              <a:rPr lang="fr-FR" sz="1900" noProof="0" dirty="0">
                <a:latin typeface="Roboto"/>
                <a:ea typeface="Roboto"/>
                <a:cs typeface="Roboto"/>
                <a:sym typeface="Roboto"/>
              </a:rPr>
              <a:t> et les réactions</a:t>
            </a:r>
          </a:p>
          <a:p>
            <a:pPr marL="609600" indent="-425450">
              <a:lnSpc>
                <a:spcPct val="170000"/>
              </a:lnSpc>
              <a:buSzPts val="1900"/>
              <a:buFont typeface="Lato"/>
              <a:buChar char="●"/>
            </a:pPr>
            <a:r>
              <a:rPr lang="fr-FR" sz="1900" noProof="0" dirty="0">
                <a:latin typeface="Roboto"/>
                <a:ea typeface="Roboto"/>
                <a:cs typeface="Roboto"/>
                <a:sym typeface="Roboto"/>
              </a:rPr>
              <a:t> Attendez-vous à </a:t>
            </a:r>
            <a:r>
              <a:rPr lang="fr-FR" sz="1900" b="1" noProof="0" dirty="0">
                <a:solidFill>
                  <a:schemeClr val="accent6">
                    <a:lumMod val="76000"/>
                  </a:schemeClr>
                </a:solidFill>
                <a:latin typeface="Roboto"/>
                <a:ea typeface="Roboto"/>
                <a:cs typeface="Roboto"/>
                <a:sym typeface="Roboto Black"/>
              </a:rPr>
              <a:t>interagir</a:t>
            </a:r>
            <a:r>
              <a:rPr lang="fr-FR" sz="1900" noProof="0" dirty="0">
                <a:latin typeface="Roboto"/>
                <a:ea typeface="Roboto"/>
                <a:cs typeface="Roboto"/>
                <a:sym typeface="Roboto"/>
              </a:rPr>
              <a:t>. Posez des questions !</a:t>
            </a:r>
          </a:p>
          <a:p>
            <a:pPr marL="609600" indent="-425450">
              <a:lnSpc>
                <a:spcPct val="170000"/>
              </a:lnSpc>
              <a:buSzPts val="1900"/>
              <a:buFont typeface="Lato"/>
              <a:buChar char="●"/>
            </a:pPr>
            <a:r>
              <a:rPr lang="fr-FR" sz="1900" noProof="0" dirty="0">
                <a:latin typeface="Roboto"/>
                <a:ea typeface="Roboto"/>
                <a:cs typeface="Roboto"/>
                <a:sym typeface="Roboto"/>
              </a:rPr>
              <a:t>Parlez </a:t>
            </a:r>
            <a:r>
              <a:rPr lang="fr-FR" sz="1900" b="1" noProof="0" dirty="0">
                <a:solidFill>
                  <a:schemeClr val="accent6">
                    <a:lumMod val="76000"/>
                  </a:schemeClr>
                </a:solidFill>
                <a:latin typeface="Roboto"/>
                <a:ea typeface="Roboto"/>
                <a:cs typeface="Roboto"/>
                <a:sym typeface="Roboto"/>
              </a:rPr>
              <a:t>lentement,</a:t>
            </a:r>
            <a:r>
              <a:rPr lang="fr-FR" sz="1900" noProof="0" dirty="0">
                <a:latin typeface="Roboto"/>
                <a:ea typeface="Roboto"/>
                <a:cs typeface="Roboto"/>
                <a:sym typeface="Roboto"/>
              </a:rPr>
              <a:t> tout le monde n’a pas la même langue maternelle</a:t>
            </a:r>
          </a:p>
          <a:p>
            <a:pPr marL="609600" indent="-425450">
              <a:lnSpc>
                <a:spcPct val="170000"/>
              </a:lnSpc>
              <a:buSzPts val="1900"/>
              <a:buFont typeface="Roboto"/>
              <a:buChar char="●"/>
            </a:pPr>
            <a:r>
              <a:rPr lang="fr-FR" sz="1900" noProof="0" dirty="0">
                <a:latin typeface="Roboto"/>
                <a:ea typeface="Roboto"/>
                <a:cs typeface="Roboto"/>
                <a:sym typeface="Roboto"/>
              </a:rPr>
              <a:t>Respirez, étirez-vous et </a:t>
            </a:r>
            <a:r>
              <a:rPr lang="fr-FR" sz="1900" b="1" noProof="0" dirty="0">
                <a:solidFill>
                  <a:schemeClr val="accent6">
                    <a:lumMod val="76000"/>
                  </a:schemeClr>
                </a:solidFill>
                <a:latin typeface="Roboto"/>
                <a:ea typeface="Roboto"/>
                <a:cs typeface="Roboto"/>
                <a:sym typeface="Roboto"/>
              </a:rPr>
              <a:t>profitez</a:t>
            </a:r>
            <a:r>
              <a:rPr lang="fr-FR" sz="1900" noProof="0" dirty="0">
                <a:latin typeface="Roboto"/>
                <a:ea typeface="Roboto"/>
                <a:cs typeface="Roboto"/>
                <a:sym typeface="Roboto"/>
              </a:rPr>
              <a:t> !</a:t>
            </a:r>
            <a:endParaRPr lang="fr-FR" sz="2700" noProof="0" dirty="0">
              <a:solidFill>
                <a:srgbClr val="00344D"/>
              </a:solidFill>
              <a:latin typeface="Roboto"/>
              <a:ea typeface="Roboto"/>
              <a:cs typeface="Roboto"/>
              <a:sym typeface="Roboto"/>
            </a:endParaRPr>
          </a:p>
          <a:p>
            <a:pPr marL="609600" indent="-425450">
              <a:lnSpc>
                <a:spcPct val="170000"/>
              </a:lnSpc>
              <a:buSzPts val="1900"/>
              <a:buFont typeface="Roboto"/>
              <a:buChar char="●"/>
            </a:pPr>
            <a:r>
              <a:rPr lang="fr-FR" sz="1900" noProof="0" dirty="0">
                <a:latin typeface="Roboto"/>
                <a:ea typeface="Roboto"/>
                <a:cs typeface="Roboto"/>
                <a:sym typeface="Roboto"/>
              </a:rPr>
              <a:t> Qu’ajouteriez-vous… ?</a:t>
            </a:r>
            <a:endParaRPr lang="fr-FR" sz="2700" noProof="0" dirty="0">
              <a:solidFill>
                <a:srgbClr val="00344D"/>
              </a:solidFill>
              <a:latin typeface="Roboto"/>
              <a:ea typeface="Roboto"/>
              <a:cs typeface="Roboto"/>
            </a:endParaRPr>
          </a:p>
        </p:txBody>
      </p:sp>
      <p:pic>
        <p:nvPicPr>
          <p:cNvPr id="266" name="Google Shape;266;g364131b6538_0_26"/>
          <p:cNvPicPr preferRelativeResize="0"/>
          <p:nvPr/>
        </p:nvPicPr>
        <p:blipFill rotWithShape="1">
          <a:blip r:embed="rId3">
            <a:alphaModFix/>
          </a:blip>
          <a:srcRect/>
          <a:stretch/>
        </p:blipFill>
        <p:spPr>
          <a:xfrm>
            <a:off x="10173023" y="5438432"/>
            <a:ext cx="1736300" cy="1158098"/>
          </a:xfrm>
          <a:prstGeom prst="rect">
            <a:avLst/>
          </a:prstGeom>
          <a:noFill/>
          <a:ln>
            <a:noFill/>
          </a:ln>
        </p:spPr>
      </p:pic>
      <p:sp>
        <p:nvSpPr>
          <p:cNvPr id="267" name="Google Shape;267;g364131b6538_0_26"/>
          <p:cNvSpPr/>
          <p:nvPr/>
        </p:nvSpPr>
        <p:spPr>
          <a:xfrm>
            <a:off x="0" y="325"/>
            <a:ext cx="241525"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graphicFrame>
        <p:nvGraphicFramePr>
          <p:cNvPr id="737" name="Google Shape;737;g3749caeedb1_0_28"/>
          <p:cNvGraphicFramePr/>
          <p:nvPr>
            <p:extLst>
              <p:ext uri="{D42A27DB-BD31-4B8C-83A1-F6EECF244321}">
                <p14:modId xmlns:p14="http://schemas.microsoft.com/office/powerpoint/2010/main" val="2698394055"/>
              </p:ext>
            </p:extLst>
          </p:nvPr>
        </p:nvGraphicFramePr>
        <p:xfrm>
          <a:off x="455100" y="1064600"/>
          <a:ext cx="11636050" cy="5912970"/>
        </p:xfrm>
        <a:graphic>
          <a:graphicData uri="http://schemas.openxmlformats.org/drawingml/2006/table">
            <a:tbl>
              <a:tblPr>
                <a:noFill/>
                <a:tableStyleId>{720EB732-AF51-459B-9124-5B1EEC688277}</a:tableStyleId>
              </a:tblPr>
              <a:tblGrid>
                <a:gridCol w="2553075">
                  <a:extLst>
                    <a:ext uri="{9D8B030D-6E8A-4147-A177-3AD203B41FA5}">
                      <a16:colId xmlns:a16="http://schemas.microsoft.com/office/drawing/2014/main" val="20000"/>
                    </a:ext>
                  </a:extLst>
                </a:gridCol>
                <a:gridCol w="7751800">
                  <a:extLst>
                    <a:ext uri="{9D8B030D-6E8A-4147-A177-3AD203B41FA5}">
                      <a16:colId xmlns:a16="http://schemas.microsoft.com/office/drawing/2014/main" val="20001"/>
                    </a:ext>
                  </a:extLst>
                </a:gridCol>
                <a:gridCol w="1331175">
                  <a:extLst>
                    <a:ext uri="{9D8B030D-6E8A-4147-A177-3AD203B41FA5}">
                      <a16:colId xmlns:a16="http://schemas.microsoft.com/office/drawing/2014/main" val="20002"/>
                    </a:ext>
                  </a:extLst>
                </a:gridCol>
              </a:tblGrid>
              <a:tr h="991725">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Indicateur</a:t>
                      </a:r>
                    </a:p>
                  </a:txBody>
                  <a:tcPr marL="121900" marR="121900" marT="121900" marB="121900" anchor="ctr">
                    <a:solidFill>
                      <a:srgbClr val="8A70BC"/>
                    </a:solidFill>
                  </a:tcPr>
                </a:tc>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Question</a:t>
                      </a:r>
                    </a:p>
                  </a:txBody>
                  <a:tcPr marL="121900" marR="121900" marT="121900" marB="121900" anchor="ctr">
                    <a:solidFill>
                      <a:srgbClr val="8A70BC"/>
                    </a:solidFill>
                  </a:tcPr>
                </a:tc>
                <a:tc>
                  <a:txBody>
                    <a:bodyPr/>
                    <a:lstStyle/>
                    <a:p>
                      <a:pPr marL="0" lvl="0" indent="0" algn="ctr" rtl="0">
                        <a:spcBef>
                          <a:spcPts val="0"/>
                        </a:spcBef>
                        <a:spcAft>
                          <a:spcPts val="0"/>
                        </a:spcAft>
                        <a:buNone/>
                      </a:pPr>
                      <a:r>
                        <a:rPr lang="fr-FR" sz="2300" b="1" noProof="0" dirty="0">
                          <a:solidFill>
                            <a:schemeClr val="lt1"/>
                          </a:solidFill>
                          <a:latin typeface="Roboto"/>
                          <a:ea typeface="Roboto"/>
                          <a:cs typeface="Roboto"/>
                          <a:sym typeface="Roboto"/>
                        </a:rPr>
                        <a:t>Score (1-5) </a:t>
                      </a:r>
                    </a:p>
                  </a:txBody>
                  <a:tcPr marL="121900" marR="121900" marT="121900" marB="121900" anchor="ctr">
                    <a:solidFill>
                      <a:srgbClr val="8A70BC"/>
                    </a:solidFill>
                  </a:tcPr>
                </a:tc>
                <a:extLst>
                  <a:ext uri="{0D108BD9-81ED-4DB2-BD59-A6C34878D82A}">
                    <a16:rowId xmlns:a16="http://schemas.microsoft.com/office/drawing/2014/main" val="10000"/>
                  </a:ext>
                </a:extLst>
              </a:tr>
              <a:tr h="776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4.1 </a:t>
                      </a:r>
                      <a:r>
                        <a:rPr lang="fr-FR" sz="1600" b="1" i="0" u="none" strike="noStrike" cap="none" noProof="0" dirty="0">
                          <a:solidFill>
                            <a:srgbClr val="005677"/>
                          </a:solidFill>
                          <a:latin typeface="Roboto"/>
                          <a:ea typeface="Roboto"/>
                          <a:sym typeface="Arial"/>
                        </a:rPr>
                        <a:t>Perceptions et connaissances en matière de durabilité</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0" i="0" u="none" strike="noStrike" cap="none" noProof="0" dirty="0">
                          <a:solidFill>
                            <a:srgbClr val="000000"/>
                          </a:solidFill>
                          <a:latin typeface="Roboto"/>
                          <a:ea typeface="Roboto"/>
                          <a:sym typeface="Arial"/>
                        </a:rPr>
                        <a:t>Dans quelle mesure les parties prenantes perçoivent-elles et comprennent-elles clairement le concept de pratiques durables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1"/>
                  </a:ext>
                </a:extLst>
              </a:tr>
              <a:tr h="776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4.2 </a:t>
                      </a:r>
                      <a:r>
                        <a:rPr lang="fr-FR" sz="1600" b="1" i="0" u="none" strike="noStrike" cap="none" noProof="0" dirty="0">
                          <a:solidFill>
                            <a:srgbClr val="005677"/>
                          </a:solidFill>
                          <a:latin typeface="Roboto"/>
                          <a:ea typeface="Roboto"/>
                          <a:sym typeface="Arial"/>
                        </a:rPr>
                        <a:t>Pratiques durables</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r>
                        <a:rPr lang="fr-FR" sz="1600" b="0" i="0" u="none" strike="noStrike" cap="none" noProof="0" dirty="0">
                          <a:solidFill>
                            <a:srgbClr val="000000"/>
                          </a:solidFill>
                          <a:latin typeface="Roboto"/>
                          <a:ea typeface="Roboto"/>
                          <a:cs typeface="Arial"/>
                          <a:sym typeface="Arial"/>
                        </a:rPr>
                        <a:t>Dans quelle mesure les parties prenantes mettent-elles efficacement en œuvre des pratiques durables dans le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2"/>
                  </a:ext>
                </a:extLst>
              </a:tr>
              <a:tr h="776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noProof="0" dirty="0">
                          <a:solidFill>
                            <a:srgbClr val="005677"/>
                          </a:solidFill>
                          <a:latin typeface="Roboto"/>
                          <a:ea typeface="Roboto"/>
                          <a:cs typeface="Roboto"/>
                          <a:sym typeface="Roboto"/>
                        </a:rPr>
                        <a:t>4.3 </a:t>
                      </a:r>
                      <a:r>
                        <a:rPr lang="fr-FR" sz="1600" b="1" i="0" u="none" strike="noStrike" cap="none" noProof="0" dirty="0">
                          <a:solidFill>
                            <a:srgbClr val="005677"/>
                          </a:solidFill>
                          <a:latin typeface="Roboto"/>
                          <a:ea typeface="Roboto"/>
                          <a:sym typeface="Arial"/>
                        </a:rPr>
                        <a:t>Présence de règles habilitantes</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r>
                        <a:rPr lang="fr-FR" sz="1600" b="0" i="0" u="none" strike="noStrike" cap="none" noProof="0" dirty="0">
                          <a:solidFill>
                            <a:srgbClr val="000000"/>
                          </a:solidFill>
                          <a:latin typeface="Roboto"/>
                          <a:ea typeface="Roboto"/>
                          <a:cs typeface="Arial"/>
                          <a:sym typeface="Arial"/>
                        </a:rPr>
                        <a:t>Dans quelle mesure les politiques et procédures favorisent-elles efficacement les pratiques durables dans le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3"/>
                  </a:ext>
                </a:extLst>
              </a:tr>
              <a:tr h="776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i="0" u="none" strike="noStrike" cap="none" noProof="0" dirty="0">
                          <a:solidFill>
                            <a:srgbClr val="005677"/>
                          </a:solidFill>
                          <a:latin typeface="Roboto"/>
                          <a:ea typeface="Roboto"/>
                          <a:cs typeface="Arial"/>
                          <a:sym typeface="Roboto"/>
                        </a:rPr>
                        <a:t>4.4 </a:t>
                      </a:r>
                      <a:r>
                        <a:rPr lang="fr-FR" sz="1600" b="1" i="0" u="none" strike="noStrike" cap="none" noProof="0" dirty="0">
                          <a:solidFill>
                            <a:srgbClr val="005677"/>
                          </a:solidFill>
                          <a:latin typeface="Roboto"/>
                          <a:ea typeface="Roboto"/>
                          <a:cs typeface="Arial"/>
                          <a:sym typeface="Arial"/>
                        </a:rPr>
                        <a:t>Mise en œuvre et application des règles</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r>
                        <a:rPr lang="fr-FR" sz="1600" b="0" i="0" u="none" strike="noStrike" cap="none" noProof="0" dirty="0">
                          <a:solidFill>
                            <a:srgbClr val="000000"/>
                          </a:solidFill>
                          <a:latin typeface="Roboto"/>
                          <a:ea typeface="Roboto"/>
                          <a:cs typeface="Arial"/>
                          <a:sym typeface="Arial"/>
                        </a:rPr>
                        <a:t>Dans quelle mesure les politiques et procédures visant à garantir des pratiques durables sont-elles efficacement mises en œuvre, appliquées et contrôlées afin d'en évaluer l'impact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4"/>
                  </a:ext>
                </a:extLst>
              </a:tr>
              <a:tr h="776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600" b="1" i="0" u="none" strike="noStrike" cap="none" noProof="0" dirty="0">
                          <a:solidFill>
                            <a:srgbClr val="005677"/>
                          </a:solidFill>
                          <a:latin typeface="Roboto"/>
                          <a:ea typeface="Roboto"/>
                          <a:cs typeface="Arial"/>
                          <a:sym typeface="Roboto"/>
                        </a:rPr>
                        <a:t>4.5 </a:t>
                      </a:r>
                      <a:r>
                        <a:rPr lang="fr-FR" sz="1600" b="1" i="0" u="none" strike="noStrike" cap="none" noProof="0" dirty="0">
                          <a:solidFill>
                            <a:srgbClr val="005677"/>
                          </a:solidFill>
                          <a:latin typeface="Roboto"/>
                          <a:ea typeface="Roboto"/>
                          <a:cs typeface="Arial"/>
                          <a:sym typeface="Arial"/>
                        </a:rPr>
                        <a:t>Promotion des pratiques durables</a:t>
                      </a:r>
                    </a:p>
                    <a:p>
                      <a:pPr marL="0" lvl="0" indent="0" algn="l" rtl="0">
                        <a:spcBef>
                          <a:spcPts val="0"/>
                        </a:spcBef>
                        <a:spcAft>
                          <a:spcPts val="0"/>
                        </a:spcAft>
                        <a:buNone/>
                      </a:pPr>
                      <a:endParaRPr lang="fr-FR" sz="1600" b="1" noProof="0" dirty="0">
                        <a:solidFill>
                          <a:srgbClr val="005677"/>
                        </a:solidFill>
                        <a:latin typeface="Roboto"/>
                        <a:ea typeface="Roboto"/>
                        <a:cs typeface="Roboto"/>
                        <a:sym typeface="Roboto"/>
                      </a:endParaRPr>
                    </a:p>
                  </a:txBody>
                  <a:tcPr marL="121900" marR="121900" marT="121900" marB="121900" anchor="ctr"/>
                </a:tc>
                <a:tc>
                  <a:txBody>
                    <a:bodyPr/>
                    <a:lstStyle/>
                    <a:p>
                      <a:r>
                        <a:rPr lang="fr-FR" sz="1600" b="0" i="0" u="none" strike="noStrike" cap="none" noProof="0" dirty="0">
                          <a:solidFill>
                            <a:srgbClr val="000000"/>
                          </a:solidFill>
                          <a:latin typeface="Roboto"/>
                          <a:ea typeface="Roboto"/>
                          <a:cs typeface="Arial"/>
                          <a:sym typeface="Arial"/>
                        </a:rPr>
                        <a:t>Dans quelle mesure les conditions sont-elles réunies pour promouvoir des pratiques respectueuses de l'environnement dans le paysage ?</a:t>
                      </a:r>
                    </a:p>
                  </a:txBody>
                  <a:tcPr marL="121900" marR="121900" marT="121900" marB="121900" anchor="ctr"/>
                </a:tc>
                <a:tc>
                  <a:txBody>
                    <a:bodyPr/>
                    <a:lstStyle/>
                    <a:p>
                      <a:pPr marL="0" lvl="0" indent="0" algn="l" rtl="0">
                        <a:spcBef>
                          <a:spcPts val="0"/>
                        </a:spcBef>
                        <a:spcAft>
                          <a:spcPts val="0"/>
                        </a:spcAft>
                        <a:buNone/>
                      </a:pPr>
                      <a:endParaRPr lang="fr-FR" sz="1600" b="1" noProof="0" dirty="0">
                        <a:latin typeface="Roboto"/>
                        <a:ea typeface="Roboto"/>
                        <a:cs typeface="Roboto"/>
                        <a:sym typeface="Roboto"/>
                      </a:endParaRPr>
                    </a:p>
                  </a:txBody>
                  <a:tcPr marL="121900" marR="121900" marT="121900" marB="121900" anchor="ctr"/>
                </a:tc>
                <a:extLst>
                  <a:ext uri="{0D108BD9-81ED-4DB2-BD59-A6C34878D82A}">
                    <a16:rowId xmlns:a16="http://schemas.microsoft.com/office/drawing/2014/main" val="10005"/>
                  </a:ext>
                </a:extLst>
              </a:tr>
            </a:tbl>
          </a:graphicData>
        </a:graphic>
      </p:graphicFrame>
      <p:sp>
        <p:nvSpPr>
          <p:cNvPr id="738" name="Google Shape;738;g3749caeedb1_0_28"/>
          <p:cNvSpPr txBox="1"/>
          <p:nvPr/>
        </p:nvSpPr>
        <p:spPr>
          <a:xfrm>
            <a:off x="2645025" y="303233"/>
            <a:ext cx="9187746" cy="418622"/>
          </a:xfrm>
          <a:prstGeom prst="rect">
            <a:avLst/>
          </a:prstGeom>
          <a:noFill/>
          <a:ln>
            <a:noFill/>
          </a:ln>
        </p:spPr>
        <p:txBody>
          <a:bodyPr spcFirstLastPara="1" wrap="square" lIns="121900" tIns="121900" rIns="121900" bIns="121900" anchor="t" anchorCtr="0">
            <a:noAutofit/>
          </a:bodyPr>
          <a:lstStyle/>
          <a:p>
            <a:r>
              <a:rPr lang="fr-FR" sz="2400" b="1" noProof="0" dirty="0">
                <a:solidFill>
                  <a:srgbClr val="B58500"/>
                </a:solidFill>
                <a:latin typeface="Roboto"/>
                <a:ea typeface="Roboto"/>
              </a:rPr>
              <a:t>Critère 4 : Réflexion et action en matière de paysage durable</a:t>
            </a:r>
          </a:p>
        </p:txBody>
      </p:sp>
      <p:sp>
        <p:nvSpPr>
          <p:cNvPr id="739" name="Google Shape;739;g3749caeedb1_0_28"/>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743"/>
        <p:cNvGrpSpPr/>
        <p:nvPr/>
      </p:nvGrpSpPr>
      <p:grpSpPr>
        <a:xfrm>
          <a:off x="0" y="0"/>
          <a:ext cx="0" cy="0"/>
          <a:chOff x="0" y="0"/>
          <a:chExt cx="0" cy="0"/>
        </a:xfrm>
      </p:grpSpPr>
      <p:sp>
        <p:nvSpPr>
          <p:cNvPr id="744" name="Google Shape;744;g3641e361e26_0_74"/>
          <p:cNvSpPr txBox="1"/>
          <p:nvPr/>
        </p:nvSpPr>
        <p:spPr>
          <a:xfrm>
            <a:off x="1200150" y="2795700"/>
            <a:ext cx="10044793" cy="2462172"/>
          </a:xfrm>
          <a:prstGeom prst="rect">
            <a:avLst/>
          </a:prstGeom>
          <a:noFill/>
          <a:ln>
            <a:noFill/>
          </a:ln>
        </p:spPr>
        <p:txBody>
          <a:bodyPr spcFirstLastPara="1" wrap="square" lIns="121900" tIns="121900" rIns="121900" bIns="121900" anchor="t" anchorCtr="0">
            <a:spAutoFit/>
          </a:bodyPr>
          <a:lstStyle/>
          <a:p>
            <a:r>
              <a:rPr lang="fr-FR" sz="4800" noProof="0" dirty="0">
                <a:solidFill>
                  <a:schemeClr val="dk2"/>
                </a:solidFill>
                <a:latin typeface="Roboto Black"/>
                <a:ea typeface="Roboto Black"/>
              </a:rPr>
              <a:t>Débriefing.</a:t>
            </a:r>
          </a:p>
          <a:p>
            <a:pPr marL="0" lvl="0" indent="0" algn="l" rtl="0">
              <a:spcBef>
                <a:spcPts val="0"/>
              </a:spcBef>
              <a:spcAft>
                <a:spcPts val="0"/>
              </a:spcAft>
              <a:buNone/>
            </a:pPr>
            <a:endParaRPr lang="fr-FR" sz="4800" noProof="0" dirty="0">
              <a:solidFill>
                <a:srgbClr val="005677"/>
              </a:solidFill>
              <a:latin typeface="Roboto Black"/>
              <a:ea typeface="Roboto Black"/>
              <a:cs typeface="Roboto Black"/>
              <a:sym typeface="Roboto Black"/>
            </a:endParaRPr>
          </a:p>
          <a:p>
            <a:pPr marL="0" lvl="0" indent="0" algn="l" rtl="0">
              <a:spcBef>
                <a:spcPts val="0"/>
              </a:spcBef>
              <a:spcAft>
                <a:spcPts val="0"/>
              </a:spcAft>
              <a:buNone/>
            </a:pPr>
            <a:endParaRPr lang="fr-FR" sz="4800" noProof="0" dirty="0">
              <a:solidFill>
                <a:srgbClr val="005677"/>
              </a:solidFill>
              <a:latin typeface="Roboto Black"/>
              <a:ea typeface="Roboto Black"/>
              <a:cs typeface="Roboto Black"/>
              <a:sym typeface="Roboto Black"/>
            </a:endParaRPr>
          </a:p>
        </p:txBody>
      </p:sp>
      <p:sp>
        <p:nvSpPr>
          <p:cNvPr id="745" name="Google Shape;745;g3641e361e26_0_74"/>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
        <p:nvSpPr>
          <p:cNvPr id="746" name="Google Shape;746;g3641e361e26_0_74"/>
          <p:cNvSpPr txBox="1"/>
          <p:nvPr/>
        </p:nvSpPr>
        <p:spPr>
          <a:xfrm>
            <a:off x="1670957" y="4026786"/>
            <a:ext cx="7772400" cy="1246465"/>
          </a:xfrm>
          <a:prstGeom prst="rect">
            <a:avLst/>
          </a:prstGeom>
          <a:noFill/>
          <a:ln>
            <a:noFill/>
          </a:ln>
        </p:spPr>
        <p:txBody>
          <a:bodyPr spcFirstLastPara="1" wrap="square" lIns="91425" tIns="91425" rIns="91425" bIns="91425" anchor="t" anchorCtr="0">
            <a:spAutoFit/>
          </a:bodyPr>
          <a:lstStyle/>
          <a:p>
            <a:pPr lvl="0" eaLnBrk="0" fontAlgn="base" hangingPunct="0">
              <a:spcBef>
                <a:spcPct val="0"/>
              </a:spcBef>
              <a:spcAft>
                <a:spcPct val="0"/>
              </a:spcAft>
              <a:buClrTx/>
            </a:pPr>
            <a:r>
              <a:rPr lang="fr-FR" sz="2300" noProof="0" dirty="0">
                <a:solidFill>
                  <a:srgbClr val="03658C"/>
                </a:solidFill>
                <a:latin typeface="Roboto"/>
                <a:ea typeface="Roboto"/>
              </a:rPr>
              <a:t>* Quelle est votre interprétation de l'évaluation ?</a:t>
            </a:r>
          </a:p>
          <a:p>
            <a:pPr lvl="0" eaLnBrk="0" fontAlgn="base" hangingPunct="0">
              <a:spcBef>
                <a:spcPct val="0"/>
              </a:spcBef>
              <a:spcAft>
                <a:spcPct val="0"/>
              </a:spcAft>
              <a:buClrTx/>
            </a:pPr>
            <a:r>
              <a:rPr lang="fr-FR" sz="2300" noProof="0" dirty="0">
                <a:solidFill>
                  <a:srgbClr val="03658C"/>
                </a:solidFill>
                <a:latin typeface="Roboto"/>
                <a:ea typeface="Roboto"/>
              </a:rPr>
              <a:t>* Quels domaines privilégieriez-vous pour apporter des améliorations et pourquoi ?</a:t>
            </a:r>
          </a:p>
        </p:txBody>
      </p:sp>
      <p:sp>
        <p:nvSpPr>
          <p:cNvPr id="2" name="Rectangle 1">
            <a:extLst>
              <a:ext uri="{FF2B5EF4-FFF2-40B4-BE49-F238E27FC236}">
                <a16:creationId xmlns:a16="http://schemas.microsoft.com/office/drawing/2014/main" id="{78B3EC67-AAF0-8663-7E19-C6F6CBE3028B}"/>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750"/>
        <p:cNvGrpSpPr/>
        <p:nvPr/>
      </p:nvGrpSpPr>
      <p:grpSpPr>
        <a:xfrm>
          <a:off x="0" y="0"/>
          <a:ext cx="0" cy="0"/>
          <a:chOff x="0" y="0"/>
          <a:chExt cx="0" cy="0"/>
        </a:xfrm>
      </p:grpSpPr>
      <p:sp>
        <p:nvSpPr>
          <p:cNvPr id="751" name="Google Shape;751;g3641e361e26_0_469"/>
          <p:cNvSpPr txBox="1"/>
          <p:nvPr/>
        </p:nvSpPr>
        <p:spPr>
          <a:xfrm>
            <a:off x="492579" y="2990828"/>
            <a:ext cx="11830200" cy="984845"/>
          </a:xfrm>
          <a:prstGeom prst="rect">
            <a:avLst/>
          </a:prstGeom>
          <a:noFill/>
          <a:ln>
            <a:noFill/>
          </a:ln>
        </p:spPr>
        <p:txBody>
          <a:bodyPr spcFirstLastPara="1" wrap="square" lIns="121900" tIns="121900" rIns="121900" bIns="121900" anchor="t" anchorCtr="0">
            <a:spAutoFit/>
          </a:bodyPr>
          <a:lstStyle/>
          <a:p>
            <a:r>
              <a:rPr lang="fr-FR" sz="4800" noProof="0" dirty="0">
                <a:solidFill>
                  <a:srgbClr val="005677"/>
                </a:solidFill>
                <a:latin typeface="Roboto Black"/>
                <a:ea typeface="Roboto Black"/>
              </a:rPr>
              <a:t>Si vous souhaitez approfondir le sujet…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g3641e361e26_0_79"/>
          <p:cNvPicPr preferRelativeResize="0"/>
          <p:nvPr/>
        </p:nvPicPr>
        <p:blipFill>
          <a:blip r:embed="rId3">
            <a:alphaModFix/>
          </a:blip>
          <a:stretch>
            <a:fillRect/>
          </a:stretch>
        </p:blipFill>
        <p:spPr>
          <a:xfrm>
            <a:off x="910500" y="152400"/>
            <a:ext cx="4611511" cy="6553200"/>
          </a:xfrm>
          <a:prstGeom prst="rect">
            <a:avLst/>
          </a:prstGeom>
          <a:noFill/>
          <a:ln w="9525" cap="flat" cmpd="sng">
            <a:solidFill>
              <a:schemeClr val="dk1"/>
            </a:solidFill>
            <a:prstDash val="solid"/>
            <a:round/>
            <a:headEnd type="none" w="sm" len="sm"/>
            <a:tailEnd type="none" w="sm" len="sm"/>
          </a:ln>
        </p:spPr>
      </p:pic>
      <p:pic>
        <p:nvPicPr>
          <p:cNvPr id="758" name="Google Shape;758;g3641e361e26_0_79"/>
          <p:cNvPicPr preferRelativeResize="0"/>
          <p:nvPr/>
        </p:nvPicPr>
        <p:blipFill>
          <a:blip r:embed="rId4">
            <a:alphaModFix/>
          </a:blip>
          <a:stretch>
            <a:fillRect/>
          </a:stretch>
        </p:blipFill>
        <p:spPr>
          <a:xfrm>
            <a:off x="6274813" y="152400"/>
            <a:ext cx="5063837" cy="6553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763"/>
        <p:cNvGrpSpPr/>
        <p:nvPr/>
      </p:nvGrpSpPr>
      <p:grpSpPr>
        <a:xfrm>
          <a:off x="0" y="0"/>
          <a:ext cx="0" cy="0"/>
          <a:chOff x="0" y="0"/>
          <a:chExt cx="0" cy="0"/>
        </a:xfrm>
      </p:grpSpPr>
      <p:pic>
        <p:nvPicPr>
          <p:cNvPr id="764" name="Google Shape;764;g3641e361e26_0_68"/>
          <p:cNvPicPr preferRelativeResize="0"/>
          <p:nvPr/>
        </p:nvPicPr>
        <p:blipFill>
          <a:blip r:embed="rId3">
            <a:alphaModFix/>
          </a:blip>
          <a:stretch>
            <a:fillRect/>
          </a:stretch>
        </p:blipFill>
        <p:spPr>
          <a:xfrm>
            <a:off x="97214" y="0"/>
            <a:ext cx="6131224" cy="6858000"/>
          </a:xfrm>
          <a:prstGeom prst="rect">
            <a:avLst/>
          </a:prstGeom>
          <a:noFill/>
          <a:ln>
            <a:noFill/>
          </a:ln>
        </p:spPr>
      </p:pic>
      <p:pic>
        <p:nvPicPr>
          <p:cNvPr id="765" name="Google Shape;765;g3641e361e26_0_68"/>
          <p:cNvPicPr preferRelativeResize="0"/>
          <p:nvPr/>
        </p:nvPicPr>
        <p:blipFill>
          <a:blip r:embed="rId4">
            <a:alphaModFix/>
          </a:blip>
          <a:stretch>
            <a:fillRect/>
          </a:stretch>
        </p:blipFill>
        <p:spPr>
          <a:xfrm>
            <a:off x="6268888" y="0"/>
            <a:ext cx="5868366" cy="6858000"/>
          </a:xfrm>
          <a:prstGeom prst="rect">
            <a:avLst/>
          </a:prstGeom>
          <a:noFill/>
          <a:ln>
            <a:noFill/>
          </a:ln>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769"/>
        <p:cNvGrpSpPr/>
        <p:nvPr/>
      </p:nvGrpSpPr>
      <p:grpSpPr>
        <a:xfrm>
          <a:off x="0" y="0"/>
          <a:ext cx="0" cy="0"/>
          <a:chOff x="0" y="0"/>
          <a:chExt cx="0" cy="0"/>
        </a:xfrm>
      </p:grpSpPr>
      <p:sp>
        <p:nvSpPr>
          <p:cNvPr id="770" name="Google Shape;770;g3641e361e26_0_481"/>
          <p:cNvSpPr txBox="1">
            <a:spLocks noGrp="1"/>
          </p:cNvSpPr>
          <p:nvPr>
            <p:ph type="title"/>
          </p:nvPr>
        </p:nvSpPr>
        <p:spPr>
          <a:xfrm>
            <a:off x="801529" y="742950"/>
            <a:ext cx="8686800" cy="3563400"/>
          </a:xfrm>
          <a:prstGeom prst="rect">
            <a:avLst/>
          </a:prstGeom>
          <a:noFill/>
          <a:ln>
            <a:noFill/>
          </a:ln>
        </p:spPr>
        <p:txBody>
          <a:bodyPr spcFirstLastPara="1" wrap="square" lIns="91425" tIns="45700" rIns="91425" bIns="45700" anchor="b" anchorCtr="0">
            <a:noAutofit/>
          </a:bodyPr>
          <a:lstStyle/>
          <a:p>
            <a:pPr marL="0" lvl="0" indent="0" algn="l" rtl="0">
              <a:lnSpc>
                <a:spcPct val="116666"/>
              </a:lnSpc>
              <a:spcBef>
                <a:spcPts val="0"/>
              </a:spcBef>
              <a:spcAft>
                <a:spcPts val="0"/>
              </a:spcAft>
              <a:buClr>
                <a:schemeClr val="lt2"/>
              </a:buClr>
              <a:buSzPts val="6000"/>
              <a:buFont typeface="Arial"/>
              <a:buNone/>
            </a:pPr>
            <a:r>
              <a:rPr lang="en-US" dirty="0">
                <a:latin typeface="Roboto"/>
                <a:ea typeface="Roboto"/>
                <a:cs typeface="Roboto"/>
                <a:sym typeface="Roboto"/>
              </a:rPr>
              <a:t>Pause</a:t>
            </a:r>
            <a:endParaRPr dirty="0">
              <a:latin typeface="Roboto"/>
              <a:ea typeface="Roboto"/>
              <a:cs typeface="Roboto"/>
              <a:sym typeface="Roboto"/>
            </a:endParaRPr>
          </a:p>
        </p:txBody>
      </p:sp>
      <p:sp>
        <p:nvSpPr>
          <p:cNvPr id="771" name="Google Shape;771;g3641e361e26_0_481"/>
          <p:cNvSpPr txBox="1">
            <a:spLocks noGrp="1"/>
          </p:cNvSpPr>
          <p:nvPr>
            <p:ph type="body" idx="1"/>
          </p:nvPr>
        </p:nvSpPr>
        <p:spPr>
          <a:xfrm>
            <a:off x="801529" y="4857157"/>
            <a:ext cx="8686800" cy="1188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3 minutes</a:t>
            </a:r>
            <a:endParaRPr/>
          </a:p>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EF9FF"/>
        </a:solidFill>
        <a:effectLst/>
      </p:bgPr>
    </p:bg>
    <p:spTree>
      <p:nvGrpSpPr>
        <p:cNvPr id="1" name="Shape 775"/>
        <p:cNvGrpSpPr/>
        <p:nvPr/>
      </p:nvGrpSpPr>
      <p:grpSpPr>
        <a:xfrm>
          <a:off x="0" y="0"/>
          <a:ext cx="0" cy="0"/>
          <a:chOff x="0" y="0"/>
          <a:chExt cx="0" cy="0"/>
        </a:xfrm>
      </p:grpSpPr>
      <p:sp>
        <p:nvSpPr>
          <p:cNvPr id="776" name="Google Shape;776;g3641e361e26_0_95"/>
          <p:cNvSpPr/>
          <p:nvPr/>
        </p:nvSpPr>
        <p:spPr>
          <a:xfrm>
            <a:off x="4242767" y="1582600"/>
            <a:ext cx="3692700" cy="369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777" name="Google Shape;777;g3641e361e26_0_95"/>
          <p:cNvSpPr txBox="1"/>
          <p:nvPr/>
        </p:nvSpPr>
        <p:spPr>
          <a:xfrm>
            <a:off x="4242767" y="2801350"/>
            <a:ext cx="3692700" cy="1255200"/>
          </a:xfrm>
          <a:prstGeom prst="rect">
            <a:avLst/>
          </a:prstGeom>
          <a:noFill/>
          <a:ln>
            <a:noFill/>
          </a:ln>
        </p:spPr>
        <p:txBody>
          <a:bodyPr spcFirstLastPara="1" wrap="square" lIns="121900" tIns="121900" rIns="121900" bIns="121900" anchor="ctr" anchorCtr="0">
            <a:noAutofit/>
          </a:bodyPr>
          <a:lstStyle/>
          <a:p>
            <a:pPr algn="ctr">
              <a:buSzPts val="3100"/>
            </a:pPr>
            <a:r>
              <a:rPr lang="fr-FR" sz="3100" b="1" noProof="0" dirty="0">
                <a:solidFill>
                  <a:srgbClr val="00344D"/>
                </a:solidFill>
                <a:latin typeface="Roboto"/>
                <a:ea typeface="Roboto"/>
              </a:rPr>
              <a:t>Gouvernance du paysage grâce à des partenariats multi-acteurs</a:t>
            </a:r>
          </a:p>
        </p:txBody>
      </p:sp>
      <p:sp>
        <p:nvSpPr>
          <p:cNvPr id="778" name="Google Shape;778;g3641e361e26_0_95"/>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3641e361e26_0_931"/>
          <p:cNvSpPr/>
          <p:nvPr/>
        </p:nvSpPr>
        <p:spPr>
          <a:xfrm>
            <a:off x="6276300" y="3425025"/>
            <a:ext cx="6874500" cy="1416000"/>
          </a:xfrm>
          <a:prstGeom prst="parallelogram">
            <a:avLst>
              <a:gd name="adj" fmla="val 25000"/>
            </a:avLst>
          </a:prstGeom>
          <a:solidFill>
            <a:srgbClr val="EEE5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784" name="Google Shape;784;g3641e361e26_0_931"/>
          <p:cNvSpPr/>
          <p:nvPr/>
        </p:nvSpPr>
        <p:spPr>
          <a:xfrm>
            <a:off x="5793500" y="337900"/>
            <a:ext cx="6874500" cy="1416000"/>
          </a:xfrm>
          <a:prstGeom prst="parallelogram">
            <a:avLst>
              <a:gd name="adj" fmla="val 25000"/>
            </a:avLst>
          </a:prstGeom>
          <a:solidFill>
            <a:srgbClr val="EEE5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785" name="Google Shape;785;g3641e361e26_0_931"/>
          <p:cNvSpPr txBox="1"/>
          <p:nvPr/>
        </p:nvSpPr>
        <p:spPr>
          <a:xfrm>
            <a:off x="890467" y="2284433"/>
            <a:ext cx="4515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lang="fr-FR" sz="2700" b="0" i="0" u="none" strike="noStrike" cap="none" noProof="0" dirty="0">
              <a:solidFill>
                <a:srgbClr val="005677"/>
              </a:solidFill>
              <a:latin typeface="Roboto"/>
              <a:ea typeface="Roboto"/>
              <a:cs typeface="Roboto"/>
              <a:sym typeface="Roboto"/>
            </a:endParaRPr>
          </a:p>
        </p:txBody>
      </p:sp>
      <p:sp>
        <p:nvSpPr>
          <p:cNvPr id="786" name="Google Shape;786;g3641e361e26_0_931"/>
          <p:cNvSpPr/>
          <p:nvPr/>
        </p:nvSpPr>
        <p:spPr>
          <a:xfrm>
            <a:off x="693133" y="1972000"/>
            <a:ext cx="3042900" cy="2913900"/>
          </a:xfrm>
          <a:prstGeom prst="rect">
            <a:avLst/>
          </a:prstGeom>
          <a:noFill/>
          <a:ln>
            <a:noFill/>
          </a:ln>
        </p:spPr>
        <p:txBody>
          <a:bodyPr spcFirstLastPara="1" wrap="square" lIns="121900" tIns="60925" rIns="121900" bIns="60925" anchor="ctr" anchorCtr="0">
            <a:noAutofit/>
          </a:bodyPr>
          <a:lstStyle/>
          <a:p>
            <a:pPr lvl="0" eaLnBrk="0" fontAlgn="base" hangingPunct="0">
              <a:spcBef>
                <a:spcPct val="0"/>
              </a:spcBef>
              <a:spcAft>
                <a:spcPct val="0"/>
              </a:spcAft>
              <a:buClrTx/>
            </a:pPr>
            <a:r>
              <a:rPr lang="fr-FR" sz="3200" noProof="0" dirty="0">
                <a:solidFill>
                  <a:srgbClr val="A08D4A"/>
                </a:solidFill>
                <a:latin typeface="Roboto Black"/>
                <a:ea typeface="Roboto Black"/>
              </a:rPr>
              <a:t>Quatre critères fondamentaux pour des</a:t>
            </a:r>
          </a:p>
          <a:p>
            <a:pPr lvl="0" eaLnBrk="0" fontAlgn="base" hangingPunct="0">
              <a:spcBef>
                <a:spcPct val="0"/>
              </a:spcBef>
              <a:spcAft>
                <a:spcPct val="0"/>
              </a:spcAft>
              <a:buClrTx/>
            </a:pPr>
            <a:r>
              <a:rPr lang="fr-FR" sz="3200" noProof="0" dirty="0">
                <a:solidFill>
                  <a:srgbClr val="A08D4A"/>
                </a:solidFill>
                <a:latin typeface="Roboto Black"/>
                <a:ea typeface="Roboto Black"/>
              </a:rPr>
              <a:t>initiatives paysagères</a:t>
            </a:r>
          </a:p>
        </p:txBody>
      </p:sp>
      <p:pic>
        <p:nvPicPr>
          <p:cNvPr id="787" name="Google Shape;787;g3641e361e26_0_931"/>
          <p:cNvPicPr preferRelativeResize="0"/>
          <p:nvPr/>
        </p:nvPicPr>
        <p:blipFill rotWithShape="1">
          <a:blip r:embed="rId3">
            <a:alphaModFix/>
          </a:blip>
          <a:srcRect/>
          <a:stretch/>
        </p:blipFill>
        <p:spPr>
          <a:xfrm>
            <a:off x="13486333" y="245884"/>
            <a:ext cx="9147931" cy="6366234"/>
          </a:xfrm>
          <a:prstGeom prst="rect">
            <a:avLst/>
          </a:prstGeom>
          <a:noFill/>
          <a:ln>
            <a:noFill/>
          </a:ln>
        </p:spPr>
      </p:pic>
      <p:sp>
        <p:nvSpPr>
          <p:cNvPr id="788" name="Google Shape;788;g3641e361e26_0_931"/>
          <p:cNvSpPr txBox="1"/>
          <p:nvPr/>
        </p:nvSpPr>
        <p:spPr>
          <a:xfrm>
            <a:off x="6155855" y="601204"/>
            <a:ext cx="5780700" cy="1123344"/>
          </a:xfrm>
          <a:prstGeom prst="rect">
            <a:avLst/>
          </a:prstGeom>
          <a:noFill/>
          <a:ln>
            <a:noFill/>
          </a:ln>
        </p:spPr>
        <p:txBody>
          <a:bodyPr spcFirstLastPara="1" wrap="square" lIns="121900" tIns="121900" rIns="121900" bIns="121900" anchor="t" anchorCtr="0">
            <a:spAutoFit/>
          </a:bodyPr>
          <a:lstStyle/>
          <a:p>
            <a:pPr>
              <a:buSzPts val="1900"/>
            </a:pPr>
            <a:r>
              <a:rPr lang="fr-FR" sz="1900" b="1" noProof="0" dirty="0">
                <a:solidFill>
                  <a:srgbClr val="005677"/>
                </a:solidFill>
                <a:latin typeface="Roboto"/>
                <a:ea typeface="Roboto"/>
              </a:rPr>
              <a:t>Fonctionne à l'échelle du paysage d'une zone </a:t>
            </a:r>
            <a:r>
              <a:rPr lang="fr-FR" sz="1900" noProof="0" dirty="0">
                <a:solidFill>
                  <a:srgbClr val="005677"/>
                </a:solidFill>
                <a:latin typeface="Roboto"/>
                <a:ea typeface="Roboto"/>
              </a:rPr>
              <a:t>écologique, socio-économique ou administrative définie...</a:t>
            </a:r>
          </a:p>
        </p:txBody>
      </p:sp>
      <p:sp>
        <p:nvSpPr>
          <p:cNvPr id="789" name="Google Shape;789;g3641e361e26_0_931"/>
          <p:cNvSpPr txBox="1"/>
          <p:nvPr/>
        </p:nvSpPr>
        <p:spPr>
          <a:xfrm>
            <a:off x="4183200" y="799607"/>
            <a:ext cx="2090700" cy="569346"/>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1. </a:t>
            </a:r>
            <a:r>
              <a:rPr lang="fr-FR" sz="2100" noProof="0" dirty="0">
                <a:solidFill>
                  <a:srgbClr val="A08D4A"/>
                </a:solidFill>
                <a:latin typeface="Roboto Black"/>
                <a:ea typeface="Roboto Black"/>
              </a:rPr>
              <a:t>Échelle</a:t>
            </a:r>
          </a:p>
        </p:txBody>
      </p:sp>
      <p:sp>
        <p:nvSpPr>
          <p:cNvPr id="790" name="Google Shape;790;g3641e361e26_0_931"/>
          <p:cNvSpPr txBox="1"/>
          <p:nvPr/>
        </p:nvSpPr>
        <p:spPr>
          <a:xfrm>
            <a:off x="3924717" y="2081951"/>
            <a:ext cx="3467700" cy="892512"/>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2. </a:t>
            </a:r>
            <a:r>
              <a:rPr lang="fr-FR" sz="2100" noProof="0" dirty="0">
                <a:solidFill>
                  <a:srgbClr val="A08D4A"/>
                </a:solidFill>
                <a:latin typeface="Roboto Black"/>
                <a:ea typeface="Roboto Black"/>
              </a:rPr>
              <a:t>Processus de gouvernance multipartite</a:t>
            </a:r>
          </a:p>
        </p:txBody>
      </p:sp>
      <p:sp>
        <p:nvSpPr>
          <p:cNvPr id="791" name="Google Shape;791;g3641e361e26_0_931"/>
          <p:cNvSpPr txBox="1"/>
          <p:nvPr/>
        </p:nvSpPr>
        <p:spPr>
          <a:xfrm>
            <a:off x="7090433" y="2112717"/>
            <a:ext cx="5462100" cy="830956"/>
          </a:xfrm>
          <a:prstGeom prst="rect">
            <a:avLst/>
          </a:prstGeom>
          <a:noFill/>
          <a:ln>
            <a:noFill/>
          </a:ln>
        </p:spPr>
        <p:txBody>
          <a:bodyPr spcFirstLastPara="1" wrap="square" lIns="121900" tIns="121900" rIns="121900" bIns="121900" anchor="t" anchorCtr="0">
            <a:spAutoFit/>
          </a:bodyPr>
          <a:lstStyle/>
          <a:p>
            <a:pPr>
              <a:buSzPts val="1900"/>
            </a:pPr>
            <a:r>
              <a:rPr lang="fr-FR" sz="1900" b="1" noProof="0" dirty="0">
                <a:solidFill>
                  <a:srgbClr val="005677"/>
                </a:solidFill>
                <a:latin typeface="Roboto"/>
                <a:ea typeface="Roboto"/>
              </a:rPr>
              <a:t>Régie par un processus multipartite </a:t>
            </a:r>
            <a:r>
              <a:rPr lang="fr-FR" sz="1900" noProof="0" dirty="0">
                <a:solidFill>
                  <a:srgbClr val="005677"/>
                </a:solidFill>
                <a:latin typeface="Roboto"/>
                <a:ea typeface="Roboto"/>
              </a:rPr>
              <a:t>ou une plateforme participative : prise de décision…</a:t>
            </a:r>
          </a:p>
        </p:txBody>
      </p:sp>
      <p:sp>
        <p:nvSpPr>
          <p:cNvPr id="792" name="Google Shape;792;g3641e361e26_0_931"/>
          <p:cNvSpPr txBox="1"/>
          <p:nvPr/>
        </p:nvSpPr>
        <p:spPr>
          <a:xfrm>
            <a:off x="3960533" y="3620033"/>
            <a:ext cx="2877300" cy="938678"/>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3. </a:t>
            </a:r>
            <a:r>
              <a:rPr lang="fr-FR" sz="2100" noProof="0" dirty="0">
                <a:solidFill>
                  <a:srgbClr val="A08D4A"/>
                </a:solidFill>
                <a:latin typeface="Roboto Black"/>
                <a:ea typeface="Roboto Black"/>
              </a:rPr>
              <a:t>Objectifs et actions collectifs</a:t>
            </a:r>
          </a:p>
          <a:p>
            <a:pPr marL="0" marR="0" lvl="0" indent="0" algn="l" rtl="0">
              <a:lnSpc>
                <a:spcPct val="100000"/>
              </a:lnSpc>
              <a:spcBef>
                <a:spcPts val="0"/>
              </a:spcBef>
              <a:spcAft>
                <a:spcPts val="0"/>
              </a:spcAft>
              <a:buClr>
                <a:srgbClr val="000000"/>
              </a:buClr>
              <a:buSzPts val="2100"/>
              <a:buFont typeface="Arial"/>
              <a:buNone/>
            </a:pPr>
            <a:endParaRPr lang="fr-FR" sz="300" b="0" i="0" u="none" strike="noStrike" cap="none" noProof="0" dirty="0">
              <a:solidFill>
                <a:srgbClr val="A08D4A"/>
              </a:solidFill>
              <a:latin typeface="Arial"/>
              <a:ea typeface="Arial"/>
              <a:cs typeface="Arial"/>
              <a:sym typeface="Arial"/>
            </a:endParaRPr>
          </a:p>
        </p:txBody>
      </p:sp>
      <p:sp>
        <p:nvSpPr>
          <p:cNvPr id="793" name="Google Shape;793;g3641e361e26_0_931"/>
          <p:cNvSpPr txBox="1"/>
          <p:nvPr/>
        </p:nvSpPr>
        <p:spPr>
          <a:xfrm>
            <a:off x="6785633" y="3672633"/>
            <a:ext cx="5075700" cy="1123344"/>
          </a:xfrm>
          <a:prstGeom prst="rect">
            <a:avLst/>
          </a:prstGeom>
          <a:noFill/>
          <a:ln>
            <a:noFill/>
          </a:ln>
        </p:spPr>
        <p:txBody>
          <a:bodyPr spcFirstLastPara="1" wrap="square" lIns="121900" tIns="121900" rIns="121900" bIns="121900" anchor="t" anchorCtr="0">
            <a:spAutoFit/>
          </a:bodyPr>
          <a:lstStyle/>
          <a:p>
            <a:pPr>
              <a:buSzPts val="1900"/>
            </a:pPr>
            <a:r>
              <a:rPr lang="fr-FR" sz="1900" b="1" noProof="0" dirty="0">
                <a:solidFill>
                  <a:srgbClr val="005677"/>
                </a:solidFill>
                <a:latin typeface="Roboto"/>
                <a:ea typeface="Roboto"/>
              </a:rPr>
              <a:t>Accord conclu</a:t>
            </a:r>
            <a:r>
              <a:rPr lang="fr-FR" sz="1900" noProof="0" dirty="0">
                <a:solidFill>
                  <a:srgbClr val="005677"/>
                </a:solidFill>
                <a:latin typeface="Roboto"/>
                <a:ea typeface="Roboto"/>
              </a:rPr>
              <a:t> sur un ensemble d'objectifs d'impact à long terme et un plan d'action collectif pour le paysage</a:t>
            </a:r>
            <a:r>
              <a:rPr lang="fr-FR" sz="1900" b="0" i="0" u="none" strike="noStrike" cap="none" noProof="0" dirty="0">
                <a:solidFill>
                  <a:srgbClr val="005677"/>
                </a:solidFill>
                <a:latin typeface="Roboto"/>
                <a:ea typeface="Roboto"/>
                <a:cs typeface="Roboto"/>
                <a:sym typeface="Roboto"/>
              </a:rPr>
              <a:t> </a:t>
            </a:r>
          </a:p>
        </p:txBody>
      </p:sp>
      <p:sp>
        <p:nvSpPr>
          <p:cNvPr id="794" name="Google Shape;794;g3641e361e26_0_931"/>
          <p:cNvSpPr txBox="1"/>
          <p:nvPr/>
        </p:nvSpPr>
        <p:spPr>
          <a:xfrm>
            <a:off x="4507333" y="5299700"/>
            <a:ext cx="2373900" cy="892512"/>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4.</a:t>
            </a:r>
            <a:r>
              <a:rPr lang="fr-FR" sz="2100" noProof="0" dirty="0">
                <a:solidFill>
                  <a:srgbClr val="A08D4A"/>
                </a:solidFill>
                <a:latin typeface="Roboto Black"/>
                <a:ea typeface="Roboto Black"/>
                <a:sym typeface="Roboto Black"/>
              </a:rPr>
              <a:t> </a:t>
            </a:r>
            <a:r>
              <a:rPr lang="fr-FR" sz="2100" noProof="0" dirty="0">
                <a:solidFill>
                  <a:srgbClr val="A08D4A"/>
                </a:solidFill>
                <a:latin typeface="Roboto Black"/>
                <a:ea typeface="Roboto Black"/>
              </a:rPr>
              <a:t>Surveillance collective</a:t>
            </a:r>
            <a:r>
              <a:rPr lang="fr-FR" sz="2100" b="0" i="0" u="none" strike="noStrike" cap="none" noProof="0" dirty="0">
                <a:solidFill>
                  <a:srgbClr val="A08D4A"/>
                </a:solidFill>
                <a:latin typeface="Roboto Black"/>
                <a:ea typeface="Roboto Black"/>
                <a:cs typeface="Roboto Black"/>
                <a:sym typeface="Roboto Black"/>
              </a:rPr>
              <a:t> </a:t>
            </a:r>
            <a:endParaRPr lang="fr-FR" sz="2100" noProof="0" dirty="0">
              <a:solidFill>
                <a:srgbClr val="A08D4A"/>
              </a:solidFill>
              <a:latin typeface="Roboto Black"/>
              <a:ea typeface="Roboto Black"/>
            </a:endParaRPr>
          </a:p>
        </p:txBody>
      </p:sp>
      <p:sp>
        <p:nvSpPr>
          <p:cNvPr id="795" name="Google Shape;795;g3641e361e26_0_931"/>
          <p:cNvSpPr txBox="1"/>
          <p:nvPr/>
        </p:nvSpPr>
        <p:spPr>
          <a:xfrm>
            <a:off x="6392133" y="5299700"/>
            <a:ext cx="5958300" cy="861734"/>
          </a:xfrm>
          <a:prstGeom prst="rect">
            <a:avLst/>
          </a:prstGeom>
          <a:noFill/>
          <a:ln>
            <a:noFill/>
          </a:ln>
        </p:spPr>
        <p:txBody>
          <a:bodyPr spcFirstLastPara="1" wrap="square" lIns="121900" tIns="121900" rIns="121900" bIns="121900" anchor="t" anchorCtr="0">
            <a:spAutoFit/>
          </a:bodyPr>
          <a:lstStyle/>
          <a:p>
            <a:pPr>
              <a:buSzPts val="1900"/>
            </a:pPr>
            <a:r>
              <a:rPr lang="fr-FR" sz="2000" noProof="0" dirty="0">
                <a:solidFill>
                  <a:schemeClr val="tx1"/>
                </a:solidFill>
                <a:latin typeface="Arial" panose="020B0604020202020204" pitchFamily="34" charset="0"/>
              </a:rPr>
              <a:t>Gère un cadre </a:t>
            </a:r>
            <a:r>
              <a:rPr lang="fr-FR" sz="2000" b="1" noProof="0" dirty="0">
                <a:solidFill>
                  <a:schemeClr val="tx1"/>
                </a:solidFill>
                <a:latin typeface="Arial" panose="020B0604020202020204" pitchFamily="34" charset="0"/>
              </a:rPr>
              <a:t>collectif de suivi</a:t>
            </a:r>
            <a:r>
              <a:rPr lang="fr-FR" sz="2000" noProof="0" dirty="0">
                <a:solidFill>
                  <a:schemeClr val="tx1"/>
                </a:solidFill>
                <a:latin typeface="Arial" panose="020B0604020202020204" pitchFamily="34" charset="0"/>
              </a:rPr>
              <a:t> et de </a:t>
            </a:r>
            <a:r>
              <a:rPr lang="fr-FR" sz="2000" noProof="0" dirty="0" err="1">
                <a:solidFill>
                  <a:schemeClr val="tx1"/>
                </a:solidFill>
                <a:latin typeface="Arial" panose="020B0604020202020204" pitchFamily="34" charset="0"/>
              </a:rPr>
              <a:t>reporting</a:t>
            </a:r>
            <a:r>
              <a:rPr lang="fr-FR" sz="2000" noProof="0" dirty="0">
                <a:solidFill>
                  <a:schemeClr val="tx1"/>
                </a:solidFill>
                <a:latin typeface="Arial" panose="020B0604020202020204" pitchFamily="34" charset="0"/>
              </a:rPr>
              <a:t> qui permet d'évaluer les progrès réalisés.</a:t>
            </a:r>
          </a:p>
        </p:txBody>
      </p:sp>
      <p:sp>
        <p:nvSpPr>
          <p:cNvPr id="796" name="Google Shape;796;g3641e361e26_0_931"/>
          <p:cNvSpPr/>
          <p:nvPr/>
        </p:nvSpPr>
        <p:spPr>
          <a:xfrm>
            <a:off x="3645900" y="-9800"/>
            <a:ext cx="800213" cy="6887994"/>
          </a:xfrm>
          <a:custGeom>
            <a:avLst/>
            <a:gdLst/>
            <a:ahLst/>
            <a:cxnLst/>
            <a:rect l="l" t="t" r="r" b="b"/>
            <a:pathLst>
              <a:path w="24007" h="206645" extrusionOk="0">
                <a:moveTo>
                  <a:pt x="14966" y="0"/>
                </a:moveTo>
                <a:cubicBezTo>
                  <a:pt x="12491" y="17436"/>
                  <a:pt x="-1393" y="70173"/>
                  <a:pt x="114" y="104614"/>
                </a:cubicBezTo>
                <a:cubicBezTo>
                  <a:pt x="1621" y="139055"/>
                  <a:pt x="20025" y="189640"/>
                  <a:pt x="24007" y="206645"/>
                </a:cubicBezTo>
              </a:path>
            </a:pathLst>
          </a:custGeom>
          <a:noFill/>
          <a:ln w="152400" cap="flat" cmpd="sng">
            <a:solidFill>
              <a:srgbClr val="005677"/>
            </a:solidFill>
            <a:prstDash val="solid"/>
            <a:round/>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lang="fr-FR" sz="1900" b="0" i="0" u="none" strike="noStrike" cap="none" noProof="0" dirty="0">
              <a:solidFill>
                <a:srgbClr val="000000"/>
              </a:solidFill>
              <a:latin typeface="Arial"/>
              <a:ea typeface="Arial"/>
              <a:cs typeface="Arial"/>
              <a:sym typeface="Arial"/>
            </a:endParaRPr>
          </a:p>
        </p:txBody>
      </p:sp>
      <p:sp>
        <p:nvSpPr>
          <p:cNvPr id="797" name="Google Shape;797;g3641e361e26_0_931"/>
          <p:cNvSpPr txBox="1"/>
          <p:nvPr/>
        </p:nvSpPr>
        <p:spPr>
          <a:xfrm>
            <a:off x="2133683" y="6344773"/>
            <a:ext cx="2232300" cy="533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noProof="0" dirty="0" err="1">
                <a:solidFill>
                  <a:srgbClr val="005677"/>
                </a:solidFill>
                <a:latin typeface="Roboto"/>
                <a:ea typeface="Roboto"/>
                <a:cs typeface="Roboto"/>
                <a:sym typeface="Roboto"/>
              </a:rPr>
              <a:t>iseal</a:t>
            </a:r>
            <a:r>
              <a:rPr lang="fr-FR" sz="1900" b="0" i="0" u="none" strike="noStrike" cap="none" noProof="0" dirty="0">
                <a:solidFill>
                  <a:srgbClr val="005677"/>
                </a:solidFill>
                <a:latin typeface="Roboto"/>
                <a:ea typeface="Roboto"/>
                <a:cs typeface="Roboto"/>
                <a:sym typeface="Roboto"/>
              </a:rPr>
              <a:t> et al., 2024</a:t>
            </a:r>
          </a:p>
        </p:txBody>
      </p:sp>
      <p:sp>
        <p:nvSpPr>
          <p:cNvPr id="798" name="Google Shape;798;g3641e361e26_0_931"/>
          <p:cNvSpPr/>
          <p:nvPr/>
        </p:nvSpPr>
        <p:spPr>
          <a:xfrm>
            <a:off x="3964087" y="1944778"/>
            <a:ext cx="8172600" cy="1095300"/>
          </a:xfrm>
          <a:prstGeom prst="roundRect">
            <a:avLst>
              <a:gd name="adj" fmla="val 16667"/>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fr-FR"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2"/>
        <p:cNvGrpSpPr/>
        <p:nvPr/>
      </p:nvGrpSpPr>
      <p:grpSpPr>
        <a:xfrm>
          <a:off x="0" y="0"/>
          <a:ext cx="0" cy="0"/>
          <a:chOff x="0" y="0"/>
          <a:chExt cx="0" cy="0"/>
        </a:xfrm>
      </p:grpSpPr>
      <p:pic>
        <p:nvPicPr>
          <p:cNvPr id="803" name="Google Shape;803;g3641e361e26_0_678"/>
          <p:cNvPicPr preferRelativeResize="0"/>
          <p:nvPr/>
        </p:nvPicPr>
        <p:blipFill rotWithShape="1">
          <a:blip r:embed="rId3">
            <a:alphaModFix/>
          </a:blip>
          <a:srcRect r="-1688" b="8767"/>
          <a:stretch/>
        </p:blipFill>
        <p:spPr>
          <a:xfrm flipH="1">
            <a:off x="3413136" y="0"/>
            <a:ext cx="8769930" cy="6892400"/>
          </a:xfrm>
          <a:prstGeom prst="rect">
            <a:avLst/>
          </a:prstGeom>
          <a:noFill/>
          <a:ln>
            <a:noFill/>
          </a:ln>
        </p:spPr>
      </p:pic>
      <p:sp>
        <p:nvSpPr>
          <p:cNvPr id="804" name="Google Shape;804;g3641e361e26_0_678"/>
          <p:cNvSpPr/>
          <p:nvPr/>
        </p:nvSpPr>
        <p:spPr>
          <a:xfrm>
            <a:off x="0" y="-13233"/>
            <a:ext cx="3558300" cy="6892500"/>
          </a:xfrm>
          <a:prstGeom prst="rect">
            <a:avLst/>
          </a:prstGeom>
          <a:solidFill>
            <a:srgbClr val="0034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805" name="Google Shape;805;g3641e361e26_0_678"/>
          <p:cNvGrpSpPr/>
          <p:nvPr/>
        </p:nvGrpSpPr>
        <p:grpSpPr>
          <a:xfrm>
            <a:off x="638917" y="644217"/>
            <a:ext cx="4639484" cy="5573461"/>
            <a:chOff x="479200" y="483175"/>
            <a:chExt cx="3479700" cy="4180200"/>
          </a:xfrm>
        </p:grpSpPr>
        <p:sp>
          <p:nvSpPr>
            <p:cNvPr id="806" name="Google Shape;806;g3641e361e26_0_678"/>
            <p:cNvSpPr/>
            <p:nvPr/>
          </p:nvSpPr>
          <p:spPr>
            <a:xfrm>
              <a:off x="479200" y="483175"/>
              <a:ext cx="3479700" cy="4180200"/>
            </a:xfrm>
            <a:prstGeom prst="roundRect">
              <a:avLst>
                <a:gd name="adj" fmla="val 12746"/>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807" name="Google Shape;807;g3641e361e26_0_678"/>
            <p:cNvSpPr txBox="1"/>
            <p:nvPr/>
          </p:nvSpPr>
          <p:spPr>
            <a:xfrm>
              <a:off x="728203" y="1796187"/>
              <a:ext cx="3029700" cy="2499500"/>
            </a:xfrm>
            <a:prstGeom prst="rect">
              <a:avLst/>
            </a:prstGeom>
            <a:noFill/>
            <a:ln>
              <a:noFill/>
            </a:ln>
          </p:spPr>
          <p:txBody>
            <a:bodyPr spcFirstLastPara="1" wrap="square" lIns="121900" tIns="121900" rIns="121900" bIns="121900" anchor="t" anchorCtr="0">
              <a:noAutofit/>
            </a:bodyPr>
            <a:lstStyle/>
            <a:p>
              <a:pPr>
                <a:lnSpc>
                  <a:spcPct val="110000"/>
                </a:lnSpc>
                <a:spcBef>
                  <a:spcPts val="1300"/>
                </a:spcBef>
                <a:buSzPts val="2300"/>
              </a:pPr>
              <a:r>
                <a:rPr lang="fr-FR" sz="2000" i="1" noProof="0" dirty="0">
                  <a:solidFill>
                    <a:schemeClr val="tx1"/>
                  </a:solidFill>
                  <a:latin typeface="Roboto" panose="02000000000000000000" pitchFamily="2" charset="0"/>
                  <a:ea typeface="Roboto" panose="02000000000000000000" pitchFamily="2" charset="0"/>
                </a:rPr>
                <a:t>Une </a:t>
              </a:r>
              <a:r>
                <a:rPr lang="fr-FR" sz="2000" b="1" i="1" noProof="0" dirty="0">
                  <a:solidFill>
                    <a:schemeClr val="tx1"/>
                  </a:solidFill>
                  <a:latin typeface="Roboto" panose="02000000000000000000" pitchFamily="2" charset="0"/>
                  <a:ea typeface="Roboto" panose="02000000000000000000" pitchFamily="2" charset="0"/>
                </a:rPr>
                <a:t>alliance intersectorielle et multi-acteurs à long terme</a:t>
              </a:r>
              <a:r>
                <a:rPr lang="fr-FR" sz="2000" i="1" noProof="0" dirty="0">
                  <a:solidFill>
                    <a:schemeClr val="tx1"/>
                  </a:solidFill>
                  <a:latin typeface="Roboto" panose="02000000000000000000" pitchFamily="2" charset="0"/>
                  <a:ea typeface="Roboto" panose="02000000000000000000" pitchFamily="2" charset="0"/>
                </a:rPr>
                <a:t> entre différents groupes de gestionnaires fonciers, d'organisations et d'utilisateurs de ressources, </a:t>
              </a:r>
              <a:r>
                <a:rPr lang="fr-FR" sz="2000" b="1" i="1" noProof="0" dirty="0">
                  <a:solidFill>
                    <a:schemeClr val="tx1"/>
                  </a:solidFill>
                  <a:latin typeface="Roboto" panose="02000000000000000000" pitchFamily="2" charset="0"/>
                  <a:ea typeface="Roboto" panose="02000000000000000000" pitchFamily="2" charset="0"/>
                </a:rPr>
                <a:t>conciliant des objectifs multiples et travaillant ensemble</a:t>
              </a:r>
              <a:r>
                <a:rPr lang="fr-FR" sz="2000" i="1" noProof="0" dirty="0">
                  <a:solidFill>
                    <a:schemeClr val="tx1"/>
                  </a:solidFill>
                  <a:latin typeface="Roboto" panose="02000000000000000000" pitchFamily="2" charset="0"/>
                  <a:ea typeface="Roboto" panose="02000000000000000000" pitchFamily="2" charset="0"/>
                </a:rPr>
                <a:t> pour l'avenir </a:t>
              </a:r>
              <a:r>
                <a:rPr lang="fr-FR" sz="2000" b="1" i="1" noProof="0" dirty="0">
                  <a:solidFill>
                    <a:schemeClr val="tx1"/>
                  </a:solidFill>
                  <a:latin typeface="Roboto" panose="02000000000000000000" pitchFamily="2" charset="0"/>
                  <a:ea typeface="Roboto" panose="02000000000000000000" pitchFamily="2" charset="0"/>
                </a:rPr>
                <a:t>commun du paysage.</a:t>
              </a:r>
            </a:p>
            <a:p>
              <a:pPr marL="0" marR="0" lvl="0" indent="0" algn="l" rtl="0">
                <a:lnSpc>
                  <a:spcPct val="110000"/>
                </a:lnSpc>
                <a:spcBef>
                  <a:spcPts val="1300"/>
                </a:spcBef>
                <a:spcAft>
                  <a:spcPts val="0"/>
                </a:spcAft>
                <a:buClr>
                  <a:srgbClr val="000000"/>
                </a:buClr>
                <a:buSzPts val="2300"/>
                <a:buFont typeface="Arial"/>
                <a:buNone/>
              </a:pPr>
              <a:r>
                <a:rPr lang="fr-FR" sz="2300" b="0" i="1" u="none" strike="noStrike" cap="none" noProof="0" dirty="0">
                  <a:solidFill>
                    <a:srgbClr val="00344D"/>
                  </a:solidFill>
                  <a:latin typeface="Roboto"/>
                  <a:ea typeface="Roboto"/>
                  <a:cs typeface="Roboto"/>
                  <a:sym typeface="Roboto"/>
                </a:rPr>
                <a:t> </a:t>
              </a: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endParaRPr lang="fr-FR" sz="2300" b="0" i="1" u="none" strike="noStrike" cap="none" noProof="0" dirty="0">
                <a:solidFill>
                  <a:srgbClr val="00344D"/>
                </a:solidFill>
                <a:latin typeface="Lato"/>
                <a:ea typeface="Lato"/>
                <a:cs typeface="Lato"/>
                <a:sym typeface="Lato"/>
              </a:endParaRPr>
            </a:p>
            <a:p>
              <a:pPr marL="0" marR="0" lvl="0" indent="0" algn="l" rtl="0">
                <a:lnSpc>
                  <a:spcPct val="110000"/>
                </a:lnSpc>
                <a:spcBef>
                  <a:spcPts val="1300"/>
                </a:spcBef>
                <a:spcAft>
                  <a:spcPts val="0"/>
                </a:spcAft>
                <a:buClr>
                  <a:srgbClr val="000000"/>
                </a:buClr>
                <a:buSzPts val="2300"/>
                <a:buFont typeface="Arial"/>
                <a:buNone/>
              </a:pPr>
              <a:r>
                <a:rPr lang="fr-FR" sz="2300" b="0" i="1" u="none" strike="noStrike" cap="none" noProof="0" dirty="0">
                  <a:solidFill>
                    <a:srgbClr val="00344D"/>
                  </a:solidFill>
                  <a:latin typeface="Lato"/>
                  <a:ea typeface="Lato"/>
                  <a:cs typeface="Lato"/>
                  <a:sym typeface="Lato"/>
                </a:rPr>
                <a:t>”</a:t>
              </a:r>
            </a:p>
          </p:txBody>
        </p:sp>
        <p:sp>
          <p:nvSpPr>
            <p:cNvPr id="808" name="Google Shape;808;g3641e361e26_0_678"/>
            <p:cNvSpPr txBox="1"/>
            <p:nvPr/>
          </p:nvSpPr>
          <p:spPr>
            <a:xfrm>
              <a:off x="728203" y="847941"/>
              <a:ext cx="2175600" cy="849900"/>
            </a:xfrm>
            <a:prstGeom prst="rect">
              <a:avLst/>
            </a:prstGeom>
            <a:noFill/>
            <a:ln>
              <a:noFill/>
            </a:ln>
          </p:spPr>
          <p:txBody>
            <a:bodyPr spcFirstLastPara="1" wrap="square" lIns="121900" tIns="121900" rIns="121900" bIns="121900" anchor="t" anchorCtr="0">
              <a:noAutofit/>
            </a:bodyPr>
            <a:lstStyle/>
            <a:p>
              <a:pPr>
                <a:buSzPts val="2900"/>
              </a:pPr>
              <a:r>
                <a:rPr lang="fr-FR" sz="2900" noProof="0" dirty="0">
                  <a:solidFill>
                    <a:srgbClr val="A08D4A"/>
                  </a:solidFill>
                  <a:latin typeface="Roboto Black"/>
                  <a:ea typeface="Roboto Black"/>
                </a:rPr>
                <a:t>PARTENARIAT PAYSAGER</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36435086e47_0_1454"/>
          <p:cNvSpPr/>
          <p:nvPr/>
        </p:nvSpPr>
        <p:spPr>
          <a:xfrm>
            <a:off x="556925" y="3081375"/>
            <a:ext cx="5656800" cy="2580900"/>
          </a:xfrm>
          <a:prstGeom prst="rect">
            <a:avLst/>
          </a:prstGeom>
          <a:noFill/>
          <a:ln>
            <a:noFill/>
          </a:ln>
        </p:spPr>
        <p:txBody>
          <a:bodyPr spcFirstLastPara="1" wrap="square" lIns="121900" tIns="60925" rIns="121900" bIns="60925" anchor="ctr" anchorCtr="0">
            <a:noAutofit/>
          </a:bodyPr>
          <a:lstStyle/>
          <a:p>
            <a:pPr lvl="0" eaLnBrk="0" fontAlgn="base" hangingPunct="0">
              <a:spcBef>
                <a:spcPct val="0"/>
              </a:spcBef>
              <a:spcAft>
                <a:spcPct val="0"/>
              </a:spcAft>
              <a:buClrTx/>
            </a:pPr>
            <a:r>
              <a:rPr lang="fr-FR" sz="2100" noProof="0" dirty="0">
                <a:solidFill>
                  <a:srgbClr val="005677"/>
                </a:solidFill>
                <a:latin typeface="Roboto"/>
                <a:ea typeface="Roboto"/>
                <a:cs typeface="Roboto"/>
              </a:rPr>
              <a:t>●Avant de créer un nouveau partenariat multipartite, il est important d'évaluer les plateformes, réseaux ou initiatives existants dans le domaine.</a:t>
            </a:r>
          </a:p>
          <a:p>
            <a:pPr lvl="0" eaLnBrk="0" fontAlgn="base" hangingPunct="0">
              <a:spcBef>
                <a:spcPct val="0"/>
              </a:spcBef>
              <a:spcAft>
                <a:spcPct val="0"/>
              </a:spcAft>
              <a:buClrTx/>
            </a:pPr>
            <a:r>
              <a:rPr lang="fr-FR" sz="2100" noProof="0" dirty="0">
                <a:solidFill>
                  <a:srgbClr val="005677"/>
                </a:solidFill>
                <a:latin typeface="Roboto"/>
                <a:ea typeface="Roboto"/>
                <a:cs typeface="Roboto"/>
              </a:rPr>
              <a:t>●Renforcer ou s'aligner sur les efforts existants peut être une bonne option.</a:t>
            </a:r>
          </a:p>
        </p:txBody>
      </p:sp>
      <p:sp>
        <p:nvSpPr>
          <p:cNvPr id="814" name="Google Shape;814;g36435086e47_0_1454"/>
          <p:cNvSpPr txBox="1"/>
          <p:nvPr/>
        </p:nvSpPr>
        <p:spPr>
          <a:xfrm>
            <a:off x="673320" y="1100899"/>
            <a:ext cx="5874900" cy="1538842"/>
          </a:xfrm>
          <a:prstGeom prst="rect">
            <a:avLst/>
          </a:prstGeom>
          <a:noFill/>
          <a:ln>
            <a:noFill/>
          </a:ln>
        </p:spPr>
        <p:txBody>
          <a:bodyPr spcFirstLastPara="1" wrap="square" lIns="121900" tIns="121900" rIns="121900" bIns="121900" anchor="t" anchorCtr="0">
            <a:spAutoFit/>
          </a:bodyPr>
          <a:lstStyle/>
          <a:p>
            <a:pPr>
              <a:buSzPts val="2800"/>
            </a:pPr>
            <a:r>
              <a:rPr lang="fr-FR" sz="2800" noProof="0" dirty="0">
                <a:solidFill>
                  <a:srgbClr val="A08D4A"/>
                </a:solidFill>
                <a:latin typeface="Roboto Black"/>
                <a:ea typeface="Roboto Black"/>
              </a:rPr>
              <a:t>Existe-t-il des plateformes de gouvernance multipartites dans votre environnement ?</a:t>
            </a:r>
          </a:p>
        </p:txBody>
      </p:sp>
      <p:pic>
        <p:nvPicPr>
          <p:cNvPr id="815" name="Google Shape;815;g36435086e47_0_1454"/>
          <p:cNvPicPr preferRelativeResize="0"/>
          <p:nvPr/>
        </p:nvPicPr>
        <p:blipFill rotWithShape="1">
          <a:blip r:embed="rId3">
            <a:alphaModFix/>
          </a:blip>
          <a:srcRect l="54896"/>
          <a:stretch/>
        </p:blipFill>
        <p:spPr>
          <a:xfrm>
            <a:off x="6688000" y="-5867"/>
            <a:ext cx="5504002" cy="6863867"/>
          </a:xfrm>
          <a:prstGeom prst="rect">
            <a:avLst/>
          </a:prstGeom>
          <a:noFill/>
          <a:ln>
            <a:noFill/>
          </a:ln>
        </p:spPr>
      </p:pic>
      <p:grpSp>
        <p:nvGrpSpPr>
          <p:cNvPr id="816" name="Google Shape;816;g36435086e47_0_1454"/>
          <p:cNvGrpSpPr/>
          <p:nvPr/>
        </p:nvGrpSpPr>
        <p:grpSpPr>
          <a:xfrm>
            <a:off x="7679243" y="1968052"/>
            <a:ext cx="924184" cy="889071"/>
            <a:chOff x="5565642" y="451050"/>
            <a:chExt cx="1010700" cy="972300"/>
          </a:xfrm>
        </p:grpSpPr>
        <p:sp>
          <p:nvSpPr>
            <p:cNvPr id="817" name="Google Shape;817;g36435086e47_0_1454"/>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18" name="Google Shape;818;g36435086e47_0_1454"/>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19" name="Google Shape;819;g36435086e47_0_1454"/>
          <p:cNvGrpSpPr/>
          <p:nvPr/>
        </p:nvGrpSpPr>
        <p:grpSpPr>
          <a:xfrm>
            <a:off x="10904976" y="3397952"/>
            <a:ext cx="924184" cy="889071"/>
            <a:chOff x="5565642" y="451050"/>
            <a:chExt cx="1010700" cy="972300"/>
          </a:xfrm>
        </p:grpSpPr>
        <p:sp>
          <p:nvSpPr>
            <p:cNvPr id="820" name="Google Shape;820;g36435086e47_0_1454"/>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21" name="Google Shape;821;g36435086e47_0_1454"/>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22" name="Google Shape;822;g36435086e47_0_1454"/>
          <p:cNvGrpSpPr/>
          <p:nvPr/>
        </p:nvGrpSpPr>
        <p:grpSpPr>
          <a:xfrm>
            <a:off x="8603443" y="4926886"/>
            <a:ext cx="924184" cy="889071"/>
            <a:chOff x="5565642" y="451050"/>
            <a:chExt cx="1010700" cy="972300"/>
          </a:xfrm>
        </p:grpSpPr>
        <p:sp>
          <p:nvSpPr>
            <p:cNvPr id="823" name="Google Shape;823;g36435086e47_0_1454"/>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24" name="Google Shape;824;g36435086e47_0_1454"/>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sp>
        <p:nvSpPr>
          <p:cNvPr id="825" name="Google Shape;825;g36435086e47_0_1454"/>
          <p:cNvSpPr txBox="1"/>
          <p:nvPr/>
        </p:nvSpPr>
        <p:spPr>
          <a:xfrm>
            <a:off x="9088080" y="2639741"/>
            <a:ext cx="603900" cy="1416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600"/>
              <a:buFont typeface="Arial"/>
              <a:buNone/>
            </a:pPr>
            <a:r>
              <a:rPr lang="fr-FR" sz="7600" b="0" i="0" u="none" strike="noStrike" cap="none" noProof="0" dirty="0">
                <a:solidFill>
                  <a:schemeClr val="lt1"/>
                </a:solidFill>
                <a:latin typeface="Roboto Black"/>
                <a:ea typeface="Roboto Black"/>
                <a:cs typeface="Roboto Black"/>
                <a:sym typeface="Roboto Black"/>
              </a:rPr>
              <a:t>?</a:t>
            </a:r>
            <a:endParaRPr lang="fr-FR" sz="6700" b="0" i="0" u="none" strike="noStrike" cap="none" noProof="0"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6"/>
          <p:cNvSpPr/>
          <p:nvPr/>
        </p:nvSpPr>
        <p:spPr>
          <a:xfrm>
            <a:off x="2933100" y="325"/>
            <a:ext cx="9262219"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77" name="Google Shape;277;p6"/>
          <p:cNvSpPr txBox="1"/>
          <p:nvPr/>
        </p:nvSpPr>
        <p:spPr>
          <a:xfrm>
            <a:off x="3510001" y="3153113"/>
            <a:ext cx="8313300" cy="4672048"/>
          </a:xfrm>
          <a:prstGeom prst="rect">
            <a:avLst/>
          </a:prstGeom>
          <a:noFill/>
          <a:ln>
            <a:noFill/>
          </a:ln>
        </p:spPr>
        <p:txBody>
          <a:bodyPr spcFirstLastPara="1" wrap="square" lIns="0" tIns="0" rIns="0" bIns="0" anchor="t" anchorCtr="0">
            <a:spAutoFit/>
          </a:bodyPr>
          <a:lstStyle/>
          <a:p>
            <a:pPr marL="457200" marR="0" lvl="0" indent="-381000" algn="l" rtl="0">
              <a:lnSpc>
                <a:spcPct val="115000"/>
              </a:lnSpc>
              <a:spcBef>
                <a:spcPts val="0"/>
              </a:spcBef>
              <a:spcAft>
                <a:spcPts val="0"/>
              </a:spcAft>
              <a:buClr>
                <a:srgbClr val="EAF1DD"/>
              </a:buClr>
              <a:buSzPts val="2400"/>
              <a:buFont typeface="Roboto"/>
              <a:buChar char="●"/>
            </a:pPr>
            <a:r>
              <a:rPr lang="fr-FR" sz="2400" dirty="0">
                <a:solidFill>
                  <a:srgbClr val="EAF1DD"/>
                </a:solidFill>
                <a:latin typeface="Roboto"/>
                <a:ea typeface="Roboto"/>
                <a:cs typeface="Roboto"/>
                <a:sym typeface="Roboto"/>
              </a:rPr>
              <a:t>Revoir l’identification et l’engagement des parties prenantes dans le contexte des juridictions où l’EMAPE est pratiquée</a:t>
            </a:r>
            <a:endParaRPr lang="fr-FR" sz="2400" dirty="0">
              <a:solidFill>
                <a:srgbClr val="EAF1DD"/>
              </a:solidFill>
              <a:latin typeface="Roboto"/>
              <a:ea typeface="Roboto"/>
              <a:cs typeface="Roboto"/>
            </a:endParaRPr>
          </a:p>
          <a:p>
            <a:pPr marL="457200" indent="-381000">
              <a:lnSpc>
                <a:spcPct val="114999"/>
              </a:lnSpc>
              <a:buClr>
                <a:srgbClr val="EAF1DD"/>
              </a:buClr>
              <a:buSzPts val="2400"/>
              <a:buFont typeface="Roboto"/>
              <a:buChar char="●"/>
            </a:pPr>
            <a:r>
              <a:rPr lang="fr-FR" sz="2400" dirty="0">
                <a:solidFill>
                  <a:srgbClr val="EAF1DD"/>
                </a:solidFill>
                <a:latin typeface="Roboto"/>
                <a:ea typeface="Roboto"/>
                <a:cs typeface="Roboto"/>
                <a:sym typeface="Roboto"/>
              </a:rPr>
              <a:t>Explorer les liens entre l’engagement des parties prenantes et la gouvernance des paysages dans le cadre de l’EMAPE</a:t>
            </a:r>
            <a:endParaRPr lang="fr-FR" sz="2400" dirty="0"/>
          </a:p>
          <a:p>
            <a:pPr marL="457200" indent="-381000">
              <a:lnSpc>
                <a:spcPct val="114999"/>
              </a:lnSpc>
              <a:buClr>
                <a:srgbClr val="EAF1DD"/>
              </a:buClr>
              <a:buSzPts val="2400"/>
              <a:buFont typeface="Roboto"/>
              <a:buChar char="●"/>
            </a:pPr>
            <a:r>
              <a:rPr lang="fr-FR" sz="2400" dirty="0">
                <a:solidFill>
                  <a:srgbClr val="EAF1DD"/>
                </a:solidFill>
                <a:latin typeface="Roboto"/>
                <a:ea typeface="Roboto"/>
                <a:cs typeface="Roboto"/>
                <a:sym typeface="Roboto"/>
              </a:rPr>
              <a:t>Élaborer des plans de travail provisoires basés sur le contexte d’un participant planetGOLD afin de définir les prochaines étapes</a:t>
            </a:r>
            <a:endParaRPr lang="fr-FR" sz="2400" dirty="0">
              <a:sym typeface="Roboto"/>
            </a:endParaRPr>
          </a:p>
          <a:p>
            <a:pPr marL="457200" marR="0" lvl="0" indent="-381000" algn="l" rtl="0">
              <a:lnSpc>
                <a:spcPct val="115000"/>
              </a:lnSpc>
              <a:spcBef>
                <a:spcPts val="0"/>
              </a:spcBef>
              <a:spcAft>
                <a:spcPts val="0"/>
              </a:spcAft>
              <a:buClr>
                <a:srgbClr val="EAF1DD"/>
              </a:buClr>
              <a:buSzPts val="2400"/>
              <a:buFont typeface="Roboto"/>
              <a:buChar char="●"/>
            </a:pPr>
            <a:endParaRPr sz="2400" b="1" i="0" u="none" strike="noStrike" cap="none" dirty="0">
              <a:solidFill>
                <a:schemeClr val="accent6"/>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dirty="0">
              <a:solidFill>
                <a:srgbClr val="EAF1DD"/>
              </a:solidFill>
              <a:latin typeface="Roboto"/>
              <a:ea typeface="Roboto"/>
              <a:cs typeface="Roboto"/>
              <a:sym typeface="Roboto"/>
            </a:endParaRPr>
          </a:p>
        </p:txBody>
      </p:sp>
      <p:sp>
        <p:nvSpPr>
          <p:cNvPr id="278" name="Google Shape;278;p6"/>
          <p:cNvSpPr txBox="1"/>
          <p:nvPr/>
        </p:nvSpPr>
        <p:spPr>
          <a:xfrm>
            <a:off x="3259425" y="914400"/>
            <a:ext cx="8367900" cy="244682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000000"/>
              </a:solidFill>
              <a:latin typeface="Roboto"/>
              <a:ea typeface="Roboto"/>
              <a:cs typeface="Roboto"/>
              <a:sym typeface="Roboto"/>
            </a:endParaRPr>
          </a:p>
          <a:p>
            <a:pPr marL="304800">
              <a:buSzPts val="2500"/>
            </a:pPr>
            <a:r>
              <a:rPr lang="fr-FR" sz="2500" dirty="0">
                <a:solidFill>
                  <a:srgbClr val="EAF1DD"/>
                </a:solidFill>
                <a:latin typeface="Roboto"/>
                <a:ea typeface="Roboto"/>
                <a:cs typeface="Roboto"/>
                <a:sym typeface="Roboto"/>
              </a:rPr>
              <a:t>Soutenir et dynamiser les participants de planetGOLD afin qu’ils mobilisent des partenaires intersectoriels pour promouvoir la gouvernance des paysages dans les zones où l’exploitation minière artisanale et à petite échelle de l’or (EMAPE) est pratiquée</a:t>
            </a:r>
            <a:endParaRPr lang="fr-FR" sz="2800" dirty="0"/>
          </a:p>
          <a:p>
            <a:pPr marL="304800" marR="0" lvl="0" indent="0" algn="l" rtl="0">
              <a:lnSpc>
                <a:spcPct val="100000"/>
              </a:lnSpc>
              <a:spcBef>
                <a:spcPts val="0"/>
              </a:spcBef>
              <a:spcAft>
                <a:spcPts val="0"/>
              </a:spcAft>
              <a:buClr>
                <a:srgbClr val="000000"/>
              </a:buClr>
              <a:buSzPts val="2500"/>
              <a:buFont typeface="Arial"/>
              <a:buNone/>
            </a:pPr>
            <a:endParaRPr sz="2500" b="0" i="0" u="none" strike="noStrike" cap="none" dirty="0">
              <a:solidFill>
                <a:srgbClr val="EAF1DD"/>
              </a:solidFill>
              <a:latin typeface="Roboto"/>
              <a:ea typeface="Roboto"/>
              <a:cs typeface="Roboto"/>
              <a:sym typeface="Roboto"/>
            </a:endParaRPr>
          </a:p>
        </p:txBody>
      </p:sp>
      <p:sp>
        <p:nvSpPr>
          <p:cNvPr id="279" name="Google Shape;279;p6"/>
          <p:cNvSpPr txBox="1"/>
          <p:nvPr/>
        </p:nvSpPr>
        <p:spPr>
          <a:xfrm>
            <a:off x="809650" y="1296625"/>
            <a:ext cx="3000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3658C"/>
                </a:solidFill>
                <a:latin typeface="Roboto Black"/>
                <a:ea typeface="Roboto Black"/>
                <a:cs typeface="Roboto Black"/>
                <a:sym typeface="Roboto Black"/>
              </a:rPr>
              <a:t>Objecti</a:t>
            </a:r>
            <a:r>
              <a:rPr lang="en-US" sz="3200" dirty="0">
                <a:solidFill>
                  <a:srgbClr val="03658C"/>
                </a:solidFill>
                <a:latin typeface="Roboto Black"/>
                <a:ea typeface="Roboto Black"/>
                <a:cs typeface="Roboto Black"/>
                <a:sym typeface="Roboto Black"/>
              </a:rPr>
              <a:t>f</a:t>
            </a:r>
            <a:endParaRPr sz="1400" b="0" i="0" u="none" strike="noStrike" cap="none" dirty="0">
              <a:solidFill>
                <a:srgbClr val="03658C"/>
              </a:solidFill>
              <a:latin typeface="Roboto Black"/>
              <a:ea typeface="Roboto Black"/>
              <a:cs typeface="Roboto Black"/>
              <a:sym typeface="Roboto Black"/>
            </a:endParaRPr>
          </a:p>
        </p:txBody>
      </p:sp>
      <p:sp>
        <p:nvSpPr>
          <p:cNvPr id="280" name="Google Shape;280;p6"/>
          <p:cNvSpPr txBox="1"/>
          <p:nvPr/>
        </p:nvSpPr>
        <p:spPr>
          <a:xfrm>
            <a:off x="809650" y="3050325"/>
            <a:ext cx="30000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dirty="0">
                <a:solidFill>
                  <a:srgbClr val="03658C"/>
                </a:solidFill>
                <a:latin typeface="Roboto Black"/>
                <a:ea typeface="Roboto Black"/>
                <a:cs typeface="Raleway"/>
                <a:sym typeface="Roboto Black"/>
              </a:rPr>
              <a:t>Ordre du</a:t>
            </a:r>
          </a:p>
          <a:p>
            <a:pPr marL="0" marR="0" lvl="0" indent="0" algn="l" rtl="0">
              <a:lnSpc>
                <a:spcPct val="100000"/>
              </a:lnSpc>
              <a:spcBef>
                <a:spcPts val="0"/>
              </a:spcBef>
              <a:spcAft>
                <a:spcPts val="0"/>
              </a:spcAft>
              <a:buClr>
                <a:srgbClr val="000000"/>
              </a:buClr>
              <a:buSzPts val="3200"/>
              <a:buFont typeface="Arial"/>
              <a:buNone/>
            </a:pPr>
            <a:r>
              <a:rPr lang="en-US" sz="3200" dirty="0">
                <a:solidFill>
                  <a:srgbClr val="03658C"/>
                </a:solidFill>
                <a:latin typeface="Roboto Black"/>
                <a:ea typeface="Roboto Black"/>
                <a:cs typeface="Raleway"/>
                <a:sym typeface="Roboto Black"/>
              </a:rPr>
              <a:t> jour</a:t>
            </a:r>
            <a:endParaRPr sz="3200" b="1" i="0" u="none" strike="noStrike" cap="none" dirty="0">
              <a:solidFill>
                <a:schemeClr val="lt1"/>
              </a:solidFill>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36435086e47_0_62"/>
          <p:cNvSpPr/>
          <p:nvPr/>
        </p:nvSpPr>
        <p:spPr>
          <a:xfrm>
            <a:off x="290475" y="340050"/>
            <a:ext cx="2399400" cy="611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noProof="0" dirty="0"/>
          </a:p>
        </p:txBody>
      </p:sp>
      <p:sp>
        <p:nvSpPr>
          <p:cNvPr id="831" name="Google Shape;831;g36435086e47_0_62"/>
          <p:cNvSpPr/>
          <p:nvPr/>
        </p:nvSpPr>
        <p:spPr>
          <a:xfrm>
            <a:off x="4922415" y="0"/>
            <a:ext cx="7276500" cy="6858000"/>
          </a:xfrm>
          <a:prstGeom prst="rect">
            <a:avLst/>
          </a:prstGeom>
          <a:solidFill>
            <a:srgbClr val="D9EA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noProof="0" dirty="0">
              <a:solidFill>
                <a:srgbClr val="103052"/>
              </a:solidFill>
              <a:latin typeface="Roboto"/>
              <a:ea typeface="Roboto"/>
              <a:cs typeface="Roboto"/>
              <a:sym typeface="Roboto"/>
            </a:endParaRPr>
          </a:p>
        </p:txBody>
      </p:sp>
      <p:sp>
        <p:nvSpPr>
          <p:cNvPr id="832" name="Google Shape;832;g36435086e47_0_62"/>
          <p:cNvSpPr txBox="1"/>
          <p:nvPr/>
        </p:nvSpPr>
        <p:spPr>
          <a:xfrm>
            <a:off x="5125200" y="315433"/>
            <a:ext cx="6870000" cy="985200"/>
          </a:xfrm>
          <a:prstGeom prst="rect">
            <a:avLst/>
          </a:prstGeom>
          <a:noFill/>
          <a:ln>
            <a:noFill/>
          </a:ln>
        </p:spPr>
        <p:txBody>
          <a:bodyPr spcFirstLastPara="1" wrap="square" lIns="121900" tIns="121900" rIns="121900" bIns="121900" anchor="ctr" anchorCtr="0">
            <a:noAutofit/>
          </a:bodyPr>
          <a:lstStyle/>
          <a:p>
            <a:pPr marL="609600" indent="-393700" eaLnBrk="0" fontAlgn="base" hangingPunct="0">
              <a:buClr>
                <a:srgbClr val="103052"/>
              </a:buClr>
              <a:buSzPts val="1400"/>
              <a:buFont typeface="Roboto"/>
              <a:buChar char="●"/>
            </a:pPr>
            <a:r>
              <a:rPr lang="fr-FR" noProof="0" dirty="0">
                <a:solidFill>
                  <a:srgbClr val="103052"/>
                </a:solidFill>
                <a:latin typeface="Roboto"/>
                <a:ea typeface="Roboto"/>
                <a:cs typeface="Roboto"/>
              </a:rPr>
              <a:t>Conseils de gestion des bassins versants ou comités de micro-bassins versants</a:t>
            </a:r>
          </a:p>
          <a:p>
            <a:pPr marL="609600" indent="-393700" eaLnBrk="0" fontAlgn="base" hangingPunct="0">
              <a:buClr>
                <a:srgbClr val="103052"/>
              </a:buClr>
              <a:buSzPts val="1400"/>
              <a:buFont typeface="Roboto"/>
              <a:buChar char="●"/>
            </a:pPr>
            <a:r>
              <a:rPr lang="fr-FR" noProof="0" dirty="0">
                <a:solidFill>
                  <a:srgbClr val="103052"/>
                </a:solidFill>
                <a:latin typeface="Roboto"/>
                <a:ea typeface="Roboto"/>
                <a:cs typeface="Roboto"/>
              </a:rPr>
              <a:t>Comités d'aménagement du territoire ou d'utilisation des sols</a:t>
            </a:r>
          </a:p>
          <a:p>
            <a:pPr marL="609600" indent="-393700" eaLnBrk="0" fontAlgn="base" hangingPunct="0">
              <a:buClr>
                <a:srgbClr val="103052"/>
              </a:buClr>
              <a:buSzPts val="1400"/>
              <a:buFont typeface="Roboto"/>
              <a:buChar char="●"/>
            </a:pPr>
            <a:r>
              <a:rPr lang="fr-FR" noProof="0" dirty="0">
                <a:solidFill>
                  <a:srgbClr val="103052"/>
                </a:solidFill>
                <a:latin typeface="Roboto"/>
                <a:ea typeface="Roboto"/>
                <a:cs typeface="Roboto"/>
              </a:rPr>
              <a:t>Conseils de développement rural intégré</a:t>
            </a:r>
          </a:p>
          <a:p>
            <a:pPr marL="215900">
              <a:buClr>
                <a:srgbClr val="103052"/>
              </a:buClr>
              <a:buSzPts val="1400"/>
            </a:pPr>
            <a:endParaRPr lang="fr-FR" noProof="0" dirty="0">
              <a:solidFill>
                <a:srgbClr val="103052"/>
              </a:solidFill>
              <a:latin typeface="Roboto"/>
              <a:ea typeface="Roboto"/>
              <a:cs typeface="Roboto"/>
              <a:sym typeface="Roboto"/>
            </a:endParaRPr>
          </a:p>
        </p:txBody>
      </p:sp>
      <p:sp>
        <p:nvSpPr>
          <p:cNvPr id="833" name="Google Shape;833;g36435086e47_0_62"/>
          <p:cNvSpPr txBox="1"/>
          <p:nvPr/>
        </p:nvSpPr>
        <p:spPr>
          <a:xfrm>
            <a:off x="407400" y="550183"/>
            <a:ext cx="3975600" cy="513300"/>
          </a:xfrm>
          <a:prstGeom prst="rect">
            <a:avLst/>
          </a:prstGeom>
          <a:noFill/>
          <a:ln>
            <a:noFill/>
          </a:ln>
        </p:spPr>
        <p:txBody>
          <a:bodyPr spcFirstLastPara="1" wrap="square" lIns="121900" tIns="121900" rIns="121900" bIns="121900" anchor="ctr" anchorCtr="0">
            <a:noAutofit/>
          </a:bodyPr>
          <a:lstStyle/>
          <a:p>
            <a:pPr marL="609600" lvl="0" indent="-425450">
              <a:buClr>
                <a:srgbClr val="103052"/>
              </a:buClr>
              <a:buSzPts val="1900"/>
              <a:buFont typeface="Roboto"/>
              <a:buChar char="●"/>
            </a:pPr>
            <a:r>
              <a:rPr lang="fr-FR" sz="1900" b="1" noProof="0" dirty="0">
                <a:solidFill>
                  <a:srgbClr val="103052"/>
                </a:solidFill>
                <a:latin typeface="Roboto"/>
                <a:ea typeface="Roboto"/>
                <a:cs typeface="Roboto"/>
              </a:rPr>
              <a:t>Plateformes territoriales ou paysagères </a:t>
            </a:r>
            <a:endParaRPr lang="fr-FR" sz="1900" b="1" noProof="0" dirty="0">
              <a:solidFill>
                <a:srgbClr val="103052"/>
              </a:solidFill>
              <a:latin typeface="Roboto"/>
              <a:ea typeface="Roboto"/>
              <a:cs typeface="Roboto"/>
              <a:sym typeface="Roboto"/>
            </a:endParaRPr>
          </a:p>
        </p:txBody>
      </p:sp>
      <p:sp>
        <p:nvSpPr>
          <p:cNvPr id="834" name="Google Shape;834;g36435086e47_0_62"/>
          <p:cNvSpPr txBox="1"/>
          <p:nvPr/>
        </p:nvSpPr>
        <p:spPr>
          <a:xfrm>
            <a:off x="5322000" y="2945288"/>
            <a:ext cx="6870000" cy="14775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noProof="0" dirty="0">
                <a:solidFill>
                  <a:srgbClr val="103052"/>
                </a:solidFill>
                <a:latin typeface="Roboto"/>
                <a:ea typeface="Roboto"/>
                <a:cs typeface="Roboto"/>
              </a:rPr>
              <a:t>●Conseils locaux ou municipaux de développement</a:t>
            </a:r>
          </a:p>
          <a:p>
            <a:pPr lvl="0" eaLnBrk="0" fontAlgn="base" hangingPunct="0">
              <a:spcBef>
                <a:spcPct val="0"/>
              </a:spcBef>
              <a:spcAft>
                <a:spcPct val="0"/>
              </a:spcAft>
              <a:buClrTx/>
            </a:pPr>
            <a:r>
              <a:rPr lang="fr-FR" noProof="0" dirty="0">
                <a:solidFill>
                  <a:srgbClr val="103052"/>
                </a:solidFill>
                <a:latin typeface="Roboto"/>
                <a:ea typeface="Roboto"/>
                <a:cs typeface="Roboto"/>
              </a:rPr>
              <a:t>●Groupes de coordination interministériels (par exemple, agriculture-environnement-eau)</a:t>
            </a:r>
          </a:p>
          <a:p>
            <a:pPr lvl="0" eaLnBrk="0" fontAlgn="base" hangingPunct="0">
              <a:spcBef>
                <a:spcPct val="0"/>
              </a:spcBef>
              <a:spcAft>
                <a:spcPct val="0"/>
              </a:spcAft>
              <a:buClrTx/>
            </a:pPr>
            <a:r>
              <a:rPr lang="fr-FR" noProof="0" dirty="0">
                <a:solidFill>
                  <a:srgbClr val="103052"/>
                </a:solidFill>
                <a:latin typeface="Roboto"/>
                <a:ea typeface="Roboto"/>
                <a:cs typeface="Roboto"/>
              </a:rPr>
              <a:t>●Budgétisation participative et espaces de planification locale</a:t>
            </a:r>
          </a:p>
        </p:txBody>
      </p:sp>
      <p:sp>
        <p:nvSpPr>
          <p:cNvPr id="835" name="Google Shape;835;g36435086e47_0_62"/>
          <p:cNvSpPr txBox="1"/>
          <p:nvPr/>
        </p:nvSpPr>
        <p:spPr>
          <a:xfrm>
            <a:off x="377738" y="3280300"/>
            <a:ext cx="3975600" cy="780000"/>
          </a:xfrm>
          <a:prstGeom prst="rect">
            <a:avLst/>
          </a:prstGeom>
          <a:noFill/>
          <a:ln>
            <a:noFill/>
          </a:ln>
        </p:spPr>
        <p:txBody>
          <a:bodyPr spcFirstLastPara="1" wrap="square" lIns="121900" tIns="121900" rIns="121900" bIns="121900" anchor="ctr" anchorCtr="0">
            <a:noAutofit/>
          </a:bodyPr>
          <a:lstStyle/>
          <a:p>
            <a:pPr marL="609600" lvl="0" indent="-425450">
              <a:buClr>
                <a:srgbClr val="103052"/>
              </a:buClr>
              <a:buSzPts val="1900"/>
              <a:buFont typeface="Roboto"/>
              <a:buChar char="●"/>
            </a:pPr>
            <a:r>
              <a:rPr lang="fr-FR" sz="1900" b="1" noProof="0" dirty="0">
                <a:solidFill>
                  <a:srgbClr val="103052"/>
                </a:solidFill>
                <a:latin typeface="Roboto"/>
                <a:ea typeface="Roboto"/>
                <a:cs typeface="Roboto"/>
              </a:rPr>
              <a:t>Organismes multisectoriels dirigés par l'État</a:t>
            </a:r>
            <a:endParaRPr lang="fr-FR" sz="2100" b="1" noProof="0" dirty="0">
              <a:solidFill>
                <a:srgbClr val="103052"/>
              </a:solidFill>
              <a:latin typeface="Roboto"/>
              <a:ea typeface="Roboto"/>
              <a:cs typeface="Roboto"/>
              <a:sym typeface="Roboto"/>
            </a:endParaRPr>
          </a:p>
        </p:txBody>
      </p:sp>
      <p:sp>
        <p:nvSpPr>
          <p:cNvPr id="836" name="Google Shape;836;g36435086e47_0_62"/>
          <p:cNvSpPr txBox="1"/>
          <p:nvPr/>
        </p:nvSpPr>
        <p:spPr>
          <a:xfrm>
            <a:off x="5002248" y="4494585"/>
            <a:ext cx="6738900" cy="492300"/>
          </a:xfrm>
          <a:prstGeom prst="rect">
            <a:avLst/>
          </a:prstGeom>
          <a:noFill/>
          <a:ln>
            <a:noFill/>
          </a:ln>
        </p:spPr>
        <p:txBody>
          <a:bodyPr spcFirstLastPara="1" wrap="square" lIns="121900" tIns="121900" rIns="121900" bIns="121900" anchor="ctr" anchorCtr="0">
            <a:noAutofit/>
          </a:bodyPr>
          <a:lstStyle/>
          <a:p>
            <a:pPr marL="609600" lvl="0" indent="-393700">
              <a:buClr>
                <a:srgbClr val="103052"/>
              </a:buClr>
              <a:buSzPts val="1400"/>
              <a:buFont typeface="Roboto"/>
              <a:buChar char="●"/>
            </a:pPr>
            <a:r>
              <a:rPr lang="fr-FR" noProof="0" dirty="0">
                <a:solidFill>
                  <a:srgbClr val="103052"/>
                </a:solidFill>
                <a:latin typeface="Roboto"/>
                <a:ea typeface="Roboto"/>
                <a:cs typeface="Roboto"/>
              </a:rPr>
              <a:t>Comités pour la prévention et la gestion des catastrophes naturelles</a:t>
            </a:r>
            <a:endParaRPr lang="fr-FR" noProof="0" dirty="0">
              <a:solidFill>
                <a:srgbClr val="103052"/>
              </a:solidFill>
              <a:latin typeface="Roboto"/>
              <a:ea typeface="Roboto"/>
              <a:cs typeface="Roboto"/>
              <a:sym typeface="Roboto"/>
            </a:endParaRPr>
          </a:p>
        </p:txBody>
      </p:sp>
      <p:sp>
        <p:nvSpPr>
          <p:cNvPr id="837" name="Google Shape;837;g36435086e47_0_62"/>
          <p:cNvSpPr txBox="1"/>
          <p:nvPr/>
        </p:nvSpPr>
        <p:spPr>
          <a:xfrm>
            <a:off x="377733" y="4233396"/>
            <a:ext cx="4085100" cy="905621"/>
          </a:xfrm>
          <a:prstGeom prst="rect">
            <a:avLst/>
          </a:prstGeom>
          <a:noFill/>
          <a:ln>
            <a:noFill/>
          </a:ln>
        </p:spPr>
        <p:txBody>
          <a:bodyPr spcFirstLastPara="1" wrap="square" lIns="121900" tIns="121900" rIns="121900" bIns="121900" anchor="ctr" anchorCtr="0">
            <a:noAutofit/>
          </a:bodyPr>
          <a:lstStyle/>
          <a:p>
            <a:pPr marL="609600" lvl="0" indent="-425450">
              <a:buClr>
                <a:srgbClr val="103052"/>
              </a:buClr>
              <a:buSzPts val="1900"/>
              <a:buFont typeface="Roboto"/>
              <a:buChar char="●"/>
            </a:pPr>
            <a:r>
              <a:rPr lang="fr-FR" sz="1900" b="1" noProof="0" dirty="0">
                <a:solidFill>
                  <a:srgbClr val="103052"/>
                </a:solidFill>
                <a:latin typeface="Roboto"/>
                <a:ea typeface="Roboto"/>
                <a:cs typeface="Roboto"/>
              </a:rPr>
              <a:t>Plateformes d'intervention d'urgence et de gestion des risques</a:t>
            </a:r>
            <a:endParaRPr lang="fr-FR" sz="1900" b="1" noProof="0" dirty="0">
              <a:solidFill>
                <a:srgbClr val="103052"/>
              </a:solidFill>
              <a:latin typeface="Roboto"/>
              <a:ea typeface="Roboto"/>
              <a:cs typeface="Roboto"/>
              <a:sym typeface="Roboto"/>
            </a:endParaRPr>
          </a:p>
        </p:txBody>
      </p:sp>
      <p:sp>
        <p:nvSpPr>
          <p:cNvPr id="838" name="Google Shape;838;g36435086e47_0_62"/>
          <p:cNvSpPr txBox="1"/>
          <p:nvPr/>
        </p:nvSpPr>
        <p:spPr>
          <a:xfrm>
            <a:off x="-4572000" y="2493000"/>
            <a:ext cx="3999900" cy="830956"/>
          </a:xfrm>
          <a:prstGeom prst="rect">
            <a:avLst/>
          </a:prstGeom>
          <a:noFill/>
          <a:ln>
            <a:noFill/>
          </a:ln>
        </p:spPr>
        <p:txBody>
          <a:bodyPr spcFirstLastPara="1" wrap="square" lIns="121900" tIns="121900" rIns="121900" bIns="121900" anchor="t" anchorCtr="0">
            <a:spAutoFit/>
          </a:bodyPr>
          <a:lstStyle/>
          <a:p>
            <a:r>
              <a:rPr lang="fr-FR" sz="1900" noProof="0" dirty="0">
                <a:latin typeface="Lato"/>
                <a:ea typeface="Lato"/>
                <a:cs typeface="Lato"/>
              </a:rPr>
              <a:t>Espaces de coordination sectorielle (avec une approche territoriale)</a:t>
            </a:r>
          </a:p>
        </p:txBody>
      </p:sp>
      <p:sp>
        <p:nvSpPr>
          <p:cNvPr id="839" name="Google Shape;839;g36435086e47_0_62"/>
          <p:cNvSpPr txBox="1"/>
          <p:nvPr/>
        </p:nvSpPr>
        <p:spPr>
          <a:xfrm>
            <a:off x="5125200" y="5520367"/>
            <a:ext cx="6738900" cy="12312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noProof="0" dirty="0">
                <a:solidFill>
                  <a:schemeClr val="tx1"/>
                </a:solidFill>
                <a:latin typeface="Arial" panose="020B0604020202020204" pitchFamily="34" charset="0"/>
              </a:rPr>
              <a:t>● Observatoires territoriaux (pour les terres, le climat, l'eau, les migrations, etc.)</a:t>
            </a:r>
          </a:p>
          <a:p>
            <a:pPr lvl="0" eaLnBrk="0" fontAlgn="base" hangingPunct="0">
              <a:spcBef>
                <a:spcPct val="0"/>
              </a:spcBef>
              <a:spcAft>
                <a:spcPct val="0"/>
              </a:spcAft>
              <a:buClrTx/>
            </a:pPr>
            <a:r>
              <a:rPr lang="fr-FR" noProof="0" dirty="0">
                <a:solidFill>
                  <a:schemeClr val="tx1"/>
                </a:solidFill>
                <a:latin typeface="Arial" panose="020B0604020202020204" pitchFamily="34" charset="0"/>
              </a:rPr>
              <a:t>●</a:t>
            </a:r>
            <a:r>
              <a:rPr lang="fr-FR" noProof="0" dirty="0">
                <a:solidFill>
                  <a:srgbClr val="103052"/>
                </a:solidFill>
                <a:latin typeface="Roboto"/>
                <a:ea typeface="Roboto"/>
                <a:cs typeface="Roboto"/>
              </a:rPr>
              <a:t>Espaces de dialogue entre science, politique et pratique au niveau local ou régional </a:t>
            </a:r>
            <a:endParaRPr lang="fr-FR" noProof="0" dirty="0">
              <a:solidFill>
                <a:srgbClr val="103052"/>
              </a:solidFill>
              <a:latin typeface="Roboto"/>
              <a:ea typeface="Roboto"/>
              <a:cs typeface="Roboto"/>
              <a:sym typeface="Roboto"/>
            </a:endParaRPr>
          </a:p>
        </p:txBody>
      </p:sp>
      <p:sp>
        <p:nvSpPr>
          <p:cNvPr id="840" name="Google Shape;840;g36435086e47_0_62"/>
          <p:cNvSpPr txBox="1"/>
          <p:nvPr/>
        </p:nvSpPr>
        <p:spPr>
          <a:xfrm>
            <a:off x="297900" y="5312113"/>
            <a:ext cx="4085100" cy="995704"/>
          </a:xfrm>
          <a:prstGeom prst="rect">
            <a:avLst/>
          </a:prstGeom>
          <a:noFill/>
          <a:ln>
            <a:noFill/>
          </a:ln>
        </p:spPr>
        <p:txBody>
          <a:bodyPr spcFirstLastPara="1" wrap="square" lIns="121900" tIns="121900" rIns="121900" bIns="121900" anchor="ctr" anchorCtr="0">
            <a:noAutofit/>
          </a:bodyPr>
          <a:lstStyle/>
          <a:p>
            <a:pPr marL="609600" lvl="0" indent="-425450">
              <a:buClr>
                <a:srgbClr val="103052"/>
              </a:buClr>
              <a:buSzPts val="1900"/>
              <a:buFont typeface="Roboto"/>
              <a:buChar char="●"/>
            </a:pPr>
            <a:r>
              <a:rPr lang="fr-FR" sz="1900" b="1" noProof="0" dirty="0">
                <a:solidFill>
                  <a:srgbClr val="103052"/>
                </a:solidFill>
                <a:latin typeface="Roboto"/>
                <a:ea typeface="Roboto"/>
                <a:cs typeface="Roboto"/>
              </a:rPr>
              <a:t>Plateformes de connaissances, de suivi ou de conseils techniques</a:t>
            </a:r>
            <a:endParaRPr lang="fr-FR" sz="1900" b="1" noProof="0" dirty="0">
              <a:solidFill>
                <a:srgbClr val="103052"/>
              </a:solidFill>
              <a:latin typeface="Roboto"/>
              <a:ea typeface="Roboto"/>
              <a:cs typeface="Roboto"/>
              <a:sym typeface="Roboto"/>
            </a:endParaRPr>
          </a:p>
        </p:txBody>
      </p:sp>
      <p:sp>
        <p:nvSpPr>
          <p:cNvPr id="841" name="Google Shape;841;g36435086e47_0_62"/>
          <p:cNvSpPr txBox="1"/>
          <p:nvPr/>
        </p:nvSpPr>
        <p:spPr>
          <a:xfrm>
            <a:off x="5322000" y="1640899"/>
            <a:ext cx="6870000" cy="14775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noProof="0" dirty="0">
                <a:solidFill>
                  <a:schemeClr val="tx1"/>
                </a:solidFill>
                <a:latin typeface="Arial" panose="020B0604020202020204" pitchFamily="34" charset="0"/>
              </a:rPr>
              <a:t>●</a:t>
            </a:r>
            <a:r>
              <a:rPr lang="fr-FR" noProof="0" dirty="0">
                <a:solidFill>
                  <a:srgbClr val="103052"/>
                </a:solidFill>
                <a:latin typeface="Roboto"/>
                <a:ea typeface="Roboto"/>
                <a:cs typeface="Roboto"/>
              </a:rPr>
              <a:t>Associations et coopératives impliquées dans l'aménagement du territoire</a:t>
            </a:r>
          </a:p>
          <a:p>
            <a:pPr lvl="0" eaLnBrk="0" fontAlgn="base" hangingPunct="0">
              <a:spcBef>
                <a:spcPct val="0"/>
              </a:spcBef>
              <a:spcAft>
                <a:spcPct val="0"/>
              </a:spcAft>
              <a:buClrTx/>
            </a:pPr>
            <a:r>
              <a:rPr lang="fr-FR" noProof="0" dirty="0">
                <a:solidFill>
                  <a:srgbClr val="103052"/>
                </a:solidFill>
                <a:latin typeface="Roboto"/>
                <a:ea typeface="Roboto"/>
                <a:cs typeface="Roboto"/>
              </a:rPr>
              <a:t>●Conseils traditionnels ou dirigés par des autochtones</a:t>
            </a:r>
          </a:p>
          <a:p>
            <a:pPr lvl="0" eaLnBrk="0" fontAlgn="base" hangingPunct="0">
              <a:spcBef>
                <a:spcPct val="0"/>
              </a:spcBef>
              <a:spcAft>
                <a:spcPct val="0"/>
              </a:spcAft>
              <a:buClrTx/>
            </a:pPr>
            <a:r>
              <a:rPr lang="fr-FR" noProof="0" dirty="0">
                <a:solidFill>
                  <a:srgbClr val="103052"/>
                </a:solidFill>
                <a:latin typeface="Roboto"/>
                <a:ea typeface="Roboto"/>
                <a:cs typeface="Roboto"/>
              </a:rPr>
              <a:t>●Organisations communautaires locales</a:t>
            </a:r>
          </a:p>
          <a:p>
            <a:pPr lvl="0" eaLnBrk="0" fontAlgn="base" hangingPunct="0">
              <a:spcBef>
                <a:spcPct val="0"/>
              </a:spcBef>
              <a:spcAft>
                <a:spcPct val="0"/>
              </a:spcAft>
              <a:buClrTx/>
            </a:pPr>
            <a:r>
              <a:rPr lang="fr-FR" noProof="0" dirty="0">
                <a:solidFill>
                  <a:srgbClr val="103052"/>
                </a:solidFill>
                <a:latin typeface="Roboto"/>
                <a:ea typeface="Roboto"/>
                <a:cs typeface="Roboto"/>
              </a:rPr>
              <a:t>●Plateformes dirigées par des femmes, des jeunes ou d'autres groupes vulnérables</a:t>
            </a:r>
          </a:p>
          <a:p>
            <a:pPr lvl="0" eaLnBrk="0" fontAlgn="base" hangingPunct="0">
              <a:spcBef>
                <a:spcPct val="0"/>
              </a:spcBef>
              <a:spcAft>
                <a:spcPct val="0"/>
              </a:spcAft>
              <a:buClrTx/>
            </a:pPr>
            <a:r>
              <a:rPr lang="fr-FR" noProof="0" dirty="0">
                <a:solidFill>
                  <a:srgbClr val="103052"/>
                </a:solidFill>
                <a:latin typeface="Roboto"/>
                <a:ea typeface="Roboto"/>
                <a:cs typeface="Roboto"/>
              </a:rPr>
              <a:t>●Comités d'adaptation au changement climatique ou d'agriculture résiliente</a:t>
            </a:r>
            <a:endParaRPr lang="fr-FR" noProof="0" dirty="0">
              <a:solidFill>
                <a:srgbClr val="103052"/>
              </a:solidFill>
              <a:latin typeface="Roboto"/>
              <a:ea typeface="Roboto"/>
              <a:cs typeface="Roboto"/>
              <a:sym typeface="Roboto"/>
            </a:endParaRPr>
          </a:p>
        </p:txBody>
      </p:sp>
      <p:sp>
        <p:nvSpPr>
          <p:cNvPr id="842" name="Google Shape;842;g36435086e47_0_62"/>
          <p:cNvSpPr txBox="1"/>
          <p:nvPr/>
        </p:nvSpPr>
        <p:spPr>
          <a:xfrm>
            <a:off x="377734" y="1726066"/>
            <a:ext cx="3975600" cy="78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lang="fr-FR" sz="1900" b="1" noProof="0" dirty="0">
              <a:solidFill>
                <a:srgbClr val="103052"/>
              </a:solidFill>
              <a:latin typeface="Roboto"/>
              <a:ea typeface="Roboto"/>
              <a:cs typeface="Roboto"/>
              <a:sym typeface="Roboto"/>
            </a:endParaRPr>
          </a:p>
          <a:p>
            <a:pPr marL="609600" lvl="0" indent="-425450">
              <a:buClr>
                <a:srgbClr val="103052"/>
              </a:buClr>
              <a:buSzPts val="1900"/>
              <a:buFont typeface="Roboto"/>
              <a:buChar char="●"/>
            </a:pPr>
            <a:r>
              <a:rPr lang="fr-FR" sz="1900" b="1" noProof="0" dirty="0">
                <a:solidFill>
                  <a:srgbClr val="103052"/>
                </a:solidFill>
                <a:latin typeface="Roboto"/>
                <a:ea typeface="Roboto"/>
                <a:cs typeface="Roboto"/>
              </a:rPr>
              <a:t>Plateformes de la société civile et des communautés, espaces de coordination sectorielle </a:t>
            </a:r>
            <a:endParaRPr lang="fr-FR" sz="1900" b="1" noProof="0" dirty="0">
              <a:solidFill>
                <a:srgbClr val="103052"/>
              </a:solidFill>
              <a:latin typeface="Roboto"/>
              <a:ea typeface="Roboto"/>
              <a:cs typeface="Roboto"/>
              <a:sym typeface="Roboto"/>
            </a:endParaRPr>
          </a:p>
        </p:txBody>
      </p:sp>
      <p:cxnSp>
        <p:nvCxnSpPr>
          <p:cNvPr id="843" name="Google Shape;843;g36435086e47_0_62"/>
          <p:cNvCxnSpPr/>
          <p:nvPr/>
        </p:nvCxnSpPr>
        <p:spPr>
          <a:xfrm>
            <a:off x="4383000" y="806833"/>
            <a:ext cx="876300" cy="2400"/>
          </a:xfrm>
          <a:prstGeom prst="straightConnector1">
            <a:avLst/>
          </a:prstGeom>
          <a:noFill/>
          <a:ln w="12700" cap="flat" cmpd="sng">
            <a:solidFill>
              <a:schemeClr val="dk2"/>
            </a:solidFill>
            <a:prstDash val="solid"/>
            <a:round/>
            <a:headEnd type="none" w="med" len="med"/>
            <a:tailEnd type="none" w="med" len="med"/>
          </a:ln>
        </p:spPr>
      </p:cxnSp>
      <p:cxnSp>
        <p:nvCxnSpPr>
          <p:cNvPr id="844" name="Google Shape;844;g36435086e47_0_62"/>
          <p:cNvCxnSpPr/>
          <p:nvPr/>
        </p:nvCxnSpPr>
        <p:spPr>
          <a:xfrm>
            <a:off x="4383000" y="2114866"/>
            <a:ext cx="876300" cy="2400"/>
          </a:xfrm>
          <a:prstGeom prst="straightConnector1">
            <a:avLst/>
          </a:prstGeom>
          <a:noFill/>
          <a:ln w="12700" cap="flat" cmpd="sng">
            <a:solidFill>
              <a:schemeClr val="dk2"/>
            </a:solidFill>
            <a:prstDash val="solid"/>
            <a:round/>
            <a:headEnd type="none" w="med" len="med"/>
            <a:tailEnd type="none" w="med" len="med"/>
          </a:ln>
        </p:spPr>
      </p:cxnSp>
      <p:cxnSp>
        <p:nvCxnSpPr>
          <p:cNvPr id="845" name="Google Shape;845;g36435086e47_0_62"/>
          <p:cNvCxnSpPr/>
          <p:nvPr/>
        </p:nvCxnSpPr>
        <p:spPr>
          <a:xfrm>
            <a:off x="4383000" y="3669100"/>
            <a:ext cx="876300" cy="2400"/>
          </a:xfrm>
          <a:prstGeom prst="straightConnector1">
            <a:avLst/>
          </a:prstGeom>
          <a:noFill/>
          <a:ln w="12700" cap="flat" cmpd="sng">
            <a:solidFill>
              <a:schemeClr val="dk2"/>
            </a:solidFill>
            <a:prstDash val="solid"/>
            <a:round/>
            <a:headEnd type="none" w="med" len="med"/>
            <a:tailEnd type="none" w="med" len="med"/>
          </a:ln>
        </p:spPr>
      </p:cxnSp>
      <p:cxnSp>
        <p:nvCxnSpPr>
          <p:cNvPr id="846" name="Google Shape;846;g36435086e47_0_62"/>
          <p:cNvCxnSpPr/>
          <p:nvPr/>
        </p:nvCxnSpPr>
        <p:spPr>
          <a:xfrm>
            <a:off x="4383000" y="4963521"/>
            <a:ext cx="876300" cy="2400"/>
          </a:xfrm>
          <a:prstGeom prst="straightConnector1">
            <a:avLst/>
          </a:prstGeom>
          <a:noFill/>
          <a:ln w="12700" cap="flat" cmpd="sng">
            <a:solidFill>
              <a:schemeClr val="dk2"/>
            </a:solidFill>
            <a:prstDash val="solid"/>
            <a:round/>
            <a:headEnd type="none" w="med" len="med"/>
            <a:tailEnd type="none" w="med" len="med"/>
          </a:ln>
        </p:spPr>
      </p:cxnSp>
      <p:cxnSp>
        <p:nvCxnSpPr>
          <p:cNvPr id="847" name="Google Shape;847;g36435086e47_0_62"/>
          <p:cNvCxnSpPr/>
          <p:nvPr/>
        </p:nvCxnSpPr>
        <p:spPr>
          <a:xfrm>
            <a:off x="4383000" y="6134767"/>
            <a:ext cx="876300" cy="2400"/>
          </a:xfrm>
          <a:prstGeom prst="straightConnector1">
            <a:avLst/>
          </a:prstGeom>
          <a:noFill/>
          <a:ln w="12700" cap="flat" cmpd="sng">
            <a:solidFill>
              <a:schemeClr val="dk2"/>
            </a:solidFill>
            <a:prstDash val="solid"/>
            <a:round/>
            <a:headEnd type="none" w="med" len="med"/>
            <a:tailEnd type="none" w="med" len="med"/>
          </a:ln>
        </p:spPr>
      </p:cxnSp>
      <p:sp>
        <p:nvSpPr>
          <p:cNvPr id="3" name="Rectangle 2">
            <a:extLst>
              <a:ext uri="{FF2B5EF4-FFF2-40B4-BE49-F238E27FC236}">
                <a16:creationId xmlns:a16="http://schemas.microsoft.com/office/drawing/2014/main" id="{7615CE76-CD9E-4234-6408-594B83628AED}"/>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4" name="Rectangle 3">
            <a:extLst>
              <a:ext uri="{FF2B5EF4-FFF2-40B4-BE49-F238E27FC236}">
                <a16:creationId xmlns:a16="http://schemas.microsoft.com/office/drawing/2014/main" id="{4E03EB91-BB58-782B-500E-498E92327FC8}"/>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5" name="Rectangle 4">
            <a:extLst>
              <a:ext uri="{FF2B5EF4-FFF2-40B4-BE49-F238E27FC236}">
                <a16:creationId xmlns:a16="http://schemas.microsoft.com/office/drawing/2014/main" id="{92903460-1517-BA06-AD2A-2BD5EA0CF116}"/>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6" name="Rectangle 5">
            <a:extLst>
              <a:ext uri="{FF2B5EF4-FFF2-40B4-BE49-F238E27FC236}">
                <a16:creationId xmlns:a16="http://schemas.microsoft.com/office/drawing/2014/main" id="{4D4D654B-8897-F27A-61D3-0376A049E950}"/>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7" name="Rectangle 6">
            <a:extLst>
              <a:ext uri="{FF2B5EF4-FFF2-40B4-BE49-F238E27FC236}">
                <a16:creationId xmlns:a16="http://schemas.microsoft.com/office/drawing/2014/main" id="{2E58F459-986E-3682-1FC0-816134307F81}"/>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11" name="Rectangle 10">
            <a:extLst>
              <a:ext uri="{FF2B5EF4-FFF2-40B4-BE49-F238E27FC236}">
                <a16:creationId xmlns:a16="http://schemas.microsoft.com/office/drawing/2014/main" id="{5DA0713D-A350-7997-A4F0-459011239C68}"/>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
        <p:nvSpPr>
          <p:cNvPr id="12" name="Rectangle 11">
            <a:extLst>
              <a:ext uri="{FF2B5EF4-FFF2-40B4-BE49-F238E27FC236}">
                <a16:creationId xmlns:a16="http://schemas.microsoft.com/office/drawing/2014/main" id="{06A1A8F7-05BA-9F37-F441-01EE08479B8B}"/>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g374b32e91a0_0_832"/>
          <p:cNvPicPr preferRelativeResize="0"/>
          <p:nvPr/>
        </p:nvPicPr>
        <p:blipFill>
          <a:blip r:embed="rId3">
            <a:alphaModFix/>
          </a:blip>
          <a:stretch>
            <a:fillRect/>
          </a:stretch>
        </p:blipFill>
        <p:spPr>
          <a:xfrm>
            <a:off x="0" y="0"/>
            <a:ext cx="9144000" cy="6858000"/>
          </a:xfrm>
          <a:prstGeom prst="rect">
            <a:avLst/>
          </a:prstGeom>
          <a:noFill/>
          <a:ln>
            <a:noFill/>
          </a:ln>
        </p:spPr>
      </p:pic>
      <p:sp>
        <p:nvSpPr>
          <p:cNvPr id="853" name="Google Shape;853;g374b32e91a0_0_832"/>
          <p:cNvSpPr txBox="1"/>
          <p:nvPr/>
        </p:nvSpPr>
        <p:spPr>
          <a:xfrm>
            <a:off x="379800" y="4911533"/>
            <a:ext cx="5716500" cy="2408568"/>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fr-FR" sz="3300" b="1" noProof="0" dirty="0">
                <a:solidFill>
                  <a:schemeClr val="lt1"/>
                </a:solidFill>
                <a:latin typeface="Roboto"/>
                <a:ea typeface="Roboto"/>
              </a:rPr>
              <a:t>Comités de gestion des bassins versants, </a:t>
            </a:r>
            <a:r>
              <a:rPr lang="fr-FR" sz="3300" b="1" noProof="0" dirty="0" err="1">
                <a:solidFill>
                  <a:schemeClr val="lt1"/>
                </a:solidFill>
                <a:latin typeface="Roboto"/>
                <a:ea typeface="Roboto"/>
              </a:rPr>
              <a:t>Pichanaki</a:t>
            </a:r>
            <a:r>
              <a:rPr lang="fr-FR" sz="3300" b="1" noProof="0" dirty="0">
                <a:solidFill>
                  <a:schemeClr val="lt1"/>
                </a:solidFill>
                <a:latin typeface="Roboto"/>
                <a:ea typeface="Roboto"/>
              </a:rPr>
              <a:t> - Pérou</a:t>
            </a:r>
          </a:p>
        </p:txBody>
      </p:sp>
      <p:pic>
        <p:nvPicPr>
          <p:cNvPr id="854" name="Google Shape;854;g374b32e91a0_0_832"/>
          <p:cNvPicPr preferRelativeResize="0"/>
          <p:nvPr/>
        </p:nvPicPr>
        <p:blipFill rotWithShape="1">
          <a:blip r:embed="rId4">
            <a:alphaModFix/>
          </a:blip>
          <a:srcRect t="7961"/>
          <a:stretch/>
        </p:blipFill>
        <p:spPr>
          <a:xfrm>
            <a:off x="8491100" y="0"/>
            <a:ext cx="3748401" cy="2587466"/>
          </a:xfrm>
          <a:prstGeom prst="rect">
            <a:avLst/>
          </a:prstGeom>
          <a:noFill/>
          <a:ln>
            <a:noFill/>
          </a:ln>
        </p:spPr>
      </p:pic>
      <p:pic>
        <p:nvPicPr>
          <p:cNvPr id="855" name="Google Shape;855;g374b32e91a0_0_832"/>
          <p:cNvPicPr preferRelativeResize="0"/>
          <p:nvPr/>
        </p:nvPicPr>
        <p:blipFill>
          <a:blip r:embed="rId5">
            <a:alphaModFix/>
          </a:blip>
          <a:stretch>
            <a:fillRect/>
          </a:stretch>
        </p:blipFill>
        <p:spPr>
          <a:xfrm>
            <a:off x="9566101" y="3722900"/>
            <a:ext cx="2357667" cy="17737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374b32e91a0_0_827"/>
          <p:cNvSpPr txBox="1"/>
          <p:nvPr/>
        </p:nvSpPr>
        <p:spPr>
          <a:xfrm>
            <a:off x="310173" y="1744091"/>
            <a:ext cx="3302182" cy="3801000"/>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3300" b="1" noProof="0" dirty="0">
                <a:solidFill>
                  <a:srgbClr val="1DA159"/>
                </a:solidFill>
                <a:latin typeface="Raleway"/>
              </a:rPr>
              <a:t>Ligue universitaire de pompiers</a:t>
            </a:r>
          </a:p>
          <a:p>
            <a:pPr lvl="0" eaLnBrk="0" fontAlgn="base" hangingPunct="0">
              <a:spcBef>
                <a:spcPct val="0"/>
              </a:spcBef>
              <a:spcAft>
                <a:spcPct val="0"/>
              </a:spcAft>
              <a:buClrTx/>
            </a:pPr>
            <a:r>
              <a:rPr lang="fr-FR" sz="3300" noProof="0" dirty="0">
                <a:solidFill>
                  <a:srgbClr val="1DA159"/>
                </a:solidFill>
                <a:latin typeface="Raleway"/>
              </a:rPr>
              <a:t>Santarém, Amazonas-Tapajós,</a:t>
            </a:r>
          </a:p>
          <a:p>
            <a:pPr lvl="0" eaLnBrk="0" fontAlgn="base" hangingPunct="0">
              <a:spcBef>
                <a:spcPct val="0"/>
              </a:spcBef>
              <a:spcAft>
                <a:spcPct val="0"/>
              </a:spcAft>
              <a:buClrTx/>
            </a:pPr>
            <a:r>
              <a:rPr lang="fr-FR" sz="3300" noProof="0" dirty="0" err="1">
                <a:solidFill>
                  <a:srgbClr val="1DA159"/>
                </a:solidFill>
                <a:latin typeface="Raleway"/>
              </a:rPr>
              <a:t>Brési</a:t>
            </a:r>
            <a:endParaRPr lang="fr-FR" sz="3300" noProof="0" dirty="0">
              <a:solidFill>
                <a:srgbClr val="1DA159"/>
              </a:solidFill>
              <a:latin typeface="Raleway"/>
              <a:ea typeface="Raleway"/>
              <a:cs typeface="Raleway"/>
              <a:sym typeface="Raleway"/>
            </a:endParaRPr>
          </a:p>
        </p:txBody>
      </p:sp>
      <p:pic>
        <p:nvPicPr>
          <p:cNvPr id="861" name="Google Shape;861;g374b32e91a0_0_827"/>
          <p:cNvPicPr preferRelativeResize="0"/>
          <p:nvPr/>
        </p:nvPicPr>
        <p:blipFill>
          <a:blip r:embed="rId3">
            <a:alphaModFix/>
          </a:blip>
          <a:stretch>
            <a:fillRect/>
          </a:stretch>
        </p:blipFill>
        <p:spPr>
          <a:xfrm>
            <a:off x="3582067" y="200267"/>
            <a:ext cx="8609933" cy="645746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36435086e47_0_1883"/>
          <p:cNvSpPr txBox="1"/>
          <p:nvPr/>
        </p:nvSpPr>
        <p:spPr>
          <a:xfrm>
            <a:off x="732729" y="2639741"/>
            <a:ext cx="5874900" cy="1538842"/>
          </a:xfrm>
          <a:prstGeom prst="rect">
            <a:avLst/>
          </a:prstGeom>
          <a:noFill/>
          <a:ln>
            <a:noFill/>
          </a:ln>
        </p:spPr>
        <p:txBody>
          <a:bodyPr spcFirstLastPara="1" wrap="square" lIns="121900" tIns="121900" rIns="121900" bIns="121900" anchor="t" anchorCtr="0">
            <a:spAutoFit/>
          </a:bodyPr>
          <a:lstStyle/>
          <a:p>
            <a:pPr>
              <a:buSzPts val="2800"/>
            </a:pPr>
            <a:r>
              <a:rPr lang="fr-FR" sz="2800" noProof="0" dirty="0">
                <a:solidFill>
                  <a:srgbClr val="A08D4A"/>
                </a:solidFill>
                <a:latin typeface="Roboto Black"/>
                <a:ea typeface="Roboto Black"/>
              </a:rPr>
              <a:t>Existe-t-il des plateformes de gouvernance multipartites dans votre environnement ?</a:t>
            </a:r>
          </a:p>
        </p:txBody>
      </p:sp>
      <p:pic>
        <p:nvPicPr>
          <p:cNvPr id="867" name="Google Shape;867;g36435086e47_0_1883"/>
          <p:cNvPicPr preferRelativeResize="0"/>
          <p:nvPr/>
        </p:nvPicPr>
        <p:blipFill rotWithShape="1">
          <a:blip r:embed="rId3">
            <a:alphaModFix/>
          </a:blip>
          <a:srcRect l="54896"/>
          <a:stretch/>
        </p:blipFill>
        <p:spPr>
          <a:xfrm>
            <a:off x="6688000" y="-5867"/>
            <a:ext cx="5504002" cy="6863867"/>
          </a:xfrm>
          <a:prstGeom prst="rect">
            <a:avLst/>
          </a:prstGeom>
          <a:noFill/>
          <a:ln>
            <a:noFill/>
          </a:ln>
        </p:spPr>
      </p:pic>
      <p:grpSp>
        <p:nvGrpSpPr>
          <p:cNvPr id="868" name="Google Shape;868;g36435086e47_0_1883"/>
          <p:cNvGrpSpPr/>
          <p:nvPr/>
        </p:nvGrpSpPr>
        <p:grpSpPr>
          <a:xfrm>
            <a:off x="7679243" y="1968052"/>
            <a:ext cx="924184" cy="889071"/>
            <a:chOff x="5565642" y="451050"/>
            <a:chExt cx="1010700" cy="972300"/>
          </a:xfrm>
        </p:grpSpPr>
        <p:sp>
          <p:nvSpPr>
            <p:cNvPr id="869" name="Google Shape;869;g36435086e47_0_1883"/>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70" name="Google Shape;870;g36435086e47_0_1883"/>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71" name="Google Shape;871;g36435086e47_0_1883"/>
          <p:cNvGrpSpPr/>
          <p:nvPr/>
        </p:nvGrpSpPr>
        <p:grpSpPr>
          <a:xfrm>
            <a:off x="10904976" y="3397952"/>
            <a:ext cx="924184" cy="889071"/>
            <a:chOff x="5565642" y="451050"/>
            <a:chExt cx="1010700" cy="972300"/>
          </a:xfrm>
        </p:grpSpPr>
        <p:sp>
          <p:nvSpPr>
            <p:cNvPr id="872" name="Google Shape;872;g36435086e47_0_1883"/>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73" name="Google Shape;873;g36435086e47_0_1883"/>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74" name="Google Shape;874;g36435086e47_0_1883"/>
          <p:cNvGrpSpPr/>
          <p:nvPr/>
        </p:nvGrpSpPr>
        <p:grpSpPr>
          <a:xfrm>
            <a:off x="8603443" y="4926886"/>
            <a:ext cx="924184" cy="889071"/>
            <a:chOff x="5565642" y="451050"/>
            <a:chExt cx="1010700" cy="972300"/>
          </a:xfrm>
        </p:grpSpPr>
        <p:sp>
          <p:nvSpPr>
            <p:cNvPr id="875" name="Google Shape;875;g36435086e47_0_1883"/>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pic>
          <p:nvPicPr>
            <p:cNvPr id="876" name="Google Shape;876;g36435086e47_0_1883"/>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sp>
        <p:nvSpPr>
          <p:cNvPr id="877" name="Google Shape;877;g36435086e47_0_1883"/>
          <p:cNvSpPr txBox="1"/>
          <p:nvPr/>
        </p:nvSpPr>
        <p:spPr>
          <a:xfrm>
            <a:off x="9088080" y="2639741"/>
            <a:ext cx="603900" cy="1416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7600"/>
              <a:buFont typeface="Arial"/>
              <a:buNone/>
            </a:pPr>
            <a:r>
              <a:rPr lang="fr-FR" sz="7600" b="0" i="0" u="none" strike="noStrike" cap="none" noProof="0" dirty="0">
                <a:solidFill>
                  <a:schemeClr val="lt1"/>
                </a:solidFill>
                <a:latin typeface="Roboto Black"/>
                <a:ea typeface="Roboto Black"/>
                <a:cs typeface="Roboto Black"/>
                <a:sym typeface="Roboto Black"/>
              </a:rPr>
              <a:t>?</a:t>
            </a:r>
            <a:endParaRPr lang="fr-FR" sz="6700" b="0" i="0" u="none" strike="noStrike" cap="none" noProof="0" dirty="0">
              <a:solidFill>
                <a:schemeClr val="lt1"/>
              </a:solidFill>
              <a:latin typeface="Arial"/>
              <a:ea typeface="Arial"/>
              <a:cs typeface="Arial"/>
              <a:sym typeface="Arial"/>
            </a:endParaRPr>
          </a:p>
        </p:txBody>
      </p:sp>
      <p:pic>
        <p:nvPicPr>
          <p:cNvPr id="878" name="Google Shape;878;g36435086e47_0_1883"/>
          <p:cNvPicPr preferRelativeResize="0"/>
          <p:nvPr/>
        </p:nvPicPr>
        <p:blipFill rotWithShape="1">
          <a:blip r:embed="rId5">
            <a:alphaModFix/>
          </a:blip>
          <a:srcRect r="61952"/>
          <a:stretch/>
        </p:blipFill>
        <p:spPr>
          <a:xfrm>
            <a:off x="5946799" y="4113483"/>
            <a:ext cx="1914496" cy="2744516"/>
          </a:xfrm>
          <a:prstGeom prst="rect">
            <a:avLst/>
          </a:prstGeom>
          <a:noFill/>
          <a:ln>
            <a:noFill/>
          </a:ln>
        </p:spPr>
      </p:pic>
      <p:sp>
        <p:nvSpPr>
          <p:cNvPr id="879" name="Google Shape;879;g36435086e47_0_1883"/>
          <p:cNvSpPr/>
          <p:nvPr/>
        </p:nvSpPr>
        <p:spPr>
          <a:xfrm>
            <a:off x="28639" y="0"/>
            <a:ext cx="264300" cy="6858000"/>
          </a:xfrm>
          <a:prstGeom prst="rect">
            <a:avLst/>
          </a:prstGeom>
          <a:solidFill>
            <a:srgbClr val="85200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80" name="Google Shape;880;g36435086e47_0_1883"/>
          <p:cNvSpPr txBox="1"/>
          <p:nvPr/>
        </p:nvSpPr>
        <p:spPr>
          <a:xfrm>
            <a:off x="758250" y="4771369"/>
            <a:ext cx="3407700" cy="1046410"/>
          </a:xfrm>
          <a:prstGeom prst="rect">
            <a:avLst/>
          </a:prstGeom>
          <a:noFill/>
          <a:ln>
            <a:noFill/>
          </a:ln>
        </p:spPr>
        <p:txBody>
          <a:bodyPr spcFirstLastPara="1" wrap="square" lIns="91425" tIns="91425" rIns="91425" bIns="91425" anchor="t" anchorCtr="0">
            <a:spAutoFit/>
          </a:bodyPr>
          <a:lstStyle/>
          <a:p>
            <a:r>
              <a:rPr lang="fr-FR" sz="2800" noProof="0" dirty="0">
                <a:solidFill>
                  <a:srgbClr val="990000"/>
                </a:solidFill>
                <a:latin typeface="Roboto"/>
                <a:ea typeface="Roboto"/>
              </a:rPr>
              <a:t>Faites une liste rapide...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g36435086e47_0_127"/>
          <p:cNvPicPr preferRelativeResize="0"/>
          <p:nvPr/>
        </p:nvPicPr>
        <p:blipFill rotWithShape="1">
          <a:blip r:embed="rId3">
            <a:alphaModFix/>
          </a:blip>
          <a:srcRect l="50558"/>
          <a:stretch/>
        </p:blipFill>
        <p:spPr>
          <a:xfrm>
            <a:off x="6158767" y="-5867"/>
            <a:ext cx="6033235" cy="6863867"/>
          </a:xfrm>
          <a:prstGeom prst="rect">
            <a:avLst/>
          </a:prstGeom>
          <a:noFill/>
          <a:ln>
            <a:noFill/>
          </a:ln>
        </p:spPr>
      </p:pic>
      <p:grpSp>
        <p:nvGrpSpPr>
          <p:cNvPr id="886" name="Google Shape;886;g36435086e47_0_127"/>
          <p:cNvGrpSpPr/>
          <p:nvPr/>
        </p:nvGrpSpPr>
        <p:grpSpPr>
          <a:xfrm>
            <a:off x="7171243" y="2171253"/>
            <a:ext cx="924184" cy="889071"/>
            <a:chOff x="5565642" y="451050"/>
            <a:chExt cx="1010700" cy="972300"/>
          </a:xfrm>
        </p:grpSpPr>
        <p:sp>
          <p:nvSpPr>
            <p:cNvPr id="887" name="Google Shape;887;g36435086e47_0_127"/>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888" name="Google Shape;888;g36435086e47_0_127"/>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89" name="Google Shape;889;g36435086e47_0_127"/>
          <p:cNvGrpSpPr/>
          <p:nvPr/>
        </p:nvGrpSpPr>
        <p:grpSpPr>
          <a:xfrm>
            <a:off x="10531443" y="3303386"/>
            <a:ext cx="924184" cy="889071"/>
            <a:chOff x="5565642" y="451050"/>
            <a:chExt cx="1010700" cy="972300"/>
          </a:xfrm>
        </p:grpSpPr>
        <p:sp>
          <p:nvSpPr>
            <p:cNvPr id="890" name="Google Shape;890;g36435086e47_0_127"/>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891" name="Google Shape;891;g36435086e47_0_127"/>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892" name="Google Shape;892;g36435086e47_0_127"/>
          <p:cNvGrpSpPr/>
          <p:nvPr/>
        </p:nvGrpSpPr>
        <p:grpSpPr>
          <a:xfrm>
            <a:off x="8095443" y="5130086"/>
            <a:ext cx="924184" cy="889071"/>
            <a:chOff x="5565642" y="451050"/>
            <a:chExt cx="1010700" cy="972300"/>
          </a:xfrm>
        </p:grpSpPr>
        <p:sp>
          <p:nvSpPr>
            <p:cNvPr id="893" name="Google Shape;893;g36435086e47_0_127"/>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894" name="Google Shape;894;g36435086e47_0_127"/>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sp>
        <p:nvSpPr>
          <p:cNvPr id="895" name="Google Shape;895;g36435086e47_0_127"/>
          <p:cNvSpPr txBox="1"/>
          <p:nvPr/>
        </p:nvSpPr>
        <p:spPr>
          <a:xfrm>
            <a:off x="8744447" y="2794008"/>
            <a:ext cx="603900" cy="1416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7600" noProof="0" dirty="0">
                <a:solidFill>
                  <a:schemeClr val="lt1"/>
                </a:solidFill>
                <a:latin typeface="Roboto Black"/>
                <a:ea typeface="Roboto Black"/>
                <a:cs typeface="Roboto Black"/>
                <a:sym typeface="Roboto Black"/>
              </a:rPr>
              <a:t>?</a:t>
            </a:r>
            <a:endParaRPr lang="fr-FR" sz="6700" noProof="0" dirty="0">
              <a:solidFill>
                <a:schemeClr val="lt1"/>
              </a:solidFill>
            </a:endParaRPr>
          </a:p>
        </p:txBody>
      </p:sp>
      <p:sp>
        <p:nvSpPr>
          <p:cNvPr id="896" name="Google Shape;896;g36435086e47_0_127"/>
          <p:cNvSpPr/>
          <p:nvPr/>
        </p:nvSpPr>
        <p:spPr>
          <a:xfrm>
            <a:off x="708800" y="1957100"/>
            <a:ext cx="4580100" cy="2562300"/>
          </a:xfrm>
          <a:prstGeom prst="rect">
            <a:avLst/>
          </a:prstGeom>
          <a:noFill/>
          <a:ln>
            <a:noFill/>
          </a:ln>
        </p:spPr>
        <p:txBody>
          <a:bodyPr spcFirstLastPara="1" wrap="square" lIns="121900" tIns="60925" rIns="121900" bIns="60925" anchor="ctr" anchorCtr="0">
            <a:noAutofit/>
          </a:bodyPr>
          <a:lstStyle/>
          <a:p>
            <a:pPr>
              <a:buSzPts val="3200"/>
            </a:pPr>
            <a:r>
              <a:rPr lang="fr-FR" sz="3200" noProof="0" dirty="0">
                <a:solidFill>
                  <a:schemeClr val="dk2"/>
                </a:solidFill>
                <a:latin typeface="Roboto"/>
                <a:ea typeface="Roboto"/>
              </a:rPr>
              <a:t>Ces plateformes ont-elles le potentiel nécessaire pour résoudre les problèmes complexes mentionnés ci-dessus dans votre environnement ?</a:t>
            </a:r>
          </a:p>
        </p:txBody>
      </p:sp>
      <p:pic>
        <p:nvPicPr>
          <p:cNvPr id="897" name="Google Shape;897;g36435086e47_0_127"/>
          <p:cNvPicPr preferRelativeResize="0"/>
          <p:nvPr/>
        </p:nvPicPr>
        <p:blipFill rotWithShape="1">
          <a:blip r:embed="rId5">
            <a:alphaModFix/>
          </a:blip>
          <a:srcRect r="61952"/>
          <a:stretch/>
        </p:blipFill>
        <p:spPr>
          <a:xfrm>
            <a:off x="5184799" y="4113483"/>
            <a:ext cx="1914496" cy="2744516"/>
          </a:xfrm>
          <a:prstGeom prst="rect">
            <a:avLst/>
          </a:prstGeom>
          <a:noFill/>
          <a:ln>
            <a:noFill/>
          </a:ln>
        </p:spPr>
      </p:pic>
      <p:sp>
        <p:nvSpPr>
          <p:cNvPr id="898" name="Google Shape;898;g36435086e47_0_127"/>
          <p:cNvSpPr/>
          <p:nvPr/>
        </p:nvSpPr>
        <p:spPr>
          <a:xfrm>
            <a:off x="-1367" y="-5233"/>
            <a:ext cx="264300" cy="6858000"/>
          </a:xfrm>
          <a:prstGeom prst="rect">
            <a:avLst/>
          </a:prstGeom>
          <a:solidFill>
            <a:srgbClr val="85200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36435086e47_0_190"/>
          <p:cNvSpPr txBox="1"/>
          <p:nvPr/>
        </p:nvSpPr>
        <p:spPr>
          <a:xfrm>
            <a:off x="797267" y="3632197"/>
            <a:ext cx="4869900" cy="461100"/>
          </a:xfrm>
          <a:prstGeom prst="rect">
            <a:avLst/>
          </a:prstGeom>
          <a:noFill/>
          <a:ln>
            <a:noFill/>
          </a:ln>
        </p:spPr>
        <p:txBody>
          <a:bodyPr spcFirstLastPara="1" wrap="square" lIns="121900" tIns="121900" rIns="121900" bIns="121900" anchor="ctr" anchorCtr="0">
            <a:noAutofit/>
          </a:bodyPr>
          <a:lstStyle/>
          <a:p>
            <a:r>
              <a:rPr lang="fr-FR" sz="2800" i="1" noProof="0" dirty="0">
                <a:solidFill>
                  <a:schemeClr val="tx1"/>
                </a:solidFill>
                <a:latin typeface="Roboto" panose="02000000000000000000" pitchFamily="2" charset="0"/>
                <a:ea typeface="Roboto" panose="02000000000000000000" pitchFamily="2" charset="0"/>
              </a:rPr>
              <a:t>pour des partenariats paysagers cohérents et fonctionnels</a:t>
            </a:r>
            <a:endParaRPr lang="fr-FR" sz="2800" noProof="0" dirty="0">
              <a:solidFill>
                <a:schemeClr val="tx1"/>
              </a:solidFill>
              <a:latin typeface="Roboto" panose="02000000000000000000" pitchFamily="2" charset="0"/>
              <a:ea typeface="Roboto" panose="02000000000000000000" pitchFamily="2" charset="0"/>
            </a:endParaRPr>
          </a:p>
          <a:p>
            <a:pPr marL="0" lvl="0" indent="0" algn="l" rtl="0">
              <a:lnSpc>
                <a:spcPct val="100000"/>
              </a:lnSpc>
              <a:spcBef>
                <a:spcPts val="0"/>
              </a:spcBef>
              <a:spcAft>
                <a:spcPts val="0"/>
              </a:spcAft>
              <a:buNone/>
            </a:pPr>
            <a:endParaRPr lang="fr-FR" sz="2800" i="1" noProof="0" dirty="0">
              <a:solidFill>
                <a:srgbClr val="00344D"/>
              </a:solidFill>
              <a:latin typeface="Roboto"/>
              <a:ea typeface="Roboto"/>
              <a:cs typeface="Roboto"/>
              <a:sym typeface="Roboto"/>
            </a:endParaRPr>
          </a:p>
        </p:txBody>
      </p:sp>
      <p:pic>
        <p:nvPicPr>
          <p:cNvPr id="904" name="Google Shape;904;g36435086e47_0_190" title="Pantanal 6.jpeg"/>
          <p:cNvPicPr preferRelativeResize="0"/>
          <p:nvPr/>
        </p:nvPicPr>
        <p:blipFill rotWithShape="1">
          <a:blip r:embed="rId3">
            <a:alphaModFix/>
          </a:blip>
          <a:srcRect l="9235" r="20638"/>
          <a:stretch/>
        </p:blipFill>
        <p:spPr>
          <a:xfrm>
            <a:off x="5779367" y="0"/>
            <a:ext cx="6412634" cy="6858000"/>
          </a:xfrm>
          <a:prstGeom prst="rect">
            <a:avLst/>
          </a:prstGeom>
          <a:noFill/>
          <a:ln>
            <a:noFill/>
          </a:ln>
        </p:spPr>
      </p:pic>
      <p:pic>
        <p:nvPicPr>
          <p:cNvPr id="905" name="Google Shape;905;g36435086e47_0_190"/>
          <p:cNvPicPr preferRelativeResize="0"/>
          <p:nvPr/>
        </p:nvPicPr>
        <p:blipFill rotWithShape="1">
          <a:blip r:embed="rId4">
            <a:alphaModFix/>
          </a:blip>
          <a:srcRect l="3904" t="19427" r="5499" b="9925"/>
          <a:stretch/>
        </p:blipFill>
        <p:spPr>
          <a:xfrm>
            <a:off x="14198700" y="3100133"/>
            <a:ext cx="4518967" cy="3523901"/>
          </a:xfrm>
          <a:prstGeom prst="rect">
            <a:avLst/>
          </a:prstGeom>
          <a:noFill/>
          <a:ln>
            <a:noFill/>
          </a:ln>
        </p:spPr>
      </p:pic>
      <p:sp>
        <p:nvSpPr>
          <p:cNvPr id="906" name="Google Shape;906;g36435086e47_0_190"/>
          <p:cNvSpPr txBox="1"/>
          <p:nvPr/>
        </p:nvSpPr>
        <p:spPr>
          <a:xfrm>
            <a:off x="797267" y="2179042"/>
            <a:ext cx="4869900" cy="461100"/>
          </a:xfrm>
          <a:prstGeom prst="rect">
            <a:avLst/>
          </a:prstGeom>
          <a:noFill/>
          <a:ln>
            <a:noFill/>
          </a:ln>
        </p:spPr>
        <p:txBody>
          <a:bodyPr spcFirstLastPara="1" wrap="square" lIns="121900" tIns="121900" rIns="121900" bIns="121900" anchor="ctr" anchorCtr="0">
            <a:noAutofit/>
          </a:bodyPr>
          <a:lstStyle/>
          <a:p>
            <a:pPr lvl="0"/>
            <a:r>
              <a:rPr lang="fr-FR" sz="3700" b="1" i="1" noProof="0" dirty="0">
                <a:solidFill>
                  <a:schemeClr val="dk2"/>
                </a:solidFill>
                <a:latin typeface="Roboto"/>
                <a:ea typeface="Roboto"/>
              </a:rPr>
              <a:t>ÉLÉMENTS DE CONCEPTION</a:t>
            </a:r>
            <a:r>
              <a:rPr lang="fr-FR" sz="3700" b="1" i="1" noProof="0" dirty="0">
                <a:solidFill>
                  <a:schemeClr val="dk2"/>
                </a:solidFill>
                <a:latin typeface="Roboto"/>
                <a:ea typeface="Roboto"/>
                <a:cs typeface="Roboto"/>
                <a:sym typeface="Roboto"/>
              </a:rPr>
              <a:t>…</a:t>
            </a:r>
            <a:endParaRPr lang="fr-FR" sz="2800" b="1" i="1" noProof="0" dirty="0">
              <a:solidFill>
                <a:schemeClr val="dk2"/>
              </a:solidFill>
              <a:latin typeface="Roboto"/>
              <a:ea typeface="Roboto"/>
              <a:cs typeface="Roboto"/>
              <a:sym typeface="Roboto"/>
            </a:endParaRPr>
          </a:p>
        </p:txBody>
      </p:sp>
      <p:sp>
        <p:nvSpPr>
          <p:cNvPr id="2" name="Rectangle 1">
            <a:extLst>
              <a:ext uri="{FF2B5EF4-FFF2-40B4-BE49-F238E27FC236}">
                <a16:creationId xmlns:a16="http://schemas.microsoft.com/office/drawing/2014/main" id="{DFAE33C9-3D8B-0C0D-94BD-9AA87CD5EFC0}"/>
              </a:ext>
            </a:extLst>
          </p:cNvPr>
          <p:cNvSpPr>
            <a:spLocks noChangeArrowheads="1"/>
          </p:cNvSpPr>
          <p:nvPr/>
        </p:nvSpPr>
        <p:spPr bwMode="auto">
          <a:xfrm>
            <a:off x="0" y="43934"/>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1" i="1" u="none" strike="noStrike" cap="none" normalizeH="0" baseline="0" noProof="0" dirty="0">
                <a:ln>
                  <a:noFill/>
                </a:ln>
                <a:solidFill>
                  <a:schemeClr val="tx1"/>
                </a:solidFill>
                <a:effectLst/>
                <a:latin typeface="Arial" panose="020B0604020202020204" pitchFamily="34" charset="0"/>
              </a:rPr>
              <a:t>…</a:t>
            </a: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910"/>
        <p:cNvGrpSpPr/>
        <p:nvPr/>
      </p:nvGrpSpPr>
      <p:grpSpPr>
        <a:xfrm>
          <a:off x="0" y="0"/>
          <a:ext cx="0" cy="0"/>
          <a:chOff x="0" y="0"/>
          <a:chExt cx="0" cy="0"/>
        </a:xfrm>
      </p:grpSpPr>
      <p:sp>
        <p:nvSpPr>
          <p:cNvPr id="911" name="Google Shape;911;g36435086e47_0_197"/>
          <p:cNvSpPr/>
          <p:nvPr/>
        </p:nvSpPr>
        <p:spPr>
          <a:xfrm>
            <a:off x="1021783" y="1160400"/>
            <a:ext cx="1839600" cy="1839600"/>
          </a:xfrm>
          <a:prstGeom prst="ellipse">
            <a:avLst/>
          </a:prstGeom>
          <a:noFill/>
          <a:ln w="1016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12" name="Google Shape;912;g36435086e47_0_197"/>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FR" sz="1100" i="1" noProof="0" dirty="0">
                <a:solidFill>
                  <a:srgbClr val="00344D"/>
                </a:solidFill>
                <a:latin typeface="Lato"/>
                <a:ea typeface="Lato"/>
                <a:cs typeface="Lato"/>
                <a:sym typeface="Lato"/>
              </a:rPr>
              <a:t>Buck et al. 2017</a:t>
            </a:r>
          </a:p>
        </p:txBody>
      </p:sp>
      <p:cxnSp>
        <p:nvCxnSpPr>
          <p:cNvPr id="913" name="Google Shape;913;g36435086e47_0_197"/>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914" name="Google Shape;914;g36435086e47_0_197"/>
          <p:cNvGrpSpPr/>
          <p:nvPr/>
        </p:nvGrpSpPr>
        <p:grpSpPr>
          <a:xfrm>
            <a:off x="1022676" y="1225813"/>
            <a:ext cx="1837917" cy="1709838"/>
            <a:chOff x="690308" y="1783489"/>
            <a:chExt cx="1648800" cy="1533900"/>
          </a:xfrm>
        </p:grpSpPr>
        <p:sp>
          <p:nvSpPr>
            <p:cNvPr id="915" name="Google Shape;915;g36435086e47_0_197"/>
            <p:cNvSpPr/>
            <p:nvPr/>
          </p:nvSpPr>
          <p:spPr>
            <a:xfrm>
              <a:off x="747763" y="1783489"/>
              <a:ext cx="15339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16" name="Google Shape;916;g36435086e47_0_197"/>
            <p:cNvSpPr txBox="1"/>
            <p:nvPr/>
          </p:nvSpPr>
          <p:spPr>
            <a:xfrm>
              <a:off x="690308" y="2143285"/>
              <a:ext cx="1648800" cy="723000"/>
            </a:xfrm>
            <a:prstGeom prst="rect">
              <a:avLst/>
            </a:prstGeom>
            <a:noFill/>
            <a:ln>
              <a:noFill/>
            </a:ln>
          </p:spPr>
          <p:txBody>
            <a:bodyPr spcFirstLastPara="1" wrap="square" lIns="121900" tIns="121900" rIns="121900" bIns="121900" anchor="t" anchorCtr="0">
              <a:noAutofit/>
            </a:bodyPr>
            <a:lstStyle/>
            <a:p>
              <a:pPr algn="ctr"/>
              <a:r>
                <a:rPr lang="fr-FR" sz="1900" noProof="0" dirty="0">
                  <a:solidFill>
                    <a:schemeClr val="lt1"/>
                  </a:solidFill>
                  <a:latin typeface="Roboto Black"/>
                  <a:ea typeface="Roboto Black"/>
                </a:rPr>
                <a:t>Acteurs impliqués</a:t>
              </a:r>
            </a:p>
          </p:txBody>
        </p:sp>
      </p:grpSp>
      <p:grpSp>
        <p:nvGrpSpPr>
          <p:cNvPr id="917" name="Google Shape;917;g36435086e47_0_197"/>
          <p:cNvGrpSpPr/>
          <p:nvPr/>
        </p:nvGrpSpPr>
        <p:grpSpPr>
          <a:xfrm>
            <a:off x="3582183" y="1239794"/>
            <a:ext cx="2071322" cy="1782809"/>
            <a:chOff x="2475625" y="1525538"/>
            <a:chExt cx="2187664" cy="2105100"/>
          </a:xfrm>
        </p:grpSpPr>
        <p:sp>
          <p:nvSpPr>
            <p:cNvPr id="918" name="Google Shape;918;g36435086e47_0_197"/>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19" name="Google Shape;919;g36435086e47_0_197"/>
            <p:cNvSpPr txBox="1"/>
            <p:nvPr/>
          </p:nvSpPr>
          <p:spPr>
            <a:xfrm>
              <a:off x="2495189" y="2129322"/>
              <a:ext cx="2168100" cy="7047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noProof="0" dirty="0">
                  <a:solidFill>
                    <a:schemeClr val="lt1"/>
                  </a:solidFill>
                  <a:latin typeface="Roboto Black"/>
                  <a:ea typeface="Roboto Black"/>
                </a:rPr>
                <a:t>Rôles et</a:t>
              </a:r>
            </a:p>
            <a:p>
              <a:pPr lvl="0" eaLnBrk="0" fontAlgn="base" hangingPunct="0">
                <a:spcBef>
                  <a:spcPct val="0"/>
                </a:spcBef>
                <a:spcAft>
                  <a:spcPct val="0"/>
                </a:spcAft>
                <a:buClrTx/>
              </a:pPr>
              <a:r>
                <a:rPr lang="fr-FR" sz="1900" noProof="0" dirty="0">
                  <a:solidFill>
                    <a:schemeClr val="lt1"/>
                  </a:solidFill>
                  <a:latin typeface="Roboto Black"/>
                  <a:ea typeface="Roboto Black"/>
                </a:rPr>
                <a:t>responsabilités</a:t>
              </a:r>
            </a:p>
          </p:txBody>
        </p:sp>
      </p:grpSp>
      <p:grpSp>
        <p:nvGrpSpPr>
          <p:cNvPr id="920" name="Google Shape;920;g36435086e47_0_197"/>
          <p:cNvGrpSpPr/>
          <p:nvPr/>
        </p:nvGrpSpPr>
        <p:grpSpPr>
          <a:xfrm>
            <a:off x="6416011" y="1262416"/>
            <a:ext cx="1903245" cy="1836279"/>
            <a:chOff x="4615413" y="1525538"/>
            <a:chExt cx="2181870" cy="2105100"/>
          </a:xfrm>
        </p:grpSpPr>
        <p:sp>
          <p:nvSpPr>
            <p:cNvPr id="921" name="Google Shape;921;g36435086e47_0_197"/>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2" name="Google Shape;922;g36435086e47_0_197"/>
            <p:cNvSpPr txBox="1"/>
            <p:nvPr/>
          </p:nvSpPr>
          <p:spPr>
            <a:xfrm>
              <a:off x="4881783" y="2240768"/>
              <a:ext cx="1915500" cy="8718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noProof="0" dirty="0">
                  <a:solidFill>
                    <a:schemeClr val="lt1"/>
                  </a:solidFill>
                  <a:latin typeface="Roboto Black"/>
                  <a:ea typeface="Roboto Black"/>
                </a:rPr>
                <a:t>Fonction</a:t>
              </a:r>
            </a:p>
            <a:p>
              <a:pPr lvl="0" eaLnBrk="0" fontAlgn="base" hangingPunct="0">
                <a:spcBef>
                  <a:spcPct val="0"/>
                </a:spcBef>
                <a:spcAft>
                  <a:spcPct val="0"/>
                </a:spcAft>
                <a:buClrTx/>
              </a:pPr>
              <a:r>
                <a:rPr lang="fr-FR" sz="1900" noProof="0" dirty="0">
                  <a:solidFill>
                    <a:schemeClr val="lt1"/>
                  </a:solidFill>
                  <a:latin typeface="Roboto Black"/>
                  <a:ea typeface="Roboto Black"/>
                </a:rPr>
                <a:t>du</a:t>
              </a:r>
            </a:p>
            <a:p>
              <a:pPr lvl="0" eaLnBrk="0" fontAlgn="base" hangingPunct="0">
                <a:spcBef>
                  <a:spcPct val="0"/>
                </a:spcBef>
                <a:spcAft>
                  <a:spcPct val="0"/>
                </a:spcAft>
                <a:buClrTx/>
              </a:pPr>
              <a:r>
                <a:rPr lang="fr-FR" sz="1900" noProof="0" dirty="0">
                  <a:solidFill>
                    <a:schemeClr val="lt1"/>
                  </a:solidFill>
                  <a:latin typeface="Roboto Black"/>
                  <a:ea typeface="Roboto Black"/>
                </a:rPr>
                <a:t>partenariat</a:t>
              </a:r>
            </a:p>
            <a:p>
              <a:pPr marL="0" lvl="0" indent="0" algn="ctr" rtl="0">
                <a:spcBef>
                  <a:spcPts val="0"/>
                </a:spcBef>
                <a:spcAft>
                  <a:spcPts val="0"/>
                </a:spcAft>
                <a:buNone/>
              </a:pPr>
              <a:endParaRPr lang="fr-FR" sz="1900" noProof="0" dirty="0">
                <a:solidFill>
                  <a:schemeClr val="lt1"/>
                </a:solidFill>
                <a:latin typeface="Roboto Black"/>
                <a:ea typeface="Roboto Black"/>
                <a:cs typeface="Roboto Black"/>
                <a:sym typeface="Roboto Black"/>
              </a:endParaRPr>
            </a:p>
          </p:txBody>
        </p:sp>
      </p:grpSp>
      <p:grpSp>
        <p:nvGrpSpPr>
          <p:cNvPr id="923" name="Google Shape;923;g36435086e47_0_197"/>
          <p:cNvGrpSpPr/>
          <p:nvPr/>
        </p:nvGrpSpPr>
        <p:grpSpPr>
          <a:xfrm>
            <a:off x="9028148" y="1239794"/>
            <a:ext cx="2346096" cy="1803139"/>
            <a:chOff x="6938416" y="1778696"/>
            <a:chExt cx="2104688" cy="1617600"/>
          </a:xfrm>
        </p:grpSpPr>
        <p:sp>
          <p:nvSpPr>
            <p:cNvPr id="924" name="Google Shape;924;g36435086e47_0_197"/>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5" name="Google Shape;925;g36435086e47_0_197"/>
            <p:cNvSpPr txBox="1"/>
            <p:nvPr/>
          </p:nvSpPr>
          <p:spPr>
            <a:xfrm>
              <a:off x="6938416" y="2125950"/>
              <a:ext cx="2104688" cy="924606"/>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noProof="0" dirty="0">
                  <a:solidFill>
                    <a:schemeClr val="lt1"/>
                  </a:solidFill>
                  <a:latin typeface="Roboto Black"/>
                  <a:ea typeface="Roboto Black"/>
                </a:rPr>
                <a:t>Configuration organisationnelle</a:t>
              </a:r>
            </a:p>
          </p:txBody>
        </p:sp>
      </p:grpSp>
      <p:sp>
        <p:nvSpPr>
          <p:cNvPr id="926" name="Google Shape;926;g36435086e47_0_197"/>
          <p:cNvSpPr txBox="1"/>
          <p:nvPr/>
        </p:nvSpPr>
        <p:spPr>
          <a:xfrm>
            <a:off x="1389517" y="244781"/>
            <a:ext cx="10517700" cy="1095644"/>
          </a:xfrm>
          <a:prstGeom prst="rect">
            <a:avLst/>
          </a:prstGeom>
          <a:noFill/>
          <a:ln>
            <a:noFill/>
          </a:ln>
        </p:spPr>
        <p:txBody>
          <a:bodyPr spcFirstLastPara="1" wrap="square" lIns="121900" tIns="121900" rIns="121900" bIns="121900" anchor="t" anchorCtr="0">
            <a:spAutoFit/>
          </a:bodyPr>
          <a:lstStyle/>
          <a:p>
            <a:pPr algn="ctr">
              <a:lnSpc>
                <a:spcPct val="115000"/>
              </a:lnSpc>
            </a:pPr>
            <a:r>
              <a:rPr lang="fr-FR" sz="2400" noProof="0" dirty="0">
                <a:solidFill>
                  <a:schemeClr val="lt1"/>
                </a:solidFill>
                <a:latin typeface="Roboto Black"/>
                <a:ea typeface="Roboto Black"/>
              </a:rPr>
              <a:t>         ÉLÉMENTS DE CONCEPTION POUR LES PARTENARIATS PAYSAGERS</a:t>
            </a:r>
          </a:p>
        </p:txBody>
      </p:sp>
      <p:pic>
        <p:nvPicPr>
          <p:cNvPr id="927" name="Google Shape;927;g36435086e47_0_197"/>
          <p:cNvPicPr preferRelativeResize="0"/>
          <p:nvPr/>
        </p:nvPicPr>
        <p:blipFill rotWithShape="1">
          <a:blip r:embed="rId3">
            <a:alphaModFix/>
          </a:blip>
          <a:srcRect l="2967" r="70417" b="46501"/>
          <a:stretch/>
        </p:blipFill>
        <p:spPr>
          <a:xfrm>
            <a:off x="-6645100" y="3042819"/>
            <a:ext cx="3723136" cy="3804082"/>
          </a:xfrm>
          <a:prstGeom prst="rect">
            <a:avLst/>
          </a:prstGeom>
          <a:noFill/>
          <a:ln>
            <a:noFill/>
          </a:ln>
        </p:spPr>
      </p:pic>
      <p:pic>
        <p:nvPicPr>
          <p:cNvPr id="928" name="Google Shape;928;g36435086e47_0_197"/>
          <p:cNvPicPr preferRelativeResize="0"/>
          <p:nvPr/>
        </p:nvPicPr>
        <p:blipFill rotWithShape="1">
          <a:blip r:embed="rId4">
            <a:alphaModFix/>
          </a:blip>
          <a:srcRect l="47550"/>
          <a:stretch/>
        </p:blipFill>
        <p:spPr>
          <a:xfrm>
            <a:off x="6648367" y="3042833"/>
            <a:ext cx="3492367" cy="38040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2"/>
        <p:cNvGrpSpPr/>
        <p:nvPr/>
      </p:nvGrpSpPr>
      <p:grpSpPr>
        <a:xfrm>
          <a:off x="0" y="0"/>
          <a:ext cx="0" cy="0"/>
          <a:chOff x="0" y="0"/>
          <a:chExt cx="0" cy="0"/>
        </a:xfrm>
      </p:grpSpPr>
      <p:sp>
        <p:nvSpPr>
          <p:cNvPr id="933" name="Google Shape;933;g36435086e47_0_263"/>
          <p:cNvSpPr txBox="1"/>
          <p:nvPr/>
        </p:nvSpPr>
        <p:spPr>
          <a:xfrm>
            <a:off x="5929367" y="3034667"/>
            <a:ext cx="6262800" cy="1255200"/>
          </a:xfrm>
          <a:prstGeom prst="rect">
            <a:avLst/>
          </a:prstGeom>
          <a:noFill/>
          <a:ln>
            <a:noFill/>
          </a:ln>
        </p:spPr>
        <p:txBody>
          <a:bodyPr spcFirstLastPara="1" wrap="square" lIns="121900" tIns="121900" rIns="121900" bIns="121900" anchor="ctr" anchorCtr="0">
            <a:noAutofit/>
          </a:bodyPr>
          <a:lstStyle/>
          <a:p>
            <a:pPr marL="609600" lvl="0" indent="-476250">
              <a:spcBef>
                <a:spcPts val="1300"/>
              </a:spcBef>
              <a:buClr>
                <a:srgbClr val="00344D"/>
              </a:buClr>
              <a:buSzPts val="2700"/>
              <a:buFont typeface="Raleway"/>
              <a:buChar char="●"/>
            </a:pPr>
            <a:r>
              <a:rPr lang="fr-FR" sz="2700" b="1" noProof="0" dirty="0">
                <a:solidFill>
                  <a:srgbClr val="00344D"/>
                </a:solidFill>
                <a:latin typeface="Roboto" panose="02000000000000000000" pitchFamily="2" charset="0"/>
                <a:ea typeface="Roboto" panose="02000000000000000000" pitchFamily="2" charset="0"/>
                <a:cs typeface="Roboto Black"/>
              </a:rPr>
              <a:t>Complémentarité</a:t>
            </a:r>
            <a:r>
              <a:rPr lang="fr-FR" sz="2800" noProof="0" dirty="0">
                <a:solidFill>
                  <a:schemeClr val="tx1"/>
                </a:solidFill>
                <a:latin typeface="Roboto" panose="02000000000000000000" pitchFamily="2" charset="0"/>
                <a:ea typeface="Roboto" panose="02000000000000000000" pitchFamily="2" charset="0"/>
              </a:rPr>
              <a:t> entre les parties prenantes</a:t>
            </a:r>
            <a:endParaRPr lang="fr-FR" sz="2700" noProof="0" dirty="0">
              <a:solidFill>
                <a:srgbClr val="00344D"/>
              </a:solidFill>
              <a:latin typeface="Roboto" panose="02000000000000000000" pitchFamily="2" charset="0"/>
              <a:ea typeface="Roboto" panose="02000000000000000000" pitchFamily="2" charset="0"/>
              <a:cs typeface="Roboto"/>
              <a:sym typeface="Roboto"/>
            </a:endParaRPr>
          </a:p>
          <a:p>
            <a:pPr marL="609600" indent="-476250">
              <a:spcBef>
                <a:spcPts val="1300"/>
              </a:spcBef>
              <a:buClr>
                <a:srgbClr val="00344D"/>
              </a:buClr>
              <a:buSzPts val="2700"/>
              <a:buFont typeface="Raleway"/>
              <a:buChar char="●"/>
            </a:pPr>
            <a:r>
              <a:rPr lang="fr-FR" sz="2700" b="1" noProof="0" dirty="0">
                <a:solidFill>
                  <a:srgbClr val="00344D"/>
                </a:solidFill>
                <a:latin typeface="Roboto" panose="02000000000000000000" pitchFamily="2" charset="0"/>
                <a:ea typeface="Roboto" panose="02000000000000000000" pitchFamily="2" charset="0"/>
                <a:cs typeface="Roboto Black"/>
              </a:rPr>
              <a:t>Diversité des membres </a:t>
            </a:r>
            <a:r>
              <a:rPr lang="fr-FR" sz="2800" noProof="0" dirty="0">
                <a:solidFill>
                  <a:schemeClr val="tx1"/>
                </a:solidFill>
                <a:latin typeface="Roboto" panose="02000000000000000000" pitchFamily="2" charset="0"/>
                <a:ea typeface="Roboto" panose="02000000000000000000" pitchFamily="2" charset="0"/>
              </a:rPr>
              <a:t>(secteurs, groupes)</a:t>
            </a:r>
          </a:p>
          <a:p>
            <a:pPr marL="609600" lvl="0" indent="-476250">
              <a:spcBef>
                <a:spcPts val="1300"/>
              </a:spcBef>
              <a:spcAft>
                <a:spcPts val="1300"/>
              </a:spcAft>
              <a:buClr>
                <a:srgbClr val="00344D"/>
              </a:buClr>
              <a:buSzPts val="2700"/>
              <a:buFont typeface="Raleway"/>
              <a:buChar char="●"/>
            </a:pPr>
            <a:r>
              <a:rPr lang="fr-FR" sz="2800" noProof="0" dirty="0">
                <a:solidFill>
                  <a:schemeClr val="tx1"/>
                </a:solidFill>
                <a:latin typeface="Roboto" panose="02000000000000000000" pitchFamily="2" charset="0"/>
                <a:ea typeface="Roboto" panose="02000000000000000000" pitchFamily="2" charset="0"/>
              </a:rPr>
              <a:t>Collaborer avec les acteurs en fonction des avantages comparatifs pour le partenariat</a:t>
            </a:r>
            <a:endParaRPr lang="fr-FR" sz="2700" noProof="0" dirty="0">
              <a:solidFill>
                <a:srgbClr val="00344D"/>
              </a:solidFill>
              <a:latin typeface="Roboto" panose="02000000000000000000" pitchFamily="2" charset="0"/>
              <a:ea typeface="Roboto" panose="02000000000000000000" pitchFamily="2" charset="0"/>
              <a:cs typeface="Roboto"/>
              <a:sym typeface="Roboto"/>
            </a:endParaRPr>
          </a:p>
        </p:txBody>
      </p:sp>
      <p:sp>
        <p:nvSpPr>
          <p:cNvPr id="934" name="Google Shape;934;g36435086e47_0_263"/>
          <p:cNvSpPr/>
          <p:nvPr/>
        </p:nvSpPr>
        <p:spPr>
          <a:xfrm>
            <a:off x="1034000" y="1295400"/>
            <a:ext cx="4231200" cy="4231200"/>
          </a:xfrm>
          <a:prstGeom prst="ellipse">
            <a:avLst/>
          </a:prstGeom>
          <a:solidFill>
            <a:srgbClr val="81DBD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endParaRPr lang="fr-FR" sz="1900" noProof="0" dirty="0"/>
          </a:p>
        </p:txBody>
      </p:sp>
      <p:sp>
        <p:nvSpPr>
          <p:cNvPr id="935" name="Google Shape;935;g36435086e47_0_263"/>
          <p:cNvSpPr txBox="1"/>
          <p:nvPr/>
        </p:nvSpPr>
        <p:spPr>
          <a:xfrm>
            <a:off x="1303200" y="2783400"/>
            <a:ext cx="3692700" cy="1255200"/>
          </a:xfrm>
          <a:prstGeom prst="rect">
            <a:avLst/>
          </a:prstGeom>
          <a:noFill/>
          <a:ln>
            <a:noFill/>
          </a:ln>
        </p:spPr>
        <p:txBody>
          <a:bodyPr spcFirstLastPara="1" wrap="square" lIns="121900" tIns="121900" rIns="121900" bIns="121900" anchor="ctr" anchorCtr="0">
            <a:noAutofit/>
          </a:bodyPr>
          <a:lstStyle/>
          <a:p>
            <a:pPr algn="ctr"/>
            <a:r>
              <a:rPr lang="fr-FR" sz="3100" noProof="0" dirty="0">
                <a:solidFill>
                  <a:srgbClr val="00344D"/>
                </a:solidFill>
                <a:latin typeface="Roboto Black"/>
                <a:ea typeface="Roboto Black"/>
                <a:cs typeface="Roboto Black"/>
                <a:sym typeface="Roboto Black"/>
              </a:rPr>
              <a:t>1. </a:t>
            </a:r>
            <a:r>
              <a:rPr lang="fr-FR" sz="3100" noProof="0" dirty="0">
                <a:solidFill>
                  <a:srgbClr val="00344D"/>
                </a:solidFill>
                <a:latin typeface="Roboto Black"/>
                <a:ea typeface="Roboto Black"/>
              </a:rPr>
              <a:t>Acteurs impliqués</a:t>
            </a:r>
          </a:p>
        </p:txBody>
      </p:sp>
      <p:grpSp>
        <p:nvGrpSpPr>
          <p:cNvPr id="936" name="Google Shape;936;g36435086e47_0_263"/>
          <p:cNvGrpSpPr/>
          <p:nvPr/>
        </p:nvGrpSpPr>
        <p:grpSpPr>
          <a:xfrm>
            <a:off x="586129" y="848161"/>
            <a:ext cx="5093832" cy="5110075"/>
            <a:chOff x="2682327" y="743875"/>
            <a:chExt cx="3394757" cy="3405582"/>
          </a:xfrm>
        </p:grpSpPr>
        <p:sp>
          <p:nvSpPr>
            <p:cNvPr id="937" name="Google Shape;937;g36435086e47_0_263"/>
            <p:cNvSpPr/>
            <p:nvPr/>
          </p:nvSpPr>
          <p:spPr>
            <a:xfrm>
              <a:off x="3751805" y="823126"/>
              <a:ext cx="390300" cy="3903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8" name="Google Shape;938;g36435086e47_0_263"/>
            <p:cNvSpPr/>
            <p:nvPr/>
          </p:nvSpPr>
          <p:spPr>
            <a:xfrm>
              <a:off x="3204266" y="1134293"/>
              <a:ext cx="390300" cy="3903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9" name="Google Shape;939;g36435086e47_0_263"/>
            <p:cNvSpPr/>
            <p:nvPr/>
          </p:nvSpPr>
          <p:spPr>
            <a:xfrm>
              <a:off x="4299343" y="3759157"/>
              <a:ext cx="390300" cy="3903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0" name="Google Shape;940;g36435086e47_0_263"/>
            <p:cNvSpPr/>
            <p:nvPr/>
          </p:nvSpPr>
          <p:spPr>
            <a:xfrm>
              <a:off x="5614440" y="1770950"/>
              <a:ext cx="390300" cy="3903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1" name="Google Shape;941;g36435086e47_0_263"/>
            <p:cNvSpPr/>
            <p:nvPr/>
          </p:nvSpPr>
          <p:spPr>
            <a:xfrm>
              <a:off x="2826478" y="1696577"/>
              <a:ext cx="390300" cy="3903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2" name="Google Shape;942;g36435086e47_0_263"/>
            <p:cNvSpPr/>
            <p:nvPr/>
          </p:nvSpPr>
          <p:spPr>
            <a:xfrm>
              <a:off x="2682327" y="2293735"/>
              <a:ext cx="390300" cy="3903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3" name="Google Shape;943;g36435086e47_0_263"/>
            <p:cNvSpPr/>
            <p:nvPr/>
          </p:nvSpPr>
          <p:spPr>
            <a:xfrm>
              <a:off x="4923680" y="971732"/>
              <a:ext cx="390300" cy="3903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4" name="Google Shape;944;g36435086e47_0_263"/>
            <p:cNvSpPr/>
            <p:nvPr/>
          </p:nvSpPr>
          <p:spPr>
            <a:xfrm>
              <a:off x="3751805" y="3603559"/>
              <a:ext cx="390300" cy="3903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5" name="Google Shape;945;g36435086e47_0_263"/>
            <p:cNvSpPr/>
            <p:nvPr/>
          </p:nvSpPr>
          <p:spPr>
            <a:xfrm>
              <a:off x="4337742" y="743875"/>
              <a:ext cx="390300" cy="3903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6" name="Google Shape;946;g36435086e47_0_263"/>
            <p:cNvSpPr/>
            <p:nvPr/>
          </p:nvSpPr>
          <p:spPr>
            <a:xfrm>
              <a:off x="2826478" y="2899633"/>
              <a:ext cx="390300" cy="3903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7" name="Google Shape;947;g36435086e47_0_263"/>
            <p:cNvSpPr/>
            <p:nvPr/>
          </p:nvSpPr>
          <p:spPr>
            <a:xfrm>
              <a:off x="5614440" y="2759514"/>
              <a:ext cx="390300" cy="3903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8" name="Google Shape;948;g36435086e47_0_263"/>
            <p:cNvSpPr/>
            <p:nvPr/>
          </p:nvSpPr>
          <p:spPr>
            <a:xfrm>
              <a:off x="5313774" y="3225320"/>
              <a:ext cx="390300" cy="3903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9" name="Google Shape;949;g36435086e47_0_263"/>
            <p:cNvSpPr/>
            <p:nvPr/>
          </p:nvSpPr>
          <p:spPr>
            <a:xfrm>
              <a:off x="3204266" y="3368739"/>
              <a:ext cx="390300" cy="3903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0" name="Google Shape;950;g36435086e47_0_263"/>
            <p:cNvSpPr/>
            <p:nvPr/>
          </p:nvSpPr>
          <p:spPr>
            <a:xfrm>
              <a:off x="4846882" y="3603559"/>
              <a:ext cx="390300" cy="3903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1" name="Google Shape;951;g36435086e47_0_263"/>
            <p:cNvSpPr/>
            <p:nvPr/>
          </p:nvSpPr>
          <p:spPr>
            <a:xfrm>
              <a:off x="5296351" y="1362150"/>
              <a:ext cx="390300" cy="3903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2" name="Google Shape;952;g36435086e47_0_263"/>
            <p:cNvSpPr/>
            <p:nvPr/>
          </p:nvSpPr>
          <p:spPr>
            <a:xfrm>
              <a:off x="5686783" y="2293735"/>
              <a:ext cx="390300" cy="3903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g36435086e47_0_335" title="Landscape Partnership - option 2.jpeg"/>
          <p:cNvPicPr preferRelativeResize="0"/>
          <p:nvPr/>
        </p:nvPicPr>
        <p:blipFill>
          <a:blip r:embed="rId3">
            <a:alphaModFix/>
          </a:blip>
          <a:stretch>
            <a:fillRect/>
          </a:stretch>
        </p:blipFill>
        <p:spPr>
          <a:xfrm>
            <a:off x="137627" y="0"/>
            <a:ext cx="6858000" cy="6858000"/>
          </a:xfrm>
          <a:prstGeom prst="rect">
            <a:avLst/>
          </a:prstGeom>
          <a:noFill/>
          <a:ln>
            <a:noFill/>
          </a:ln>
        </p:spPr>
      </p:pic>
      <p:sp>
        <p:nvSpPr>
          <p:cNvPr id="958" name="Google Shape;958;g36435086e47_0_335"/>
          <p:cNvSpPr/>
          <p:nvPr/>
        </p:nvSpPr>
        <p:spPr>
          <a:xfrm>
            <a:off x="-1" y="0"/>
            <a:ext cx="2607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sp>
        <p:nvSpPr>
          <p:cNvPr id="959" name="Google Shape;959;g36435086e47_0_335"/>
          <p:cNvSpPr txBox="1"/>
          <p:nvPr/>
        </p:nvSpPr>
        <p:spPr>
          <a:xfrm>
            <a:off x="7291933" y="2977908"/>
            <a:ext cx="4368900" cy="1255200"/>
          </a:xfrm>
          <a:prstGeom prst="rect">
            <a:avLst/>
          </a:prstGeom>
          <a:noFill/>
          <a:ln>
            <a:noFill/>
          </a:ln>
        </p:spPr>
        <p:txBody>
          <a:bodyPr spcFirstLastPara="1" wrap="square" lIns="121900" tIns="121900" rIns="121900" bIns="121900" anchor="ctr" anchorCtr="0">
            <a:noAutofit/>
          </a:bodyPr>
          <a:lstStyle/>
          <a:p>
            <a:pPr marL="158750" lvl="0" algn="l" rtl="0">
              <a:spcBef>
                <a:spcPts val="1300"/>
              </a:spcBef>
              <a:spcAft>
                <a:spcPts val="0"/>
              </a:spcAft>
              <a:buClr>
                <a:srgbClr val="005677"/>
              </a:buClr>
              <a:buSzPts val="2300"/>
            </a:pPr>
            <a:r>
              <a:rPr lang="fr-FR" sz="2300" noProof="0" dirty="0">
                <a:solidFill>
                  <a:srgbClr val="005677"/>
                </a:solidFill>
                <a:latin typeface="Roboto" panose="02000000000000000000" pitchFamily="2" charset="0"/>
                <a:ea typeface="Roboto" panose="02000000000000000000" pitchFamily="2" charset="0"/>
                <a:sym typeface="Roboto"/>
              </a:rPr>
              <a:t>1. </a:t>
            </a:r>
            <a:r>
              <a:rPr lang="fr-FR" sz="2400" noProof="0" dirty="0">
                <a:solidFill>
                  <a:schemeClr val="tx1"/>
                </a:solidFill>
                <a:latin typeface="Roboto" panose="02000000000000000000" pitchFamily="2" charset="0"/>
                <a:ea typeface="Roboto" panose="02000000000000000000" pitchFamily="2" charset="0"/>
              </a:rPr>
              <a:t>Communautés locales</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2. Groupements de producteurs</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3. Organisations communautaires</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4. ONG</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5. Organismes de recherche</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6. Gouvernement</a:t>
            </a: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7. Secteur privé</a:t>
            </a:r>
          </a:p>
          <a:p>
            <a:pPr marL="0" lvl="0" indent="0" algn="l" rtl="0">
              <a:spcBef>
                <a:spcPts val="1300"/>
              </a:spcBef>
              <a:spcAft>
                <a:spcPts val="0"/>
              </a:spcAft>
              <a:buNone/>
            </a:pPr>
            <a:endParaRPr lang="fr-FR" sz="2300" noProof="0" dirty="0">
              <a:solidFill>
                <a:srgbClr val="005677"/>
              </a:solidFill>
              <a:latin typeface="Roboto"/>
              <a:ea typeface="Roboto"/>
              <a:cs typeface="Roboto"/>
              <a:sym typeface="Roboto"/>
            </a:endParaRPr>
          </a:p>
        </p:txBody>
      </p:sp>
      <p:sp>
        <p:nvSpPr>
          <p:cNvPr id="960" name="Google Shape;960;g36435086e47_0_335"/>
          <p:cNvSpPr txBox="1"/>
          <p:nvPr/>
        </p:nvSpPr>
        <p:spPr>
          <a:xfrm>
            <a:off x="8828314" y="6043200"/>
            <a:ext cx="3243861" cy="1090012"/>
          </a:xfrm>
          <a:prstGeom prst="rect">
            <a:avLst/>
          </a:prstGeom>
          <a:noFill/>
          <a:ln>
            <a:noFill/>
          </a:ln>
        </p:spPr>
        <p:txBody>
          <a:bodyPr spcFirstLastPara="1" wrap="square" lIns="91425" tIns="91425" rIns="91425" bIns="91425" anchor="t" anchorCtr="0">
            <a:spAutoFit/>
          </a:bodyPr>
          <a:lstStyle/>
          <a:p>
            <a:pPr>
              <a:spcBef>
                <a:spcPts val="1300"/>
              </a:spcBef>
            </a:pPr>
            <a:r>
              <a:rPr lang="fr-FR" sz="1600" noProof="0" dirty="0">
                <a:solidFill>
                  <a:srgbClr val="A61C00"/>
                </a:solidFill>
                <a:latin typeface="Roboto"/>
                <a:ea typeface="Roboto"/>
              </a:rPr>
              <a:t>L'importance d'une bonne cartographie et analyse des parties prenantes</a:t>
            </a:r>
            <a:r>
              <a:rPr lang="fr-FR" sz="1600" noProof="0" dirty="0">
                <a:solidFill>
                  <a:srgbClr val="A61C00"/>
                </a:solidFill>
                <a:latin typeface="Roboto"/>
                <a:ea typeface="Roboto"/>
                <a:cs typeface="Roboto"/>
                <a:sym typeface="Roboto"/>
              </a:rPr>
              <a:t>…</a:t>
            </a:r>
          </a:p>
        </p:txBody>
      </p:sp>
      <p:sp>
        <p:nvSpPr>
          <p:cNvPr id="2" name="Rectangle 1">
            <a:extLst>
              <a:ext uri="{FF2B5EF4-FFF2-40B4-BE49-F238E27FC236}">
                <a16:creationId xmlns:a16="http://schemas.microsoft.com/office/drawing/2014/main" id="{14DCC39A-CD29-76B9-0432-672BFFE7D765}"/>
              </a:ext>
            </a:extLst>
          </p:cNvPr>
          <p:cNvSpPr>
            <a:spLocks noChangeArrowheads="1"/>
          </p:cNvSpPr>
          <p:nvPr/>
        </p:nvSpPr>
        <p:spPr bwMode="auto">
          <a:xfrm>
            <a:off x="0" y="4393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g36435086e47_0_286"/>
          <p:cNvPicPr preferRelativeResize="0"/>
          <p:nvPr/>
        </p:nvPicPr>
        <p:blipFill rotWithShape="1">
          <a:blip r:embed="rId3">
            <a:alphaModFix/>
          </a:blip>
          <a:srcRect l="5340" t="4989" r="34042" b="35112"/>
          <a:stretch/>
        </p:blipFill>
        <p:spPr>
          <a:xfrm>
            <a:off x="0" y="2344371"/>
            <a:ext cx="6655262" cy="3699000"/>
          </a:xfrm>
          <a:prstGeom prst="rect">
            <a:avLst/>
          </a:prstGeom>
          <a:noFill/>
          <a:ln>
            <a:noFill/>
          </a:ln>
        </p:spPr>
      </p:pic>
      <p:pic>
        <p:nvPicPr>
          <p:cNvPr id="966" name="Google Shape;966;g36435086e47_0_286" title="WhatsApp Image 2025-04-27 at 12.30.06.jpeg"/>
          <p:cNvPicPr preferRelativeResize="0"/>
          <p:nvPr/>
        </p:nvPicPr>
        <p:blipFill>
          <a:blip r:embed="rId4">
            <a:alphaModFix/>
          </a:blip>
          <a:stretch>
            <a:fillRect/>
          </a:stretch>
        </p:blipFill>
        <p:spPr>
          <a:xfrm>
            <a:off x="6290667" y="1597128"/>
            <a:ext cx="5901335" cy="5193501"/>
          </a:xfrm>
          <a:prstGeom prst="rect">
            <a:avLst/>
          </a:prstGeom>
          <a:noFill/>
          <a:ln>
            <a:noFill/>
          </a:ln>
        </p:spPr>
      </p:pic>
      <p:sp>
        <p:nvSpPr>
          <p:cNvPr id="967" name="Google Shape;967;g36435086e47_0_286"/>
          <p:cNvSpPr txBox="1">
            <a:spLocks noGrp="1"/>
          </p:cNvSpPr>
          <p:nvPr>
            <p:ph type="title"/>
          </p:nvPr>
        </p:nvSpPr>
        <p:spPr>
          <a:xfrm>
            <a:off x="415600" y="1001486"/>
            <a:ext cx="8011500" cy="1132106"/>
          </a:xfrm>
          <a:prstGeom prst="rect">
            <a:avLst/>
          </a:prstGeom>
        </p:spPr>
        <p:txBody>
          <a:bodyPr spcFirstLastPara="1" wrap="square" lIns="91425" tIns="45700" rIns="91425" bIns="45700" anchor="ctr" anchorCtr="0">
            <a:noAutofit/>
          </a:bodyPr>
          <a:lstStyle/>
          <a:p>
            <a:r>
              <a:rPr lang="fr-FR" b="0" i="1" noProof="0" dirty="0">
                <a:solidFill>
                  <a:srgbClr val="0F3052"/>
                </a:solidFill>
                <a:latin typeface="Roboto Black"/>
                <a:ea typeface="Roboto Black"/>
              </a:rPr>
              <a:t>Paysage </a:t>
            </a:r>
            <a:r>
              <a:rPr lang="fr-FR" b="0" i="1" noProof="0" dirty="0" err="1">
                <a:solidFill>
                  <a:srgbClr val="0F3052"/>
                </a:solidFill>
                <a:latin typeface="Roboto Black"/>
                <a:ea typeface="Roboto Black"/>
              </a:rPr>
              <a:t>bioculturel</a:t>
            </a:r>
            <a:r>
              <a:rPr lang="fr-FR" b="0" i="1" noProof="0" dirty="0">
                <a:solidFill>
                  <a:srgbClr val="0F3052"/>
                </a:solidFill>
                <a:latin typeface="Roboto Black"/>
                <a:ea typeface="Roboto Black"/>
              </a:rPr>
              <a:t> de la Sierra </a:t>
            </a:r>
            <a:r>
              <a:rPr lang="fr-FR" b="0" i="1" noProof="0" dirty="0" err="1">
                <a:solidFill>
                  <a:srgbClr val="0F3052"/>
                </a:solidFill>
                <a:latin typeface="Roboto Black"/>
                <a:ea typeface="Roboto Black"/>
              </a:rPr>
              <a:t>Volcánica</a:t>
            </a:r>
            <a:r>
              <a:rPr lang="fr-FR" b="0" i="1" noProof="0" dirty="0">
                <a:solidFill>
                  <a:srgbClr val="0F3052"/>
                </a:solidFill>
                <a:latin typeface="Roboto Black"/>
                <a:ea typeface="Roboto Black"/>
              </a:rPr>
              <a:t> (</a:t>
            </a:r>
            <a:r>
              <a:rPr lang="fr-FR" b="0" i="1" noProof="0" dirty="0" err="1">
                <a:solidFill>
                  <a:srgbClr val="0F3052"/>
                </a:solidFill>
                <a:latin typeface="Roboto Black"/>
                <a:ea typeface="Roboto Black"/>
              </a:rPr>
              <a:t>Tapalpa</a:t>
            </a:r>
            <a:r>
              <a:rPr lang="fr-FR" b="0" i="1" noProof="0" dirty="0">
                <a:solidFill>
                  <a:srgbClr val="0F3052"/>
                </a:solidFill>
                <a:latin typeface="Roboto Black"/>
                <a:ea typeface="Roboto Black"/>
              </a:rPr>
              <a:t>)</a:t>
            </a:r>
            <a:endParaRPr lang="fr-FR" noProof="0" dirty="0">
              <a:latin typeface="Roboto"/>
              <a:ea typeface="Roboto"/>
              <a:cs typeface="Roboto"/>
              <a:sym typeface="Roboto"/>
            </a:endParaRPr>
          </a:p>
        </p:txBody>
      </p:sp>
      <p:pic>
        <p:nvPicPr>
          <p:cNvPr id="968" name="Google Shape;968;g36435086e47_0_286" title="WhatsApp Image 2025-04-27 at 12.02.29.jpeg"/>
          <p:cNvPicPr preferRelativeResize="0"/>
          <p:nvPr/>
        </p:nvPicPr>
        <p:blipFill>
          <a:blip r:embed="rId5">
            <a:alphaModFix/>
          </a:blip>
          <a:stretch>
            <a:fillRect/>
          </a:stretch>
        </p:blipFill>
        <p:spPr>
          <a:xfrm>
            <a:off x="8427200" y="721833"/>
            <a:ext cx="3219331" cy="9557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64131b6538_0_225"/>
          <p:cNvSpPr>
            <a:spLocks noGrp="1"/>
          </p:cNvSpPr>
          <p:nvPr>
            <p:ph type="pic" idx="2"/>
          </p:nvPr>
        </p:nvSpPr>
        <p:spPr>
          <a:xfrm>
            <a:off x="0" y="0"/>
            <a:ext cx="12192000" cy="6858000"/>
          </a:xfrm>
          <a:prstGeom prst="rect">
            <a:avLst/>
          </a:prstGeom>
          <a:solidFill>
            <a:schemeClr val="dk1"/>
          </a:solidFill>
          <a:ln>
            <a:noFill/>
          </a:ln>
        </p:spPr>
        <p:txBody>
          <a:bodyPr/>
          <a:lstStyle/>
          <a:p>
            <a:endParaRPr lang="fr-FR" noProof="0" dirty="0"/>
          </a:p>
        </p:txBody>
      </p:sp>
      <p:pic>
        <p:nvPicPr>
          <p:cNvPr id="286" name="Google Shape;286;g364131b6538_0_225"/>
          <p:cNvPicPr preferRelativeResize="0"/>
          <p:nvPr/>
        </p:nvPicPr>
        <p:blipFill rotWithShape="1">
          <a:blip r:embed="rId3">
            <a:alphaModFix/>
          </a:blip>
          <a:srcRect t="8" b="15532"/>
          <a:stretch/>
        </p:blipFill>
        <p:spPr>
          <a:xfrm>
            <a:off x="0" y="0"/>
            <a:ext cx="12192000" cy="6858002"/>
          </a:xfrm>
          <a:prstGeom prst="rect">
            <a:avLst/>
          </a:prstGeom>
          <a:noFill/>
          <a:ln>
            <a:noFill/>
          </a:ln>
        </p:spPr>
      </p:pic>
      <p:sp>
        <p:nvSpPr>
          <p:cNvPr id="287" name="Google Shape;287;g364131b6538_0_225"/>
          <p:cNvSpPr txBox="1">
            <a:spLocks noGrp="1"/>
          </p:cNvSpPr>
          <p:nvPr>
            <p:ph type="title"/>
          </p:nvPr>
        </p:nvSpPr>
        <p:spPr>
          <a:xfrm>
            <a:off x="801529" y="742950"/>
            <a:ext cx="8686800" cy="3563400"/>
          </a:xfrm>
          <a:prstGeom prst="rect">
            <a:avLst/>
          </a:prstGeom>
          <a:noFill/>
          <a:ln>
            <a:noFill/>
          </a:ln>
        </p:spPr>
        <p:txBody>
          <a:bodyPr spcFirstLastPara="1" wrap="square" lIns="91425" tIns="45700" rIns="91425" bIns="45700" anchor="b" anchorCtr="0">
            <a:noAutofit/>
          </a:bodyPr>
          <a:lstStyle/>
          <a:p>
            <a:pPr lvl="0"/>
            <a:r>
              <a:rPr lang="fr-FR" b="0" noProof="0" dirty="0">
                <a:ea typeface="Roboto"/>
                <a:sym typeface="Roboto"/>
              </a:rPr>
              <a:t>Récapitulatif</a:t>
            </a:r>
            <a:endParaRPr lang="fr-FR" noProof="0" dirty="0">
              <a:latin typeface="Roboto"/>
              <a:ea typeface="Roboto"/>
              <a:cs typeface="Roboto"/>
              <a:sym typeface="Roboto"/>
            </a:endParaRPr>
          </a:p>
        </p:txBody>
      </p:sp>
      <p:cxnSp>
        <p:nvCxnSpPr>
          <p:cNvPr id="288" name="Google Shape;288;g364131b6538_0_225"/>
          <p:cNvCxnSpPr/>
          <p:nvPr/>
        </p:nvCxnSpPr>
        <p:spPr>
          <a:xfrm>
            <a:off x="898553" y="4582160"/>
            <a:ext cx="47997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972"/>
        <p:cNvGrpSpPr/>
        <p:nvPr/>
      </p:nvGrpSpPr>
      <p:grpSpPr>
        <a:xfrm>
          <a:off x="0" y="0"/>
          <a:ext cx="0" cy="0"/>
          <a:chOff x="0" y="0"/>
          <a:chExt cx="0" cy="0"/>
        </a:xfrm>
      </p:grpSpPr>
      <p:sp>
        <p:nvSpPr>
          <p:cNvPr id="973" name="Google Shape;973;g374b32e91a0_0_1"/>
          <p:cNvSpPr/>
          <p:nvPr/>
        </p:nvSpPr>
        <p:spPr>
          <a:xfrm>
            <a:off x="3756919" y="1160400"/>
            <a:ext cx="1839600" cy="1839600"/>
          </a:xfrm>
          <a:prstGeom prst="ellipse">
            <a:avLst/>
          </a:prstGeom>
          <a:noFill/>
          <a:ln w="1016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74" name="Google Shape;974;g374b32e91a0_0_1"/>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FR" sz="1100" i="1" noProof="0" dirty="0">
                <a:solidFill>
                  <a:srgbClr val="00344D"/>
                </a:solidFill>
                <a:latin typeface="Lato"/>
                <a:ea typeface="Lato"/>
                <a:cs typeface="Lato"/>
                <a:sym typeface="Lato"/>
              </a:rPr>
              <a:t>Buck et al. 2017</a:t>
            </a:r>
          </a:p>
        </p:txBody>
      </p:sp>
      <p:cxnSp>
        <p:nvCxnSpPr>
          <p:cNvPr id="975" name="Google Shape;975;g374b32e91a0_0_1"/>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976" name="Google Shape;976;g374b32e91a0_0_1"/>
          <p:cNvGrpSpPr/>
          <p:nvPr/>
        </p:nvGrpSpPr>
        <p:grpSpPr>
          <a:xfrm>
            <a:off x="1022676" y="1225813"/>
            <a:ext cx="1837917" cy="1709838"/>
            <a:chOff x="690308" y="1783489"/>
            <a:chExt cx="1648800" cy="1533900"/>
          </a:xfrm>
        </p:grpSpPr>
        <p:sp>
          <p:nvSpPr>
            <p:cNvPr id="977" name="Google Shape;977;g374b32e91a0_0_1"/>
            <p:cNvSpPr/>
            <p:nvPr/>
          </p:nvSpPr>
          <p:spPr>
            <a:xfrm>
              <a:off x="747763" y="1783489"/>
              <a:ext cx="15339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78" name="Google Shape;978;g374b32e91a0_0_1"/>
            <p:cNvSpPr txBox="1"/>
            <p:nvPr/>
          </p:nvSpPr>
          <p:spPr>
            <a:xfrm>
              <a:off x="690308" y="2143285"/>
              <a:ext cx="1648800" cy="723000"/>
            </a:xfrm>
            <a:prstGeom prst="rect">
              <a:avLst/>
            </a:prstGeom>
            <a:noFill/>
            <a:ln>
              <a:noFill/>
            </a:ln>
          </p:spPr>
          <p:txBody>
            <a:bodyPr spcFirstLastPara="1" wrap="square" lIns="121900" tIns="121900" rIns="121900" bIns="121900" anchor="t" anchorCtr="0">
              <a:noAutofit/>
            </a:bodyPr>
            <a:lstStyle/>
            <a:p>
              <a:pPr algn="ctr"/>
              <a:r>
                <a:rPr lang="fr-FR" sz="1900" noProof="0" dirty="0">
                  <a:solidFill>
                    <a:schemeClr val="lt1"/>
                  </a:solidFill>
                  <a:latin typeface="Roboto Black"/>
                  <a:ea typeface="Roboto Black"/>
                </a:rPr>
                <a:t>Acteurs impliqué</a:t>
              </a:r>
              <a:endParaRPr lang="fr-FR" sz="1900" noProof="0" dirty="0">
                <a:solidFill>
                  <a:schemeClr val="lt1"/>
                </a:solidFill>
                <a:latin typeface="Roboto Black"/>
                <a:ea typeface="Roboto Black"/>
                <a:cs typeface="Roboto Black"/>
                <a:sym typeface="Roboto Black"/>
              </a:endParaRPr>
            </a:p>
          </p:txBody>
        </p:sp>
      </p:grpSp>
      <p:grpSp>
        <p:nvGrpSpPr>
          <p:cNvPr id="979" name="Google Shape;979;g374b32e91a0_0_1"/>
          <p:cNvGrpSpPr/>
          <p:nvPr/>
        </p:nvGrpSpPr>
        <p:grpSpPr>
          <a:xfrm>
            <a:off x="3765735" y="1188712"/>
            <a:ext cx="1836164" cy="1782809"/>
            <a:chOff x="2453819" y="1525538"/>
            <a:chExt cx="2168100" cy="2105100"/>
          </a:xfrm>
        </p:grpSpPr>
        <p:sp>
          <p:nvSpPr>
            <p:cNvPr id="980" name="Google Shape;980;g374b32e91a0_0_1"/>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81" name="Google Shape;981;g374b32e91a0_0_1"/>
            <p:cNvSpPr txBox="1"/>
            <p:nvPr/>
          </p:nvSpPr>
          <p:spPr>
            <a:xfrm>
              <a:off x="2453819" y="2128526"/>
              <a:ext cx="2168100" cy="70470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fr-FR" sz="1800" noProof="0" dirty="0">
                  <a:solidFill>
                    <a:schemeClr val="lt1"/>
                  </a:solidFill>
                  <a:latin typeface="Roboto Black"/>
                  <a:ea typeface="Roboto Black"/>
                </a:rPr>
                <a:t>Rôles et</a:t>
              </a:r>
            </a:p>
            <a:p>
              <a:pPr lvl="0" eaLnBrk="0" fontAlgn="base" hangingPunct="0">
                <a:spcBef>
                  <a:spcPct val="0"/>
                </a:spcBef>
                <a:spcAft>
                  <a:spcPct val="0"/>
                </a:spcAft>
                <a:buClrTx/>
              </a:pPr>
              <a:r>
                <a:rPr lang="fr-FR" sz="1800" noProof="0" dirty="0">
                  <a:solidFill>
                    <a:schemeClr val="lt1"/>
                  </a:solidFill>
                  <a:latin typeface="Roboto Black"/>
                  <a:ea typeface="Roboto Black"/>
                </a:rPr>
                <a:t>responsabilité</a:t>
              </a:r>
              <a:endParaRPr lang="fr-FR" sz="1700" noProof="0" dirty="0">
                <a:solidFill>
                  <a:schemeClr val="lt1"/>
                </a:solidFill>
                <a:latin typeface="Roboto Black"/>
                <a:ea typeface="Roboto Black"/>
                <a:cs typeface="Roboto Black"/>
                <a:sym typeface="Roboto Black"/>
              </a:endParaRPr>
            </a:p>
          </p:txBody>
        </p:sp>
      </p:grpSp>
      <p:grpSp>
        <p:nvGrpSpPr>
          <p:cNvPr id="982" name="Google Shape;982;g374b32e91a0_0_1"/>
          <p:cNvGrpSpPr/>
          <p:nvPr/>
        </p:nvGrpSpPr>
        <p:grpSpPr>
          <a:xfrm>
            <a:off x="6406246" y="1188812"/>
            <a:ext cx="1836279" cy="1836279"/>
            <a:chOff x="4615413" y="1525538"/>
            <a:chExt cx="2105100" cy="2105100"/>
          </a:xfrm>
        </p:grpSpPr>
        <p:sp>
          <p:nvSpPr>
            <p:cNvPr id="983" name="Google Shape;983;g374b32e91a0_0_1"/>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84" name="Google Shape;984;g374b32e91a0_0_1"/>
            <p:cNvSpPr txBox="1"/>
            <p:nvPr/>
          </p:nvSpPr>
          <p:spPr>
            <a:xfrm>
              <a:off x="4699649" y="2111626"/>
              <a:ext cx="1915500" cy="8718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noProof="0" dirty="0">
                  <a:solidFill>
                    <a:schemeClr val="lt1"/>
                  </a:solidFill>
                  <a:latin typeface="Roboto Black"/>
                  <a:ea typeface="Roboto Black"/>
                </a:rPr>
                <a:t>Fonction</a:t>
              </a:r>
            </a:p>
            <a:p>
              <a:pPr lvl="0" eaLnBrk="0" fontAlgn="base" hangingPunct="0">
                <a:spcBef>
                  <a:spcPct val="0"/>
                </a:spcBef>
                <a:spcAft>
                  <a:spcPct val="0"/>
                </a:spcAft>
                <a:buClrTx/>
              </a:pPr>
              <a:r>
                <a:rPr lang="fr-FR" sz="1900" noProof="0" dirty="0">
                  <a:solidFill>
                    <a:schemeClr val="lt1"/>
                  </a:solidFill>
                  <a:latin typeface="Roboto Black"/>
                  <a:ea typeface="Roboto Black"/>
                </a:rPr>
                <a:t>du</a:t>
              </a:r>
            </a:p>
            <a:p>
              <a:pPr lvl="0" eaLnBrk="0" fontAlgn="base" hangingPunct="0">
                <a:spcBef>
                  <a:spcPct val="0"/>
                </a:spcBef>
                <a:spcAft>
                  <a:spcPct val="0"/>
                </a:spcAft>
                <a:buClrTx/>
              </a:pPr>
              <a:r>
                <a:rPr lang="fr-FR" sz="1900" noProof="0" dirty="0">
                  <a:solidFill>
                    <a:schemeClr val="lt1"/>
                  </a:solidFill>
                  <a:latin typeface="Roboto Black"/>
                  <a:ea typeface="Roboto Black"/>
                </a:rPr>
                <a:t>partenariat</a:t>
              </a:r>
            </a:p>
          </p:txBody>
        </p:sp>
      </p:grpSp>
      <p:grpSp>
        <p:nvGrpSpPr>
          <p:cNvPr id="985" name="Google Shape;985;g374b32e91a0_0_1"/>
          <p:cNvGrpSpPr/>
          <p:nvPr/>
        </p:nvGrpSpPr>
        <p:grpSpPr>
          <a:xfrm>
            <a:off x="9028147" y="1239794"/>
            <a:ext cx="2256886" cy="1803139"/>
            <a:chOff x="6938416" y="1778696"/>
            <a:chExt cx="2024658" cy="1617600"/>
          </a:xfrm>
        </p:grpSpPr>
        <p:sp>
          <p:nvSpPr>
            <p:cNvPr id="986" name="Google Shape;986;g374b32e91a0_0_1"/>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87" name="Google Shape;987;g374b32e91a0_0_1"/>
            <p:cNvSpPr txBox="1"/>
            <p:nvPr/>
          </p:nvSpPr>
          <p:spPr>
            <a:xfrm>
              <a:off x="6938416" y="2178755"/>
              <a:ext cx="2024658" cy="871800"/>
            </a:xfrm>
            <a:prstGeom prst="rect">
              <a:avLst/>
            </a:prstGeom>
            <a:noFill/>
            <a:ln>
              <a:noFill/>
            </a:ln>
          </p:spPr>
          <p:txBody>
            <a:bodyPr spcFirstLastPara="1" wrap="square" lIns="121900" tIns="121900" rIns="121900" bIns="121900" anchor="ctr" anchorCtr="0">
              <a:noAutofit/>
            </a:bodyPr>
            <a:lstStyle/>
            <a:p>
              <a:pPr algn="ctr"/>
              <a:r>
                <a:rPr lang="fr-FR" sz="1900" noProof="0" dirty="0">
                  <a:solidFill>
                    <a:schemeClr val="lt1"/>
                  </a:solidFill>
                  <a:latin typeface="Roboto Black"/>
                  <a:ea typeface="Roboto Black"/>
                </a:rPr>
                <a:t>Configuration organisationnelle</a:t>
              </a:r>
            </a:p>
          </p:txBody>
        </p:sp>
      </p:grpSp>
      <p:sp>
        <p:nvSpPr>
          <p:cNvPr id="988" name="Google Shape;988;g374b32e91a0_0_1"/>
          <p:cNvSpPr txBox="1"/>
          <p:nvPr/>
        </p:nvSpPr>
        <p:spPr>
          <a:xfrm>
            <a:off x="1839950" y="328215"/>
            <a:ext cx="9979149" cy="1095644"/>
          </a:xfrm>
          <a:prstGeom prst="rect">
            <a:avLst/>
          </a:prstGeom>
          <a:noFill/>
          <a:ln>
            <a:noFill/>
          </a:ln>
        </p:spPr>
        <p:txBody>
          <a:bodyPr spcFirstLastPara="1" wrap="square" lIns="121900" tIns="121900" rIns="121900" bIns="121900" anchor="t" anchorCtr="0">
            <a:spAutoFit/>
          </a:bodyPr>
          <a:lstStyle/>
          <a:p>
            <a:pPr lvl="0" algn="ctr">
              <a:lnSpc>
                <a:spcPct val="115000"/>
              </a:lnSpc>
            </a:pPr>
            <a:r>
              <a:rPr lang="fr-FR" sz="2400" noProof="0" dirty="0">
                <a:solidFill>
                  <a:schemeClr val="lt1"/>
                </a:solidFill>
                <a:latin typeface="Roboto Black"/>
                <a:ea typeface="Roboto Black"/>
              </a:rPr>
              <a:t>  ÉLÉMENTS DE CONCEPTION POUR LES PARTENARIATS PAYSAGERS</a:t>
            </a:r>
            <a:endParaRPr lang="fr-FR" sz="2400" noProof="0" dirty="0">
              <a:solidFill>
                <a:schemeClr val="lt1"/>
              </a:solidFill>
              <a:latin typeface="Roboto Black"/>
              <a:ea typeface="Roboto Black"/>
              <a:cs typeface="Roboto Black"/>
              <a:sym typeface="Roboto Black"/>
            </a:endParaRPr>
          </a:p>
        </p:txBody>
      </p:sp>
      <p:pic>
        <p:nvPicPr>
          <p:cNvPr id="989" name="Google Shape;989;g374b32e91a0_0_1"/>
          <p:cNvPicPr preferRelativeResize="0"/>
          <p:nvPr/>
        </p:nvPicPr>
        <p:blipFill rotWithShape="1">
          <a:blip r:embed="rId3">
            <a:alphaModFix/>
          </a:blip>
          <a:srcRect l="2967" r="70417" b="46501"/>
          <a:stretch/>
        </p:blipFill>
        <p:spPr>
          <a:xfrm>
            <a:off x="-6645100" y="3042819"/>
            <a:ext cx="3723136" cy="3804082"/>
          </a:xfrm>
          <a:prstGeom prst="rect">
            <a:avLst/>
          </a:prstGeom>
          <a:noFill/>
          <a:ln>
            <a:noFill/>
          </a:ln>
        </p:spPr>
      </p:pic>
      <p:pic>
        <p:nvPicPr>
          <p:cNvPr id="990" name="Google Shape;990;g374b32e91a0_0_1"/>
          <p:cNvPicPr preferRelativeResize="0"/>
          <p:nvPr/>
        </p:nvPicPr>
        <p:blipFill rotWithShape="1">
          <a:blip r:embed="rId4">
            <a:alphaModFix/>
          </a:blip>
          <a:srcRect l="47550"/>
          <a:stretch/>
        </p:blipFill>
        <p:spPr>
          <a:xfrm>
            <a:off x="6648367" y="3042833"/>
            <a:ext cx="3492367" cy="3804068"/>
          </a:xfrm>
          <a:prstGeom prst="rect">
            <a:avLst/>
          </a:prstGeom>
          <a:noFill/>
          <a:ln>
            <a:noFill/>
          </a:ln>
        </p:spPr>
      </p:pic>
      <p:pic>
        <p:nvPicPr>
          <p:cNvPr id="991" name="Google Shape;991;g374b32e91a0_0_1" title="Archivo:Green check.svg - Wikipedia, la enciclopedia libre"/>
          <p:cNvPicPr preferRelativeResize="0"/>
          <p:nvPr/>
        </p:nvPicPr>
        <p:blipFill>
          <a:blip r:embed="rId5">
            <a:alphaModFix/>
          </a:blip>
          <a:stretch>
            <a:fillRect/>
          </a:stretch>
        </p:blipFill>
        <p:spPr>
          <a:xfrm>
            <a:off x="2068500" y="2042901"/>
            <a:ext cx="999936" cy="999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grpSp>
        <p:nvGrpSpPr>
          <p:cNvPr id="996" name="Google Shape;996;g36435086e47_0_362"/>
          <p:cNvGrpSpPr/>
          <p:nvPr/>
        </p:nvGrpSpPr>
        <p:grpSpPr>
          <a:xfrm>
            <a:off x="6338231" y="873886"/>
            <a:ext cx="5093818" cy="5110061"/>
            <a:chOff x="4630664" y="483739"/>
            <a:chExt cx="3820459" cy="3832642"/>
          </a:xfrm>
        </p:grpSpPr>
        <p:sp>
          <p:nvSpPr>
            <p:cNvPr id="997" name="Google Shape;997;g36435086e47_0_362"/>
            <p:cNvSpPr/>
            <p:nvPr/>
          </p:nvSpPr>
          <p:spPr>
            <a:xfrm>
              <a:off x="4966500" y="819150"/>
              <a:ext cx="3173400" cy="3173400"/>
            </a:xfrm>
            <a:prstGeom prst="ellipse">
              <a:avLst/>
            </a:prstGeom>
            <a:solidFill>
              <a:srgbClr val="81DBDE">
                <a:alpha val="341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nvGrpSpPr>
            <p:cNvPr id="998" name="Google Shape;998;g36435086e47_0_362"/>
            <p:cNvGrpSpPr/>
            <p:nvPr/>
          </p:nvGrpSpPr>
          <p:grpSpPr>
            <a:xfrm>
              <a:off x="4630664" y="483739"/>
              <a:ext cx="3820459" cy="3832642"/>
              <a:chOff x="2682327" y="743875"/>
              <a:chExt cx="3394757" cy="3405582"/>
            </a:xfrm>
          </p:grpSpPr>
          <p:sp>
            <p:nvSpPr>
              <p:cNvPr id="999" name="Google Shape;999;g36435086e47_0_362"/>
              <p:cNvSpPr/>
              <p:nvPr/>
            </p:nvSpPr>
            <p:spPr>
              <a:xfrm>
                <a:off x="3751805" y="823126"/>
                <a:ext cx="390300" cy="3903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0" name="Google Shape;1000;g36435086e47_0_362"/>
              <p:cNvSpPr/>
              <p:nvPr/>
            </p:nvSpPr>
            <p:spPr>
              <a:xfrm>
                <a:off x="3204266" y="1134293"/>
                <a:ext cx="390300" cy="3903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1" name="Google Shape;1001;g36435086e47_0_362"/>
              <p:cNvSpPr/>
              <p:nvPr/>
            </p:nvSpPr>
            <p:spPr>
              <a:xfrm>
                <a:off x="4299343" y="3759157"/>
                <a:ext cx="390300" cy="3903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2" name="Google Shape;1002;g36435086e47_0_362"/>
              <p:cNvSpPr/>
              <p:nvPr/>
            </p:nvSpPr>
            <p:spPr>
              <a:xfrm>
                <a:off x="5614440" y="1770950"/>
                <a:ext cx="390300" cy="3903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3" name="Google Shape;1003;g36435086e47_0_362"/>
              <p:cNvSpPr/>
              <p:nvPr/>
            </p:nvSpPr>
            <p:spPr>
              <a:xfrm>
                <a:off x="2826478" y="1696577"/>
                <a:ext cx="390300" cy="3903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4" name="Google Shape;1004;g36435086e47_0_362"/>
              <p:cNvSpPr/>
              <p:nvPr/>
            </p:nvSpPr>
            <p:spPr>
              <a:xfrm>
                <a:off x="2682327" y="2293735"/>
                <a:ext cx="390300" cy="3903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5" name="Google Shape;1005;g36435086e47_0_362"/>
              <p:cNvSpPr/>
              <p:nvPr/>
            </p:nvSpPr>
            <p:spPr>
              <a:xfrm>
                <a:off x="4923680" y="971732"/>
                <a:ext cx="390300" cy="3903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6" name="Google Shape;1006;g36435086e47_0_362"/>
              <p:cNvSpPr/>
              <p:nvPr/>
            </p:nvSpPr>
            <p:spPr>
              <a:xfrm>
                <a:off x="3751805" y="3603559"/>
                <a:ext cx="390300" cy="3903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7" name="Google Shape;1007;g36435086e47_0_362"/>
              <p:cNvSpPr/>
              <p:nvPr/>
            </p:nvSpPr>
            <p:spPr>
              <a:xfrm>
                <a:off x="4337742" y="743875"/>
                <a:ext cx="390300" cy="3903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8" name="Google Shape;1008;g36435086e47_0_362"/>
              <p:cNvSpPr/>
              <p:nvPr/>
            </p:nvSpPr>
            <p:spPr>
              <a:xfrm>
                <a:off x="2826478" y="2899633"/>
                <a:ext cx="390300" cy="3903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09" name="Google Shape;1009;g36435086e47_0_362"/>
              <p:cNvSpPr/>
              <p:nvPr/>
            </p:nvSpPr>
            <p:spPr>
              <a:xfrm>
                <a:off x="5614440" y="2759514"/>
                <a:ext cx="390300" cy="3903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10" name="Google Shape;1010;g36435086e47_0_362"/>
              <p:cNvSpPr/>
              <p:nvPr/>
            </p:nvSpPr>
            <p:spPr>
              <a:xfrm>
                <a:off x="5313774" y="3225320"/>
                <a:ext cx="390300" cy="3903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11" name="Google Shape;1011;g36435086e47_0_362"/>
              <p:cNvSpPr/>
              <p:nvPr/>
            </p:nvSpPr>
            <p:spPr>
              <a:xfrm>
                <a:off x="3204266" y="3368739"/>
                <a:ext cx="390300" cy="3903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12" name="Google Shape;1012;g36435086e47_0_362"/>
              <p:cNvSpPr/>
              <p:nvPr/>
            </p:nvSpPr>
            <p:spPr>
              <a:xfrm>
                <a:off x="4846882" y="3603559"/>
                <a:ext cx="390300" cy="3903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13" name="Google Shape;1013;g36435086e47_0_362"/>
              <p:cNvSpPr/>
              <p:nvPr/>
            </p:nvSpPr>
            <p:spPr>
              <a:xfrm>
                <a:off x="5296351" y="1362150"/>
                <a:ext cx="390300" cy="3903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14" name="Google Shape;1014;g36435086e47_0_362"/>
              <p:cNvSpPr/>
              <p:nvPr/>
            </p:nvSpPr>
            <p:spPr>
              <a:xfrm>
                <a:off x="5686783" y="2293735"/>
                <a:ext cx="390300" cy="3903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grpSp>
      <p:sp>
        <p:nvSpPr>
          <p:cNvPr id="1015" name="Google Shape;1015;g36435086e47_0_362"/>
          <p:cNvSpPr txBox="1"/>
          <p:nvPr/>
        </p:nvSpPr>
        <p:spPr>
          <a:xfrm>
            <a:off x="1028301" y="1284933"/>
            <a:ext cx="3692700" cy="1255200"/>
          </a:xfrm>
          <a:prstGeom prst="rect">
            <a:avLst/>
          </a:prstGeom>
          <a:noFill/>
          <a:ln>
            <a:noFill/>
          </a:ln>
        </p:spPr>
        <p:txBody>
          <a:bodyPr spcFirstLastPara="1" wrap="square" lIns="121900" tIns="121900" rIns="121900" bIns="121900" anchor="ctr" anchorCtr="0">
            <a:noAutofit/>
          </a:bodyPr>
          <a:lstStyle/>
          <a:p>
            <a:r>
              <a:rPr lang="fr-FR" sz="3500" noProof="0" dirty="0">
                <a:solidFill>
                  <a:schemeClr val="dk2"/>
                </a:solidFill>
                <a:latin typeface="Roboto Black"/>
                <a:ea typeface="Roboto Black"/>
                <a:cs typeface="Roboto Black"/>
                <a:sym typeface="Roboto Black"/>
              </a:rPr>
              <a:t>2. </a:t>
            </a:r>
            <a:r>
              <a:rPr lang="fr-FR" sz="3500" noProof="0" dirty="0">
                <a:solidFill>
                  <a:schemeClr val="dk2"/>
                </a:solidFill>
                <a:latin typeface="Roboto Black"/>
                <a:ea typeface="Roboto Black"/>
              </a:rPr>
              <a:t>Rôles et responsabilités</a:t>
            </a:r>
          </a:p>
        </p:txBody>
      </p:sp>
      <p:sp>
        <p:nvSpPr>
          <p:cNvPr id="1016" name="Google Shape;1016;g36435086e47_0_362"/>
          <p:cNvSpPr txBox="1"/>
          <p:nvPr/>
        </p:nvSpPr>
        <p:spPr>
          <a:xfrm>
            <a:off x="1148800" y="2540133"/>
            <a:ext cx="5094000" cy="3686496"/>
          </a:xfrm>
          <a:prstGeom prst="rect">
            <a:avLst/>
          </a:prstGeom>
          <a:noFill/>
          <a:ln>
            <a:noFill/>
          </a:ln>
        </p:spPr>
        <p:txBody>
          <a:bodyPr spcFirstLastPara="1" wrap="square" lIns="121900" tIns="121900" rIns="121900" bIns="121900" anchor="t" anchorCtr="0">
            <a:noAutofit/>
          </a:bodyPr>
          <a:lstStyle/>
          <a:p>
            <a:r>
              <a:rPr lang="fr-FR" sz="2800" noProof="0" dirty="0">
                <a:solidFill>
                  <a:schemeClr val="tx1"/>
                </a:solidFill>
                <a:latin typeface="Roboto" panose="02000000000000000000" pitchFamily="2" charset="0"/>
                <a:ea typeface="Roboto" panose="02000000000000000000" pitchFamily="2" charset="0"/>
              </a:rPr>
              <a:t>Les rôles et responsabilités sont les actions et obligations des parties prenantes dans un partenariat, et</a:t>
            </a:r>
            <a:r>
              <a:rPr lang="fr-FR" sz="2800" b="1" noProof="0" dirty="0">
                <a:solidFill>
                  <a:schemeClr val="tx1"/>
                </a:solidFill>
                <a:latin typeface="Roboto" panose="02000000000000000000" pitchFamily="2" charset="0"/>
                <a:ea typeface="Roboto" panose="02000000000000000000" pitchFamily="2" charset="0"/>
              </a:rPr>
              <a:t> ils contribuent au bon fonctionnement de celui-ci.</a:t>
            </a:r>
            <a:endParaRPr lang="fr-FR" sz="2800" noProof="0" dirty="0">
              <a:solidFill>
                <a:schemeClr val="tx1"/>
              </a:solidFill>
              <a:latin typeface="Roboto" panose="02000000000000000000" pitchFamily="2" charset="0"/>
              <a:ea typeface="Roboto" panose="02000000000000000000" pitchFamily="2" charset="0"/>
            </a:endParaRPr>
          </a:p>
        </p:txBody>
      </p:sp>
      <p:pic>
        <p:nvPicPr>
          <p:cNvPr id="1017" name="Google Shape;1017;g36435086e47_0_362"/>
          <p:cNvPicPr preferRelativeResize="0"/>
          <p:nvPr/>
        </p:nvPicPr>
        <p:blipFill rotWithShape="1">
          <a:blip r:embed="rId3">
            <a:alphaModFix/>
          </a:blip>
          <a:srcRect t="51059" r="70848"/>
          <a:stretch/>
        </p:blipFill>
        <p:spPr>
          <a:xfrm>
            <a:off x="7172336" y="1658872"/>
            <a:ext cx="3629261" cy="354026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36435086e47_0_387"/>
          <p:cNvSpPr txBox="1"/>
          <p:nvPr/>
        </p:nvSpPr>
        <p:spPr>
          <a:xfrm>
            <a:off x="539575" y="981625"/>
            <a:ext cx="5198700" cy="706500"/>
          </a:xfrm>
          <a:prstGeom prst="rect">
            <a:avLst/>
          </a:prstGeom>
          <a:noFill/>
          <a:ln>
            <a:noFill/>
          </a:ln>
        </p:spPr>
        <p:txBody>
          <a:bodyPr spcFirstLastPara="1" wrap="square" lIns="121900" tIns="121900" rIns="121900" bIns="121900" anchor="ctr" anchorCtr="0">
            <a:noAutofit/>
          </a:bodyPr>
          <a:lstStyle/>
          <a:p>
            <a:pPr lvl="0" algn="ctr"/>
            <a:r>
              <a:rPr lang="fr-FR" sz="2800" noProof="0" dirty="0">
                <a:solidFill>
                  <a:schemeClr val="dk2"/>
                </a:solidFill>
                <a:latin typeface="Roboto Black"/>
                <a:ea typeface="Roboto Black"/>
              </a:rPr>
              <a:t>Rôles et responsabilités</a:t>
            </a:r>
            <a:endParaRPr lang="fr-FR" sz="2800" noProof="0" dirty="0">
              <a:solidFill>
                <a:schemeClr val="dk2"/>
              </a:solidFill>
              <a:latin typeface="Roboto Black"/>
              <a:ea typeface="Roboto Black"/>
              <a:cs typeface="Roboto Black"/>
              <a:sym typeface="Roboto Black"/>
            </a:endParaRPr>
          </a:p>
        </p:txBody>
      </p:sp>
      <p:sp>
        <p:nvSpPr>
          <p:cNvPr id="1023" name="Google Shape;1023;g36435086e47_0_387"/>
          <p:cNvSpPr txBox="1"/>
          <p:nvPr/>
        </p:nvSpPr>
        <p:spPr>
          <a:xfrm>
            <a:off x="891430" y="1629689"/>
            <a:ext cx="6167700" cy="4861200"/>
          </a:xfrm>
          <a:prstGeom prst="rect">
            <a:avLst/>
          </a:prstGeom>
          <a:noFill/>
          <a:ln>
            <a:noFill/>
          </a:ln>
        </p:spPr>
        <p:txBody>
          <a:bodyPr spcFirstLastPara="1" wrap="square" lIns="121900" tIns="121900" rIns="121900" bIns="121900" anchor="t" anchorCtr="0">
            <a:noAutofit/>
          </a:bodyPr>
          <a:lstStyle/>
          <a:p>
            <a:pPr marL="342900" lvl="0" indent="-342900" eaLnBrk="0" fontAlgn="base" hangingPunct="0">
              <a:spcBef>
                <a:spcPct val="0"/>
              </a:spcBef>
              <a:spcAft>
                <a:spcPct val="0"/>
              </a:spcAft>
              <a:buClrTx/>
              <a:buAutoNum type="arabicPeriod"/>
            </a:pPr>
            <a:r>
              <a:rPr lang="fr-FR" sz="1800" noProof="0" dirty="0">
                <a:solidFill>
                  <a:srgbClr val="E06666"/>
                </a:solidFill>
                <a:latin typeface="Roboto Black"/>
                <a:ea typeface="Roboto Black"/>
                <a:cs typeface="Roboto Black"/>
              </a:rPr>
              <a:t>Coordination-facilitation </a:t>
            </a:r>
            <a:r>
              <a:rPr lang="fr-FR" sz="1800" noProof="0" dirty="0">
                <a:solidFill>
                  <a:schemeClr val="tx1"/>
                </a:solidFill>
                <a:latin typeface="Roboto" panose="02000000000000000000" pitchFamily="2" charset="0"/>
                <a:ea typeface="Roboto" panose="02000000000000000000" pitchFamily="2" charset="0"/>
              </a:rPr>
              <a:t>avec trois sous-fonctions : organisateur, médiateur et catalyseur.</a:t>
            </a:r>
          </a:p>
          <a:p>
            <a:pPr marL="342900" lvl="0" indent="-342900" eaLnBrk="0" fontAlgn="base" hangingPunct="0">
              <a:spcBef>
                <a:spcPct val="0"/>
              </a:spcBef>
              <a:spcAft>
                <a:spcPct val="0"/>
              </a:spcAft>
              <a:buClrTx/>
              <a:buAutoNum type="arabicPeriod"/>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2. </a:t>
            </a:r>
            <a:r>
              <a:rPr lang="fr-FR" sz="1800" noProof="0" dirty="0">
                <a:solidFill>
                  <a:srgbClr val="E06666"/>
                </a:solidFill>
                <a:latin typeface="Roboto Black"/>
                <a:ea typeface="Roboto Black"/>
                <a:cs typeface="Roboto Black"/>
              </a:rPr>
              <a:t>Soutien technique </a:t>
            </a:r>
            <a:r>
              <a:rPr lang="fr-FR" sz="1800" noProof="0" dirty="0">
                <a:solidFill>
                  <a:schemeClr val="tx1"/>
                </a:solidFill>
                <a:latin typeface="Roboto" panose="02000000000000000000" pitchFamily="2" charset="0"/>
                <a:ea typeface="Roboto" panose="02000000000000000000" pitchFamily="2" charset="0"/>
              </a:rPr>
              <a:t>(informations techniques)</a:t>
            </a:r>
          </a:p>
          <a:p>
            <a:pPr lvl="0" eaLnBrk="0" fontAlgn="base" hangingPunct="0">
              <a:spcBef>
                <a:spcPct val="0"/>
              </a:spcBef>
              <a:spcAft>
                <a:spcPct val="0"/>
              </a:spcAft>
              <a:buClrTx/>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3. </a:t>
            </a:r>
            <a:r>
              <a:rPr lang="fr-FR" sz="1800" noProof="0" dirty="0">
                <a:solidFill>
                  <a:srgbClr val="E06666"/>
                </a:solidFill>
                <a:latin typeface="Roboto Black"/>
                <a:ea typeface="Roboto Black"/>
                <a:cs typeface="Roboto Black"/>
              </a:rPr>
              <a:t>Formateur</a:t>
            </a:r>
            <a:r>
              <a:rPr lang="fr-FR" sz="1800" noProof="0" dirty="0">
                <a:solidFill>
                  <a:schemeClr val="tx1"/>
                </a:solidFill>
                <a:latin typeface="Arial" panose="020B0604020202020204" pitchFamily="34" charset="0"/>
              </a:rPr>
              <a:t> </a:t>
            </a:r>
            <a:r>
              <a:rPr lang="fr-FR" sz="1800" noProof="0" dirty="0">
                <a:solidFill>
                  <a:schemeClr val="tx1"/>
                </a:solidFill>
                <a:latin typeface="Roboto" panose="02000000000000000000" pitchFamily="2" charset="0"/>
                <a:ea typeface="Roboto" panose="02000000000000000000" pitchFamily="2" charset="0"/>
              </a:rPr>
              <a:t>(formation et échange d'idées)</a:t>
            </a:r>
          </a:p>
          <a:p>
            <a:pPr lvl="0" eaLnBrk="0" fontAlgn="base" hangingPunct="0">
              <a:spcBef>
                <a:spcPct val="0"/>
              </a:spcBef>
              <a:spcAft>
                <a:spcPct val="0"/>
              </a:spcAft>
              <a:buClrTx/>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4. </a:t>
            </a:r>
            <a:r>
              <a:rPr lang="fr-FR" sz="1800" noProof="0" dirty="0">
                <a:solidFill>
                  <a:srgbClr val="E06666"/>
                </a:solidFill>
                <a:latin typeface="Roboto Black"/>
                <a:ea typeface="Roboto Black"/>
                <a:cs typeface="Roboto Black"/>
              </a:rPr>
              <a:t>Investisseur</a:t>
            </a:r>
            <a:r>
              <a:rPr lang="fr-FR" sz="1800" noProof="0" dirty="0">
                <a:solidFill>
                  <a:schemeClr val="tx1"/>
                </a:solidFill>
                <a:latin typeface="Arial" panose="020B0604020202020204" pitchFamily="34" charset="0"/>
              </a:rPr>
              <a:t> </a:t>
            </a:r>
            <a:r>
              <a:rPr lang="fr-FR" sz="1800" noProof="0" dirty="0">
                <a:solidFill>
                  <a:schemeClr val="tx1"/>
                </a:solidFill>
                <a:latin typeface="Roboto" panose="02000000000000000000" pitchFamily="2" charset="0"/>
                <a:ea typeface="Roboto" panose="02000000000000000000" pitchFamily="2" charset="0"/>
              </a:rPr>
              <a:t>financier (mobilisation de ressources)</a:t>
            </a:r>
          </a:p>
          <a:p>
            <a:pPr lvl="0" eaLnBrk="0" fontAlgn="base" hangingPunct="0">
              <a:spcBef>
                <a:spcPct val="0"/>
              </a:spcBef>
              <a:spcAft>
                <a:spcPct val="0"/>
              </a:spcAft>
              <a:buClrTx/>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5. </a:t>
            </a:r>
            <a:r>
              <a:rPr lang="fr-FR" sz="1800" noProof="0" dirty="0">
                <a:solidFill>
                  <a:srgbClr val="E06666"/>
                </a:solidFill>
                <a:latin typeface="Roboto Black"/>
                <a:ea typeface="Roboto Black"/>
                <a:cs typeface="Roboto Black"/>
              </a:rPr>
              <a:t>Évaluateur </a:t>
            </a:r>
            <a:r>
              <a:rPr lang="fr-FR" sz="1800" dirty="0">
                <a:solidFill>
                  <a:schemeClr val="tx1"/>
                </a:solidFill>
                <a:latin typeface="Roboto" panose="02000000000000000000" pitchFamily="2" charset="0"/>
                <a:ea typeface="Roboto" panose="02000000000000000000" pitchFamily="2" charset="0"/>
              </a:rPr>
              <a:t>(</a:t>
            </a:r>
            <a:r>
              <a:rPr lang="fr-FR" sz="1800" noProof="0" dirty="0">
                <a:solidFill>
                  <a:schemeClr val="tx1"/>
                </a:solidFill>
                <a:latin typeface="Roboto" panose="02000000000000000000" pitchFamily="2" charset="0"/>
                <a:ea typeface="Roboto" panose="02000000000000000000" pitchFamily="2" charset="0"/>
              </a:rPr>
              <a:t>documentation, réflexion, adaptation)</a:t>
            </a:r>
          </a:p>
          <a:p>
            <a:pPr lvl="0" eaLnBrk="0" fontAlgn="base" hangingPunct="0">
              <a:spcBef>
                <a:spcPct val="0"/>
              </a:spcBef>
              <a:spcAft>
                <a:spcPct val="0"/>
              </a:spcAft>
              <a:buClrTx/>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6. </a:t>
            </a:r>
            <a:r>
              <a:rPr lang="fr-FR" sz="1800" noProof="0" dirty="0">
                <a:solidFill>
                  <a:srgbClr val="E06666"/>
                </a:solidFill>
                <a:latin typeface="Roboto Black"/>
                <a:ea typeface="Roboto Black"/>
                <a:cs typeface="Roboto Black"/>
              </a:rPr>
              <a:t>Communicateur</a:t>
            </a:r>
            <a:r>
              <a:rPr lang="fr-FR" sz="1800" noProof="0" dirty="0">
                <a:solidFill>
                  <a:schemeClr val="tx1"/>
                </a:solidFill>
                <a:latin typeface="Arial" panose="020B0604020202020204" pitchFamily="34" charset="0"/>
              </a:rPr>
              <a:t> </a:t>
            </a:r>
            <a:r>
              <a:rPr lang="fr-FR" sz="1800" dirty="0">
                <a:solidFill>
                  <a:schemeClr val="tx1"/>
                </a:solidFill>
                <a:latin typeface="Roboto" panose="02000000000000000000" pitchFamily="2" charset="0"/>
                <a:ea typeface="Roboto" panose="02000000000000000000" pitchFamily="2" charset="0"/>
              </a:rPr>
              <a:t>(impact/plaidoyer)</a:t>
            </a:r>
          </a:p>
          <a:p>
            <a:pPr lvl="0" eaLnBrk="0" fontAlgn="base" hangingPunct="0">
              <a:spcBef>
                <a:spcPct val="0"/>
              </a:spcBef>
              <a:spcAft>
                <a:spcPct val="0"/>
              </a:spcAft>
              <a:buClrTx/>
            </a:pPr>
            <a:endParaRPr lang="fr-FR" sz="1800" noProof="0" dirty="0">
              <a:solidFill>
                <a:schemeClr val="tx1"/>
              </a:solidFill>
              <a:latin typeface="Arial" panose="020B0604020202020204" pitchFamily="34" charset="0"/>
            </a:endParaRPr>
          </a:p>
          <a:p>
            <a:pPr lvl="0" eaLnBrk="0" fontAlgn="base" hangingPunct="0">
              <a:spcBef>
                <a:spcPct val="0"/>
              </a:spcBef>
              <a:spcAft>
                <a:spcPct val="0"/>
              </a:spcAft>
              <a:buClrTx/>
            </a:pPr>
            <a:r>
              <a:rPr lang="fr-FR" sz="1800" noProof="0" dirty="0">
                <a:solidFill>
                  <a:schemeClr val="tx1"/>
                </a:solidFill>
                <a:latin typeface="Arial" panose="020B0604020202020204" pitchFamily="34" charset="0"/>
              </a:rPr>
              <a:t>7. </a:t>
            </a:r>
            <a:r>
              <a:rPr lang="fr-FR" sz="1800" noProof="0" dirty="0">
                <a:solidFill>
                  <a:srgbClr val="E06666"/>
                </a:solidFill>
                <a:latin typeface="Roboto Black"/>
                <a:ea typeface="Roboto Black"/>
                <a:cs typeface="Roboto Black"/>
              </a:rPr>
              <a:t>Collaborateur </a:t>
            </a:r>
            <a:r>
              <a:rPr lang="fr-FR" sz="1800" dirty="0">
                <a:solidFill>
                  <a:schemeClr val="tx1"/>
                </a:solidFill>
                <a:latin typeface="Roboto" panose="02000000000000000000" pitchFamily="2" charset="0"/>
                <a:ea typeface="Roboto" panose="02000000000000000000" pitchFamily="2" charset="0"/>
              </a:rPr>
              <a:t>(participation, soutien et divers engagements)</a:t>
            </a:r>
            <a:endParaRPr lang="fr-FR" sz="1800" dirty="0">
              <a:solidFill>
                <a:schemeClr val="tx1"/>
              </a:solidFill>
              <a:latin typeface="Roboto" panose="02000000000000000000" pitchFamily="2" charset="0"/>
              <a:ea typeface="Roboto" panose="02000000000000000000" pitchFamily="2" charset="0"/>
              <a:sym typeface="Roboto"/>
            </a:endParaRPr>
          </a:p>
        </p:txBody>
      </p:sp>
      <p:pic>
        <p:nvPicPr>
          <p:cNvPr id="1024" name="Google Shape;1024;g36435086e47_0_387"/>
          <p:cNvPicPr preferRelativeResize="0"/>
          <p:nvPr/>
        </p:nvPicPr>
        <p:blipFill rotWithShape="1">
          <a:blip r:embed="rId3">
            <a:alphaModFix/>
          </a:blip>
          <a:srcRect l="60221"/>
          <a:stretch/>
        </p:blipFill>
        <p:spPr>
          <a:xfrm>
            <a:off x="12245767" y="966100"/>
            <a:ext cx="4582298" cy="3971001"/>
          </a:xfrm>
          <a:prstGeom prst="rect">
            <a:avLst/>
          </a:prstGeom>
          <a:noFill/>
          <a:ln>
            <a:noFill/>
          </a:ln>
        </p:spPr>
      </p:pic>
      <p:pic>
        <p:nvPicPr>
          <p:cNvPr id="1025" name="Google Shape;1025;g36435086e47_0_387"/>
          <p:cNvPicPr preferRelativeResize="0"/>
          <p:nvPr/>
        </p:nvPicPr>
        <p:blipFill rotWithShape="1">
          <a:blip r:embed="rId4">
            <a:alphaModFix/>
          </a:blip>
          <a:srcRect l="34759" t="52856" r="41357"/>
          <a:stretch/>
        </p:blipFill>
        <p:spPr>
          <a:xfrm>
            <a:off x="9718511" y="2597171"/>
            <a:ext cx="2007588" cy="2014364"/>
          </a:xfrm>
          <a:prstGeom prst="rect">
            <a:avLst/>
          </a:prstGeom>
          <a:noFill/>
          <a:ln>
            <a:noFill/>
          </a:ln>
        </p:spPr>
      </p:pic>
      <p:grpSp>
        <p:nvGrpSpPr>
          <p:cNvPr id="1026" name="Google Shape;1026;g36435086e47_0_387"/>
          <p:cNvGrpSpPr/>
          <p:nvPr/>
        </p:nvGrpSpPr>
        <p:grpSpPr>
          <a:xfrm flipH="1">
            <a:off x="9718185" y="98944"/>
            <a:ext cx="2196106" cy="2014633"/>
            <a:chOff x="5352452" y="1717799"/>
            <a:chExt cx="3856201" cy="3537547"/>
          </a:xfrm>
        </p:grpSpPr>
        <p:pic>
          <p:nvPicPr>
            <p:cNvPr id="1027" name="Google Shape;1027;g36435086e47_0_387"/>
            <p:cNvPicPr preferRelativeResize="0"/>
            <p:nvPr/>
          </p:nvPicPr>
          <p:blipFill rotWithShape="1">
            <a:blip r:embed="rId4">
              <a:alphaModFix/>
            </a:blip>
            <a:srcRect l="68858" t="7492" b="57495"/>
            <a:stretch/>
          </p:blipFill>
          <p:spPr>
            <a:xfrm>
              <a:off x="6053626" y="2124850"/>
              <a:ext cx="1158026" cy="661774"/>
            </a:xfrm>
            <a:prstGeom prst="rect">
              <a:avLst/>
            </a:prstGeom>
            <a:noFill/>
            <a:ln>
              <a:noFill/>
            </a:ln>
          </p:spPr>
        </p:pic>
        <p:grpSp>
          <p:nvGrpSpPr>
            <p:cNvPr id="1028" name="Google Shape;1028;g36435086e47_0_387"/>
            <p:cNvGrpSpPr/>
            <p:nvPr/>
          </p:nvGrpSpPr>
          <p:grpSpPr>
            <a:xfrm>
              <a:off x="5352452" y="2329770"/>
              <a:ext cx="1323060" cy="1327279"/>
              <a:chOff x="3066813" y="1129600"/>
              <a:chExt cx="3010375" cy="3019975"/>
            </a:xfrm>
          </p:grpSpPr>
          <p:sp>
            <p:nvSpPr>
              <p:cNvPr id="1029" name="Google Shape;1029;g36435086e47_0_387"/>
              <p:cNvSpPr/>
              <p:nvPr/>
            </p:nvSpPr>
            <p:spPr>
              <a:xfrm>
                <a:off x="4015163" y="1199875"/>
                <a:ext cx="346200" cy="346200"/>
              </a:xfrm>
              <a:prstGeom prst="ellipse">
                <a:avLst/>
              </a:prstGeom>
              <a:solidFill>
                <a:srgbClr val="B6D7A8"/>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0" name="Google Shape;1030;g36435086e47_0_387"/>
              <p:cNvSpPr/>
              <p:nvPr/>
            </p:nvSpPr>
            <p:spPr>
              <a:xfrm>
                <a:off x="3529638" y="1475800"/>
                <a:ext cx="346200" cy="346200"/>
              </a:xfrm>
              <a:prstGeom prst="ellipse">
                <a:avLst/>
              </a:prstGeom>
              <a:solidFill>
                <a:srgbClr val="DD7E6B"/>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1" name="Google Shape;1031;g36435086e47_0_387"/>
              <p:cNvSpPr/>
              <p:nvPr/>
            </p:nvSpPr>
            <p:spPr>
              <a:xfrm>
                <a:off x="4500688" y="3803375"/>
                <a:ext cx="346200" cy="346200"/>
              </a:xfrm>
              <a:prstGeom prst="ellipse">
                <a:avLst/>
              </a:prstGeom>
              <a:solidFill>
                <a:srgbClr val="FF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2" name="Google Shape;1032;g36435086e47_0_387"/>
              <p:cNvSpPr/>
              <p:nvPr/>
            </p:nvSpPr>
            <p:spPr>
              <a:xfrm>
                <a:off x="5666838" y="2040350"/>
                <a:ext cx="346200" cy="346200"/>
              </a:xfrm>
              <a:prstGeom prst="ellipse">
                <a:avLst/>
              </a:prstGeom>
              <a:solidFill>
                <a:srgbClr val="00FF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3" name="Google Shape;1033;g36435086e47_0_387"/>
              <p:cNvSpPr/>
              <p:nvPr/>
            </p:nvSpPr>
            <p:spPr>
              <a:xfrm>
                <a:off x="3194638" y="1974400"/>
                <a:ext cx="346200" cy="346200"/>
              </a:xfrm>
              <a:prstGeom prst="ellipse">
                <a:avLst/>
              </a:prstGeom>
              <a:solidFill>
                <a:srgbClr val="4A86E8"/>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4" name="Google Shape;1034;g36435086e47_0_387"/>
              <p:cNvSpPr/>
              <p:nvPr/>
            </p:nvSpPr>
            <p:spPr>
              <a:xfrm>
                <a:off x="3066813" y="2503925"/>
                <a:ext cx="346200" cy="346200"/>
              </a:xfrm>
              <a:prstGeom prst="ellipse">
                <a:avLst/>
              </a:prstGeom>
              <a:solidFill>
                <a:srgbClr val="00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5" name="Google Shape;1035;g36435086e47_0_387"/>
              <p:cNvSpPr/>
              <p:nvPr/>
            </p:nvSpPr>
            <p:spPr>
              <a:xfrm>
                <a:off x="5054313" y="1331650"/>
                <a:ext cx="346200" cy="346200"/>
              </a:xfrm>
              <a:prstGeom prst="ellipse">
                <a:avLst/>
              </a:prstGeom>
              <a:solidFill>
                <a:srgbClr val="99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6" name="Google Shape;1036;g36435086e47_0_387"/>
              <p:cNvSpPr/>
              <p:nvPr/>
            </p:nvSpPr>
            <p:spPr>
              <a:xfrm>
                <a:off x="4015163" y="3665400"/>
                <a:ext cx="346200" cy="346200"/>
              </a:xfrm>
              <a:prstGeom prst="ellipse">
                <a:avLst/>
              </a:prstGeom>
              <a:solidFill>
                <a:srgbClr val="FF99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7" name="Google Shape;1037;g36435086e47_0_387"/>
              <p:cNvSpPr/>
              <p:nvPr/>
            </p:nvSpPr>
            <p:spPr>
              <a:xfrm>
                <a:off x="4534738" y="1129600"/>
                <a:ext cx="346200" cy="346200"/>
              </a:xfrm>
              <a:prstGeom prst="ellipse">
                <a:avLst/>
              </a:prstGeom>
              <a:solidFill>
                <a:srgbClr val="9800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8" name="Google Shape;1038;g36435086e47_0_387"/>
              <p:cNvSpPr/>
              <p:nvPr/>
            </p:nvSpPr>
            <p:spPr>
              <a:xfrm>
                <a:off x="3194638" y="3041200"/>
                <a:ext cx="346200" cy="346200"/>
              </a:xfrm>
              <a:prstGeom prst="ellipse">
                <a:avLst/>
              </a:prstGeom>
              <a:solidFill>
                <a:srgbClr val="FFFF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39" name="Google Shape;1039;g36435086e47_0_387"/>
              <p:cNvSpPr/>
              <p:nvPr/>
            </p:nvSpPr>
            <p:spPr>
              <a:xfrm>
                <a:off x="5666838" y="2916950"/>
                <a:ext cx="346200" cy="346200"/>
              </a:xfrm>
              <a:prstGeom prst="ellipse">
                <a:avLst/>
              </a:prstGeom>
              <a:solidFill>
                <a:srgbClr val="00FF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40" name="Google Shape;1040;g36435086e47_0_387"/>
              <p:cNvSpPr/>
              <p:nvPr/>
            </p:nvSpPr>
            <p:spPr>
              <a:xfrm>
                <a:off x="5400225" y="3330000"/>
                <a:ext cx="346200" cy="346200"/>
              </a:xfrm>
              <a:prstGeom prst="ellipse">
                <a:avLst/>
              </a:prstGeom>
              <a:solidFill>
                <a:srgbClr val="FFE599"/>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41" name="Google Shape;1041;g36435086e47_0_387"/>
              <p:cNvSpPr/>
              <p:nvPr/>
            </p:nvSpPr>
            <p:spPr>
              <a:xfrm>
                <a:off x="3529638" y="3457175"/>
                <a:ext cx="346200" cy="346200"/>
              </a:xfrm>
              <a:prstGeom prst="ellipse">
                <a:avLst/>
              </a:prstGeom>
              <a:solidFill>
                <a:srgbClr val="F9CB9C"/>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42" name="Google Shape;1042;g36435086e47_0_387"/>
              <p:cNvSpPr/>
              <p:nvPr/>
            </p:nvSpPr>
            <p:spPr>
              <a:xfrm>
                <a:off x="4986213" y="3665400"/>
                <a:ext cx="346200" cy="346200"/>
              </a:xfrm>
              <a:prstGeom prst="ellipse">
                <a:avLst/>
              </a:prstGeom>
              <a:solidFill>
                <a:srgbClr val="FF00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43" name="Google Shape;1043;g36435086e47_0_387"/>
              <p:cNvSpPr/>
              <p:nvPr/>
            </p:nvSpPr>
            <p:spPr>
              <a:xfrm>
                <a:off x="5384775" y="1677850"/>
                <a:ext cx="346200" cy="346200"/>
              </a:xfrm>
              <a:prstGeom prst="ellipse">
                <a:avLst/>
              </a:prstGeom>
              <a:solidFill>
                <a:srgbClr val="EA9999"/>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44" name="Google Shape;1044;g36435086e47_0_387"/>
              <p:cNvSpPr/>
              <p:nvPr/>
            </p:nvSpPr>
            <p:spPr>
              <a:xfrm>
                <a:off x="5730988" y="2503925"/>
                <a:ext cx="346200" cy="346200"/>
              </a:xfrm>
              <a:prstGeom prst="ellipse">
                <a:avLst/>
              </a:prstGeom>
              <a:solidFill>
                <a:srgbClr val="A4C2F4"/>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grpSp>
        <p:pic>
          <p:nvPicPr>
            <p:cNvPr id="1045" name="Google Shape;1045;g36435086e47_0_387"/>
            <p:cNvPicPr preferRelativeResize="0"/>
            <p:nvPr/>
          </p:nvPicPr>
          <p:blipFill rotWithShape="1">
            <a:blip r:embed="rId4">
              <a:alphaModFix/>
            </a:blip>
            <a:srcRect l="2967" r="70417" b="46501"/>
            <a:stretch/>
          </p:blipFill>
          <p:spPr>
            <a:xfrm>
              <a:off x="5746375" y="1717799"/>
              <a:ext cx="3462277" cy="3537547"/>
            </a:xfrm>
            <a:prstGeom prst="rect">
              <a:avLst/>
            </a:prstGeom>
            <a:noFill/>
            <a:ln>
              <a:noFill/>
            </a:ln>
          </p:spPr>
        </p:pic>
      </p:grpSp>
      <p:pic>
        <p:nvPicPr>
          <p:cNvPr id="1046" name="Google Shape;1046;g36435086e47_0_387"/>
          <p:cNvPicPr preferRelativeResize="0"/>
          <p:nvPr/>
        </p:nvPicPr>
        <p:blipFill rotWithShape="1">
          <a:blip r:embed="rId4">
            <a:alphaModFix/>
          </a:blip>
          <a:srcRect l="32720" r="31899" b="47067"/>
          <a:stretch/>
        </p:blipFill>
        <p:spPr>
          <a:xfrm>
            <a:off x="6941112" y="1185567"/>
            <a:ext cx="2456950" cy="1868366"/>
          </a:xfrm>
          <a:prstGeom prst="rect">
            <a:avLst/>
          </a:prstGeom>
          <a:noFill/>
          <a:ln>
            <a:noFill/>
          </a:ln>
        </p:spPr>
      </p:pic>
      <p:pic>
        <p:nvPicPr>
          <p:cNvPr id="1047" name="Google Shape;1047;g36435086e47_0_387"/>
          <p:cNvPicPr preferRelativeResize="0"/>
          <p:nvPr/>
        </p:nvPicPr>
        <p:blipFill rotWithShape="1">
          <a:blip r:embed="rId5">
            <a:alphaModFix/>
          </a:blip>
          <a:srcRect r="67011" b="53904"/>
          <a:stretch/>
        </p:blipFill>
        <p:spPr>
          <a:xfrm>
            <a:off x="7494806" y="3728924"/>
            <a:ext cx="2007598" cy="1868377"/>
          </a:xfrm>
          <a:prstGeom prst="rect">
            <a:avLst/>
          </a:prstGeom>
          <a:noFill/>
          <a:ln>
            <a:noFill/>
          </a:ln>
        </p:spPr>
      </p:pic>
      <p:pic>
        <p:nvPicPr>
          <p:cNvPr id="1048" name="Google Shape;1048;g36435086e47_0_387"/>
          <p:cNvPicPr preferRelativeResize="0"/>
          <p:nvPr/>
        </p:nvPicPr>
        <p:blipFill rotWithShape="1">
          <a:blip r:embed="rId5">
            <a:alphaModFix/>
          </a:blip>
          <a:srcRect l="24192" t="66065" r="54919" b="2112"/>
          <a:stretch/>
        </p:blipFill>
        <p:spPr>
          <a:xfrm>
            <a:off x="10925408" y="5991836"/>
            <a:ext cx="788439" cy="799948"/>
          </a:xfrm>
          <a:prstGeom prst="rect">
            <a:avLst/>
          </a:prstGeom>
          <a:noFill/>
          <a:ln>
            <a:noFill/>
          </a:ln>
        </p:spPr>
      </p:pic>
      <p:pic>
        <p:nvPicPr>
          <p:cNvPr id="1049" name="Google Shape;1049;g36435086e47_0_387"/>
          <p:cNvPicPr preferRelativeResize="0"/>
          <p:nvPr/>
        </p:nvPicPr>
        <p:blipFill rotWithShape="1">
          <a:blip r:embed="rId5">
            <a:alphaModFix/>
          </a:blip>
          <a:srcRect l="-3157" t="53904" r="77381"/>
          <a:stretch/>
        </p:blipFill>
        <p:spPr>
          <a:xfrm flipH="1">
            <a:off x="9820603" y="5095300"/>
            <a:ext cx="1479967" cy="1762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g36435086e47_0_428"/>
          <p:cNvSpPr txBox="1"/>
          <p:nvPr/>
        </p:nvSpPr>
        <p:spPr>
          <a:xfrm>
            <a:off x="1127367" y="2228400"/>
            <a:ext cx="3999900" cy="2462172"/>
          </a:xfrm>
          <a:prstGeom prst="rect">
            <a:avLst/>
          </a:prstGeom>
          <a:noFill/>
          <a:ln>
            <a:noFill/>
          </a:ln>
        </p:spPr>
        <p:txBody>
          <a:bodyPr spcFirstLastPara="1" wrap="square" lIns="121900" tIns="121900" rIns="121900" bIns="121900" anchor="t" anchorCtr="0">
            <a:spAutoFit/>
          </a:bodyPr>
          <a:lstStyle/>
          <a:p>
            <a:r>
              <a:rPr lang="fr-FR" sz="3600" b="1" i="1" noProof="0" dirty="0">
                <a:solidFill>
                  <a:schemeClr val="tx1"/>
                </a:solidFill>
                <a:latin typeface="Roboto" panose="02000000000000000000" pitchFamily="2" charset="0"/>
                <a:ea typeface="Roboto" panose="02000000000000000000" pitchFamily="2" charset="0"/>
              </a:rPr>
              <a:t>Quel rôle pensez-vous jouer dans un processus comme celui-ci ?</a:t>
            </a:r>
            <a:endParaRPr lang="fr-FR" sz="3600" noProof="0" dirty="0">
              <a:solidFill>
                <a:schemeClr val="tx1"/>
              </a:solidFill>
              <a:latin typeface="Roboto" panose="02000000000000000000" pitchFamily="2" charset="0"/>
              <a:ea typeface="Roboto" panose="02000000000000000000" pitchFamily="2" charset="0"/>
            </a:endParaRPr>
          </a:p>
        </p:txBody>
      </p:sp>
      <p:pic>
        <p:nvPicPr>
          <p:cNvPr id="1055" name="Google Shape;1055;g36435086e47_0_428"/>
          <p:cNvPicPr preferRelativeResize="0"/>
          <p:nvPr/>
        </p:nvPicPr>
        <p:blipFill rotWithShape="1">
          <a:blip r:embed="rId3">
            <a:alphaModFix/>
          </a:blip>
          <a:srcRect l="34759" t="52856" r="41357"/>
          <a:stretch/>
        </p:blipFill>
        <p:spPr>
          <a:xfrm>
            <a:off x="18695345" y="2597171"/>
            <a:ext cx="2007588" cy="2014364"/>
          </a:xfrm>
          <a:prstGeom prst="rect">
            <a:avLst/>
          </a:prstGeom>
          <a:noFill/>
          <a:ln>
            <a:noFill/>
          </a:ln>
        </p:spPr>
      </p:pic>
      <p:grpSp>
        <p:nvGrpSpPr>
          <p:cNvPr id="1056" name="Google Shape;1056;g36435086e47_0_428"/>
          <p:cNvGrpSpPr/>
          <p:nvPr/>
        </p:nvGrpSpPr>
        <p:grpSpPr>
          <a:xfrm flipH="1">
            <a:off x="18695018" y="98944"/>
            <a:ext cx="2196106" cy="2014633"/>
            <a:chOff x="5352452" y="1717799"/>
            <a:chExt cx="3856201" cy="3537547"/>
          </a:xfrm>
        </p:grpSpPr>
        <p:pic>
          <p:nvPicPr>
            <p:cNvPr id="1057" name="Google Shape;1057;g36435086e47_0_428"/>
            <p:cNvPicPr preferRelativeResize="0"/>
            <p:nvPr/>
          </p:nvPicPr>
          <p:blipFill rotWithShape="1">
            <a:blip r:embed="rId3">
              <a:alphaModFix/>
            </a:blip>
            <a:srcRect l="68858" t="7492" b="57495"/>
            <a:stretch/>
          </p:blipFill>
          <p:spPr>
            <a:xfrm>
              <a:off x="6053626" y="2124850"/>
              <a:ext cx="1158026" cy="661774"/>
            </a:xfrm>
            <a:prstGeom prst="rect">
              <a:avLst/>
            </a:prstGeom>
            <a:noFill/>
            <a:ln>
              <a:noFill/>
            </a:ln>
          </p:spPr>
        </p:pic>
        <p:grpSp>
          <p:nvGrpSpPr>
            <p:cNvPr id="1058" name="Google Shape;1058;g36435086e47_0_428"/>
            <p:cNvGrpSpPr/>
            <p:nvPr/>
          </p:nvGrpSpPr>
          <p:grpSpPr>
            <a:xfrm>
              <a:off x="5352452" y="2329770"/>
              <a:ext cx="1323060" cy="1327279"/>
              <a:chOff x="3066813" y="1129600"/>
              <a:chExt cx="3010375" cy="3019975"/>
            </a:xfrm>
          </p:grpSpPr>
          <p:sp>
            <p:nvSpPr>
              <p:cNvPr id="1059" name="Google Shape;1059;g36435086e47_0_428"/>
              <p:cNvSpPr/>
              <p:nvPr/>
            </p:nvSpPr>
            <p:spPr>
              <a:xfrm>
                <a:off x="4015163" y="1199875"/>
                <a:ext cx="346200" cy="346200"/>
              </a:xfrm>
              <a:prstGeom prst="ellipse">
                <a:avLst/>
              </a:prstGeom>
              <a:solidFill>
                <a:srgbClr val="B6D7A8"/>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0" name="Google Shape;1060;g36435086e47_0_428"/>
              <p:cNvSpPr/>
              <p:nvPr/>
            </p:nvSpPr>
            <p:spPr>
              <a:xfrm>
                <a:off x="3529638" y="1475800"/>
                <a:ext cx="346200" cy="346200"/>
              </a:xfrm>
              <a:prstGeom prst="ellipse">
                <a:avLst/>
              </a:prstGeom>
              <a:solidFill>
                <a:srgbClr val="DD7E6B"/>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1" name="Google Shape;1061;g36435086e47_0_428"/>
              <p:cNvSpPr/>
              <p:nvPr/>
            </p:nvSpPr>
            <p:spPr>
              <a:xfrm>
                <a:off x="4500688" y="3803375"/>
                <a:ext cx="346200" cy="346200"/>
              </a:xfrm>
              <a:prstGeom prst="ellipse">
                <a:avLst/>
              </a:prstGeom>
              <a:solidFill>
                <a:srgbClr val="FF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2" name="Google Shape;1062;g36435086e47_0_428"/>
              <p:cNvSpPr/>
              <p:nvPr/>
            </p:nvSpPr>
            <p:spPr>
              <a:xfrm>
                <a:off x="5666838" y="2040350"/>
                <a:ext cx="346200" cy="346200"/>
              </a:xfrm>
              <a:prstGeom prst="ellipse">
                <a:avLst/>
              </a:prstGeom>
              <a:solidFill>
                <a:srgbClr val="00FF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3" name="Google Shape;1063;g36435086e47_0_428"/>
              <p:cNvSpPr/>
              <p:nvPr/>
            </p:nvSpPr>
            <p:spPr>
              <a:xfrm>
                <a:off x="3194638" y="1974400"/>
                <a:ext cx="346200" cy="346200"/>
              </a:xfrm>
              <a:prstGeom prst="ellipse">
                <a:avLst/>
              </a:prstGeom>
              <a:solidFill>
                <a:srgbClr val="4A86E8"/>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4" name="Google Shape;1064;g36435086e47_0_428"/>
              <p:cNvSpPr/>
              <p:nvPr/>
            </p:nvSpPr>
            <p:spPr>
              <a:xfrm>
                <a:off x="3066813" y="2503925"/>
                <a:ext cx="346200" cy="346200"/>
              </a:xfrm>
              <a:prstGeom prst="ellipse">
                <a:avLst/>
              </a:prstGeom>
              <a:solidFill>
                <a:srgbClr val="00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5" name="Google Shape;1065;g36435086e47_0_428"/>
              <p:cNvSpPr/>
              <p:nvPr/>
            </p:nvSpPr>
            <p:spPr>
              <a:xfrm>
                <a:off x="5054313" y="1331650"/>
                <a:ext cx="346200" cy="346200"/>
              </a:xfrm>
              <a:prstGeom prst="ellipse">
                <a:avLst/>
              </a:prstGeom>
              <a:solidFill>
                <a:srgbClr val="9900FF"/>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6" name="Google Shape;1066;g36435086e47_0_428"/>
              <p:cNvSpPr/>
              <p:nvPr/>
            </p:nvSpPr>
            <p:spPr>
              <a:xfrm>
                <a:off x="4015163" y="3665400"/>
                <a:ext cx="346200" cy="346200"/>
              </a:xfrm>
              <a:prstGeom prst="ellipse">
                <a:avLst/>
              </a:prstGeom>
              <a:solidFill>
                <a:srgbClr val="FF99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7" name="Google Shape;1067;g36435086e47_0_428"/>
              <p:cNvSpPr/>
              <p:nvPr/>
            </p:nvSpPr>
            <p:spPr>
              <a:xfrm>
                <a:off x="4534738" y="1129600"/>
                <a:ext cx="346200" cy="346200"/>
              </a:xfrm>
              <a:prstGeom prst="ellipse">
                <a:avLst/>
              </a:prstGeom>
              <a:solidFill>
                <a:srgbClr val="9800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8" name="Google Shape;1068;g36435086e47_0_428"/>
              <p:cNvSpPr/>
              <p:nvPr/>
            </p:nvSpPr>
            <p:spPr>
              <a:xfrm>
                <a:off x="3194638" y="3041200"/>
                <a:ext cx="346200" cy="346200"/>
              </a:xfrm>
              <a:prstGeom prst="ellipse">
                <a:avLst/>
              </a:prstGeom>
              <a:solidFill>
                <a:srgbClr val="FFFF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69" name="Google Shape;1069;g36435086e47_0_428"/>
              <p:cNvSpPr/>
              <p:nvPr/>
            </p:nvSpPr>
            <p:spPr>
              <a:xfrm>
                <a:off x="5666838" y="2916950"/>
                <a:ext cx="346200" cy="346200"/>
              </a:xfrm>
              <a:prstGeom prst="ellipse">
                <a:avLst/>
              </a:prstGeom>
              <a:solidFill>
                <a:srgbClr val="00FF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70" name="Google Shape;1070;g36435086e47_0_428"/>
              <p:cNvSpPr/>
              <p:nvPr/>
            </p:nvSpPr>
            <p:spPr>
              <a:xfrm>
                <a:off x="5400225" y="3330000"/>
                <a:ext cx="346200" cy="346200"/>
              </a:xfrm>
              <a:prstGeom prst="ellipse">
                <a:avLst/>
              </a:prstGeom>
              <a:solidFill>
                <a:srgbClr val="FFE599"/>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71" name="Google Shape;1071;g36435086e47_0_428"/>
              <p:cNvSpPr/>
              <p:nvPr/>
            </p:nvSpPr>
            <p:spPr>
              <a:xfrm>
                <a:off x="3529638" y="3457175"/>
                <a:ext cx="346200" cy="346200"/>
              </a:xfrm>
              <a:prstGeom prst="ellipse">
                <a:avLst/>
              </a:prstGeom>
              <a:solidFill>
                <a:srgbClr val="F9CB9C"/>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72" name="Google Shape;1072;g36435086e47_0_428"/>
              <p:cNvSpPr/>
              <p:nvPr/>
            </p:nvSpPr>
            <p:spPr>
              <a:xfrm>
                <a:off x="4986213" y="3665400"/>
                <a:ext cx="346200" cy="346200"/>
              </a:xfrm>
              <a:prstGeom prst="ellipse">
                <a:avLst/>
              </a:prstGeom>
              <a:solidFill>
                <a:srgbClr val="FF0000"/>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73" name="Google Shape;1073;g36435086e47_0_428"/>
              <p:cNvSpPr/>
              <p:nvPr/>
            </p:nvSpPr>
            <p:spPr>
              <a:xfrm>
                <a:off x="5384775" y="1677850"/>
                <a:ext cx="346200" cy="346200"/>
              </a:xfrm>
              <a:prstGeom prst="ellipse">
                <a:avLst/>
              </a:prstGeom>
              <a:solidFill>
                <a:srgbClr val="EA9999"/>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sp>
            <p:nvSpPr>
              <p:cNvPr id="1074" name="Google Shape;1074;g36435086e47_0_428"/>
              <p:cNvSpPr/>
              <p:nvPr/>
            </p:nvSpPr>
            <p:spPr>
              <a:xfrm>
                <a:off x="5730988" y="2503925"/>
                <a:ext cx="346200" cy="346200"/>
              </a:xfrm>
              <a:prstGeom prst="ellipse">
                <a:avLst/>
              </a:prstGeom>
              <a:solidFill>
                <a:srgbClr val="A4C2F4"/>
              </a:solidFill>
              <a:ln>
                <a:noFill/>
              </a:ln>
            </p:spPr>
            <p:txBody>
              <a:bodyPr spcFirstLastPara="1" wrap="square" lIns="52075" tIns="52075" rIns="52075" bIns="52075" anchor="ctr" anchorCtr="0">
                <a:noAutofit/>
              </a:bodyPr>
              <a:lstStyle/>
              <a:p>
                <a:pPr marL="0" lvl="0" indent="0" algn="ctr" rtl="0">
                  <a:spcBef>
                    <a:spcPts val="0"/>
                  </a:spcBef>
                  <a:spcAft>
                    <a:spcPts val="0"/>
                  </a:spcAft>
                  <a:buNone/>
                </a:pPr>
                <a:endParaRPr lang="fr-FR" sz="800" noProof="0" dirty="0"/>
              </a:p>
            </p:txBody>
          </p:sp>
        </p:grpSp>
        <p:pic>
          <p:nvPicPr>
            <p:cNvPr id="1075" name="Google Shape;1075;g36435086e47_0_428"/>
            <p:cNvPicPr preferRelativeResize="0"/>
            <p:nvPr/>
          </p:nvPicPr>
          <p:blipFill rotWithShape="1">
            <a:blip r:embed="rId3">
              <a:alphaModFix/>
            </a:blip>
            <a:srcRect l="2967" r="70417" b="46501"/>
            <a:stretch/>
          </p:blipFill>
          <p:spPr>
            <a:xfrm>
              <a:off x="5746375" y="1717799"/>
              <a:ext cx="3462277" cy="3537547"/>
            </a:xfrm>
            <a:prstGeom prst="rect">
              <a:avLst/>
            </a:prstGeom>
            <a:noFill/>
            <a:ln>
              <a:noFill/>
            </a:ln>
          </p:spPr>
        </p:pic>
      </p:grpSp>
      <p:pic>
        <p:nvPicPr>
          <p:cNvPr id="1076" name="Google Shape;1076;g36435086e47_0_428"/>
          <p:cNvPicPr preferRelativeResize="0"/>
          <p:nvPr/>
        </p:nvPicPr>
        <p:blipFill rotWithShape="1">
          <a:blip r:embed="rId3">
            <a:alphaModFix/>
          </a:blip>
          <a:srcRect l="32720" r="31899" b="47067"/>
          <a:stretch/>
        </p:blipFill>
        <p:spPr>
          <a:xfrm>
            <a:off x="15917946" y="1185567"/>
            <a:ext cx="2456950" cy="1868366"/>
          </a:xfrm>
          <a:prstGeom prst="rect">
            <a:avLst/>
          </a:prstGeom>
          <a:noFill/>
          <a:ln>
            <a:noFill/>
          </a:ln>
        </p:spPr>
      </p:pic>
      <p:pic>
        <p:nvPicPr>
          <p:cNvPr id="1077" name="Google Shape;1077;g36435086e47_0_428"/>
          <p:cNvPicPr preferRelativeResize="0"/>
          <p:nvPr/>
        </p:nvPicPr>
        <p:blipFill rotWithShape="1">
          <a:blip r:embed="rId4">
            <a:alphaModFix/>
          </a:blip>
          <a:srcRect r="67011" b="53904"/>
          <a:stretch/>
        </p:blipFill>
        <p:spPr>
          <a:xfrm>
            <a:off x="16471640" y="3728924"/>
            <a:ext cx="2007598" cy="1868377"/>
          </a:xfrm>
          <a:prstGeom prst="rect">
            <a:avLst/>
          </a:prstGeom>
          <a:noFill/>
          <a:ln>
            <a:noFill/>
          </a:ln>
        </p:spPr>
      </p:pic>
      <p:pic>
        <p:nvPicPr>
          <p:cNvPr id="1078" name="Google Shape;1078;g36435086e47_0_428"/>
          <p:cNvPicPr preferRelativeResize="0"/>
          <p:nvPr/>
        </p:nvPicPr>
        <p:blipFill rotWithShape="1">
          <a:blip r:embed="rId4">
            <a:alphaModFix/>
          </a:blip>
          <a:srcRect l="24192" t="66065" r="54919" b="2112"/>
          <a:stretch/>
        </p:blipFill>
        <p:spPr>
          <a:xfrm>
            <a:off x="19902241" y="5991836"/>
            <a:ext cx="788439" cy="799948"/>
          </a:xfrm>
          <a:prstGeom prst="rect">
            <a:avLst/>
          </a:prstGeom>
          <a:noFill/>
          <a:ln>
            <a:noFill/>
          </a:ln>
        </p:spPr>
      </p:pic>
      <p:pic>
        <p:nvPicPr>
          <p:cNvPr id="1079" name="Google Shape;1079;g36435086e47_0_428"/>
          <p:cNvPicPr preferRelativeResize="0"/>
          <p:nvPr/>
        </p:nvPicPr>
        <p:blipFill rotWithShape="1">
          <a:blip r:embed="rId4">
            <a:alphaModFix/>
          </a:blip>
          <a:srcRect l="-3157" t="53904" r="77381"/>
          <a:stretch/>
        </p:blipFill>
        <p:spPr>
          <a:xfrm flipH="1">
            <a:off x="18797436" y="5095300"/>
            <a:ext cx="1479967" cy="1762701"/>
          </a:xfrm>
          <a:prstGeom prst="rect">
            <a:avLst/>
          </a:prstGeom>
          <a:noFill/>
          <a:ln>
            <a:noFill/>
          </a:ln>
        </p:spPr>
      </p:pic>
      <p:pic>
        <p:nvPicPr>
          <p:cNvPr id="1080" name="Google Shape;1080;g36435086e47_0_428"/>
          <p:cNvPicPr preferRelativeResize="0"/>
          <p:nvPr/>
        </p:nvPicPr>
        <p:blipFill rotWithShape="1">
          <a:blip r:embed="rId5">
            <a:alphaModFix/>
          </a:blip>
          <a:srcRect l="25942" r="40309"/>
          <a:stretch/>
        </p:blipFill>
        <p:spPr>
          <a:xfrm>
            <a:off x="13776816" y="4535567"/>
            <a:ext cx="2376617" cy="2427632"/>
          </a:xfrm>
          <a:prstGeom prst="rect">
            <a:avLst/>
          </a:prstGeom>
          <a:noFill/>
          <a:ln>
            <a:noFill/>
          </a:ln>
        </p:spPr>
      </p:pic>
      <p:grpSp>
        <p:nvGrpSpPr>
          <p:cNvPr id="1081" name="Google Shape;1081;g36435086e47_0_428"/>
          <p:cNvGrpSpPr/>
          <p:nvPr/>
        </p:nvGrpSpPr>
        <p:grpSpPr>
          <a:xfrm>
            <a:off x="6033431" y="873886"/>
            <a:ext cx="5093818" cy="5110061"/>
            <a:chOff x="4630664" y="483739"/>
            <a:chExt cx="3820459" cy="3832642"/>
          </a:xfrm>
        </p:grpSpPr>
        <p:sp>
          <p:nvSpPr>
            <p:cNvPr id="1082" name="Google Shape;1082;g36435086e47_0_428"/>
            <p:cNvSpPr/>
            <p:nvPr/>
          </p:nvSpPr>
          <p:spPr>
            <a:xfrm>
              <a:off x="4966500" y="819150"/>
              <a:ext cx="3173400" cy="3173400"/>
            </a:xfrm>
            <a:prstGeom prst="ellipse">
              <a:avLst/>
            </a:prstGeom>
            <a:solidFill>
              <a:srgbClr val="81DBDE">
                <a:alpha val="341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nvGrpSpPr>
            <p:cNvPr id="1083" name="Google Shape;1083;g36435086e47_0_428"/>
            <p:cNvGrpSpPr/>
            <p:nvPr/>
          </p:nvGrpSpPr>
          <p:grpSpPr>
            <a:xfrm>
              <a:off x="4630664" y="483739"/>
              <a:ext cx="3820459" cy="3832642"/>
              <a:chOff x="2682327" y="743875"/>
              <a:chExt cx="3394757" cy="3405582"/>
            </a:xfrm>
          </p:grpSpPr>
          <p:sp>
            <p:nvSpPr>
              <p:cNvPr id="1084" name="Google Shape;1084;g36435086e47_0_428"/>
              <p:cNvSpPr/>
              <p:nvPr/>
            </p:nvSpPr>
            <p:spPr>
              <a:xfrm>
                <a:off x="3751805" y="823126"/>
                <a:ext cx="390300" cy="3903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85" name="Google Shape;1085;g36435086e47_0_428"/>
              <p:cNvSpPr/>
              <p:nvPr/>
            </p:nvSpPr>
            <p:spPr>
              <a:xfrm>
                <a:off x="3204266" y="1134293"/>
                <a:ext cx="390300" cy="3903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86" name="Google Shape;1086;g36435086e47_0_428"/>
              <p:cNvSpPr/>
              <p:nvPr/>
            </p:nvSpPr>
            <p:spPr>
              <a:xfrm>
                <a:off x="4299343" y="3759157"/>
                <a:ext cx="390300" cy="3903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87" name="Google Shape;1087;g36435086e47_0_428"/>
              <p:cNvSpPr/>
              <p:nvPr/>
            </p:nvSpPr>
            <p:spPr>
              <a:xfrm>
                <a:off x="5614440" y="1770950"/>
                <a:ext cx="390300" cy="3903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88" name="Google Shape;1088;g36435086e47_0_428"/>
              <p:cNvSpPr/>
              <p:nvPr/>
            </p:nvSpPr>
            <p:spPr>
              <a:xfrm>
                <a:off x="2826478" y="1696577"/>
                <a:ext cx="390300" cy="3903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89" name="Google Shape;1089;g36435086e47_0_428"/>
              <p:cNvSpPr/>
              <p:nvPr/>
            </p:nvSpPr>
            <p:spPr>
              <a:xfrm>
                <a:off x="2682327" y="2293735"/>
                <a:ext cx="390300" cy="3903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0" name="Google Shape;1090;g36435086e47_0_428"/>
              <p:cNvSpPr/>
              <p:nvPr/>
            </p:nvSpPr>
            <p:spPr>
              <a:xfrm>
                <a:off x="4923680" y="971732"/>
                <a:ext cx="390300" cy="3903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1" name="Google Shape;1091;g36435086e47_0_428"/>
              <p:cNvSpPr/>
              <p:nvPr/>
            </p:nvSpPr>
            <p:spPr>
              <a:xfrm>
                <a:off x="3751805" y="3603559"/>
                <a:ext cx="390300" cy="3903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2" name="Google Shape;1092;g36435086e47_0_428"/>
              <p:cNvSpPr/>
              <p:nvPr/>
            </p:nvSpPr>
            <p:spPr>
              <a:xfrm>
                <a:off x="4337742" y="743875"/>
                <a:ext cx="390300" cy="3903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3" name="Google Shape;1093;g36435086e47_0_428"/>
              <p:cNvSpPr/>
              <p:nvPr/>
            </p:nvSpPr>
            <p:spPr>
              <a:xfrm>
                <a:off x="2826478" y="2899633"/>
                <a:ext cx="390300" cy="3903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4" name="Google Shape;1094;g36435086e47_0_428"/>
              <p:cNvSpPr/>
              <p:nvPr/>
            </p:nvSpPr>
            <p:spPr>
              <a:xfrm>
                <a:off x="5614440" y="2759514"/>
                <a:ext cx="390300" cy="3903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5" name="Google Shape;1095;g36435086e47_0_428"/>
              <p:cNvSpPr/>
              <p:nvPr/>
            </p:nvSpPr>
            <p:spPr>
              <a:xfrm>
                <a:off x="5313774" y="3225320"/>
                <a:ext cx="390300" cy="3903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6" name="Google Shape;1096;g36435086e47_0_428"/>
              <p:cNvSpPr/>
              <p:nvPr/>
            </p:nvSpPr>
            <p:spPr>
              <a:xfrm>
                <a:off x="3204266" y="3368739"/>
                <a:ext cx="390300" cy="3903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7" name="Google Shape;1097;g36435086e47_0_428"/>
              <p:cNvSpPr/>
              <p:nvPr/>
            </p:nvSpPr>
            <p:spPr>
              <a:xfrm>
                <a:off x="4846882" y="3603559"/>
                <a:ext cx="390300" cy="3903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8" name="Google Shape;1098;g36435086e47_0_428"/>
              <p:cNvSpPr/>
              <p:nvPr/>
            </p:nvSpPr>
            <p:spPr>
              <a:xfrm>
                <a:off x="5296351" y="1362150"/>
                <a:ext cx="390300" cy="3903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099" name="Google Shape;1099;g36435086e47_0_428"/>
              <p:cNvSpPr/>
              <p:nvPr/>
            </p:nvSpPr>
            <p:spPr>
              <a:xfrm>
                <a:off x="5686783" y="2293735"/>
                <a:ext cx="390300" cy="3903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grpSp>
      <p:pic>
        <p:nvPicPr>
          <p:cNvPr id="1100" name="Google Shape;1100;g36435086e47_0_428"/>
          <p:cNvPicPr preferRelativeResize="0"/>
          <p:nvPr/>
        </p:nvPicPr>
        <p:blipFill rotWithShape="1">
          <a:blip r:embed="rId6">
            <a:alphaModFix/>
          </a:blip>
          <a:srcRect t="51059" r="70848"/>
          <a:stretch/>
        </p:blipFill>
        <p:spPr>
          <a:xfrm>
            <a:off x="6867536" y="1658872"/>
            <a:ext cx="3629261" cy="354026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104"/>
        <p:cNvGrpSpPr/>
        <p:nvPr/>
      </p:nvGrpSpPr>
      <p:grpSpPr>
        <a:xfrm>
          <a:off x="0" y="0"/>
          <a:ext cx="0" cy="0"/>
          <a:chOff x="0" y="0"/>
          <a:chExt cx="0" cy="0"/>
        </a:xfrm>
      </p:grpSpPr>
      <p:sp>
        <p:nvSpPr>
          <p:cNvPr id="1105" name="Google Shape;1105;g374b32e91a0_0_115"/>
          <p:cNvSpPr/>
          <p:nvPr/>
        </p:nvSpPr>
        <p:spPr>
          <a:xfrm>
            <a:off x="6303344" y="1085045"/>
            <a:ext cx="2039400" cy="2039400"/>
          </a:xfrm>
          <a:prstGeom prst="ellipse">
            <a:avLst/>
          </a:prstGeom>
          <a:noFill/>
          <a:ln w="1016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06" name="Google Shape;1106;g374b32e91a0_0_115"/>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FR" sz="1100" i="1" noProof="0" dirty="0">
                <a:solidFill>
                  <a:srgbClr val="00344D"/>
                </a:solidFill>
                <a:latin typeface="Lato"/>
                <a:ea typeface="Lato"/>
                <a:cs typeface="Lato"/>
                <a:sym typeface="Lato"/>
              </a:rPr>
              <a:t>Buck et al. 2017</a:t>
            </a:r>
          </a:p>
        </p:txBody>
      </p:sp>
      <p:cxnSp>
        <p:nvCxnSpPr>
          <p:cNvPr id="1107" name="Google Shape;1107;g374b32e91a0_0_115"/>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1108" name="Google Shape;1108;g374b32e91a0_0_115"/>
          <p:cNvGrpSpPr/>
          <p:nvPr/>
        </p:nvGrpSpPr>
        <p:grpSpPr>
          <a:xfrm>
            <a:off x="1022676" y="1389599"/>
            <a:ext cx="1837917" cy="2039400"/>
            <a:chOff x="690308" y="1783489"/>
            <a:chExt cx="1648800" cy="1533900"/>
          </a:xfrm>
        </p:grpSpPr>
        <p:sp>
          <p:nvSpPr>
            <p:cNvPr id="1109" name="Google Shape;1109;g374b32e91a0_0_115"/>
            <p:cNvSpPr/>
            <p:nvPr/>
          </p:nvSpPr>
          <p:spPr>
            <a:xfrm>
              <a:off x="747763" y="1783489"/>
              <a:ext cx="15339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10" name="Google Shape;1110;g374b32e91a0_0_115"/>
            <p:cNvSpPr txBox="1"/>
            <p:nvPr/>
          </p:nvSpPr>
          <p:spPr>
            <a:xfrm>
              <a:off x="690308" y="2143285"/>
              <a:ext cx="1648800" cy="723000"/>
            </a:xfrm>
            <a:prstGeom prst="rect">
              <a:avLst/>
            </a:prstGeom>
            <a:noFill/>
            <a:ln>
              <a:noFill/>
            </a:ln>
          </p:spPr>
          <p:txBody>
            <a:bodyPr spcFirstLastPara="1" wrap="square" lIns="121900" tIns="121900" rIns="121900" bIns="121900" anchor="t" anchorCtr="0">
              <a:noAutofit/>
            </a:bodyPr>
            <a:lstStyle/>
            <a:p>
              <a:pPr algn="ctr"/>
              <a:r>
                <a:rPr lang="fr-FR" sz="1900" noProof="0" dirty="0">
                  <a:solidFill>
                    <a:schemeClr val="lt1"/>
                  </a:solidFill>
                  <a:latin typeface="Roboto Black"/>
                  <a:ea typeface="Roboto Black"/>
                </a:rPr>
                <a:t>Acteurs impliqué</a:t>
              </a:r>
              <a:endParaRPr lang="fr-FR" sz="1900" noProof="0" dirty="0">
                <a:solidFill>
                  <a:schemeClr val="lt1"/>
                </a:solidFill>
                <a:latin typeface="Roboto Black"/>
                <a:ea typeface="Roboto Black"/>
                <a:cs typeface="Roboto Black"/>
                <a:sym typeface="Roboto Black"/>
              </a:endParaRPr>
            </a:p>
          </p:txBody>
        </p:sp>
      </p:grpSp>
      <p:grpSp>
        <p:nvGrpSpPr>
          <p:cNvPr id="1111" name="Google Shape;1111;g374b32e91a0_0_115"/>
          <p:cNvGrpSpPr/>
          <p:nvPr/>
        </p:nvGrpSpPr>
        <p:grpSpPr>
          <a:xfrm>
            <a:off x="3626546" y="1572322"/>
            <a:ext cx="2232507" cy="1399199"/>
            <a:chOff x="2444124" y="1525538"/>
            <a:chExt cx="2168100" cy="2105100"/>
          </a:xfrm>
        </p:grpSpPr>
        <p:sp>
          <p:nvSpPr>
            <p:cNvPr id="1112" name="Google Shape;1112;g374b32e91a0_0_115"/>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13" name="Google Shape;1113;g374b32e91a0_0_115"/>
            <p:cNvSpPr txBox="1"/>
            <p:nvPr/>
          </p:nvSpPr>
          <p:spPr>
            <a:xfrm>
              <a:off x="2444124" y="2125912"/>
              <a:ext cx="2168100" cy="511500"/>
            </a:xfrm>
            <a:prstGeom prst="rect">
              <a:avLst/>
            </a:prstGeom>
            <a:noFill/>
            <a:ln>
              <a:noFill/>
            </a:ln>
          </p:spPr>
          <p:txBody>
            <a:bodyPr spcFirstLastPara="1" wrap="square" lIns="121900" tIns="121900" rIns="121900" bIns="121900" anchor="ctr" anchorCtr="0">
              <a:noAutofit/>
            </a:bodyPr>
            <a:lstStyle/>
            <a:p>
              <a:pPr lvl="0" algn="ctr"/>
              <a:r>
                <a:rPr lang="fr-FR" sz="1800" noProof="0" dirty="0">
                  <a:solidFill>
                    <a:schemeClr val="lt1"/>
                  </a:solidFill>
                  <a:latin typeface="Roboto Black"/>
                  <a:ea typeface="Roboto Black"/>
                </a:rPr>
                <a:t>Rôles et</a:t>
              </a:r>
              <a:r>
                <a:rPr lang="fr-FR" sz="1800" noProof="0" dirty="0">
                  <a:solidFill>
                    <a:schemeClr val="lt1"/>
                  </a:solidFill>
                  <a:latin typeface="Roboto Black"/>
                  <a:ea typeface="Roboto Black"/>
                  <a:sym typeface="Roboto Black"/>
                </a:rPr>
                <a:t> </a:t>
              </a:r>
            </a:p>
            <a:p>
              <a:pPr algn="ctr"/>
              <a:r>
                <a:rPr lang="fr-FR" sz="1800" noProof="0" dirty="0" err="1">
                  <a:solidFill>
                    <a:schemeClr val="lt1"/>
                  </a:solidFill>
                  <a:latin typeface="Roboto Black"/>
                  <a:ea typeface="Roboto Black"/>
                  <a:sym typeface="Roboto Black"/>
                </a:rPr>
                <a:t>Re</a:t>
              </a:r>
              <a:r>
                <a:rPr lang="fr-FR" sz="1800" noProof="0" dirty="0" err="1">
                  <a:solidFill>
                    <a:schemeClr val="lt1"/>
                  </a:solidFill>
                  <a:latin typeface="Roboto Black"/>
                  <a:ea typeface="Roboto Black"/>
                </a:rPr>
                <a:t>sponsabilité</a:t>
              </a:r>
              <a:r>
                <a:rPr lang="fr-FR" sz="1800" noProof="0" dirty="0" err="1">
                  <a:solidFill>
                    <a:schemeClr val="lt1"/>
                  </a:solidFill>
                  <a:latin typeface="Roboto Black"/>
                  <a:ea typeface="Roboto Black"/>
                  <a:sym typeface="Roboto Black"/>
                </a:rPr>
                <a:t>ss</a:t>
              </a:r>
              <a:endParaRPr lang="fr-FR" sz="1800" noProof="0" dirty="0">
                <a:solidFill>
                  <a:schemeClr val="lt1"/>
                </a:solidFill>
                <a:latin typeface="Roboto Black"/>
                <a:ea typeface="Roboto Black"/>
                <a:sym typeface="Roboto Black"/>
              </a:endParaRPr>
            </a:p>
          </p:txBody>
        </p:sp>
      </p:grpSp>
      <p:grpSp>
        <p:nvGrpSpPr>
          <p:cNvPr id="1114" name="Google Shape;1114;g374b32e91a0_0_115"/>
          <p:cNvGrpSpPr/>
          <p:nvPr/>
        </p:nvGrpSpPr>
        <p:grpSpPr>
          <a:xfrm>
            <a:off x="6406246" y="1188812"/>
            <a:ext cx="1836279" cy="1836279"/>
            <a:chOff x="4615413" y="1525538"/>
            <a:chExt cx="2105100" cy="2105100"/>
          </a:xfrm>
        </p:grpSpPr>
        <p:sp>
          <p:nvSpPr>
            <p:cNvPr id="1115" name="Google Shape;1115;g374b32e91a0_0_115"/>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16" name="Google Shape;1116;g374b32e91a0_0_115"/>
            <p:cNvSpPr txBox="1"/>
            <p:nvPr/>
          </p:nvSpPr>
          <p:spPr>
            <a:xfrm>
              <a:off x="4699649" y="2111626"/>
              <a:ext cx="1915500" cy="8718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noProof="0" dirty="0">
                  <a:solidFill>
                    <a:schemeClr val="lt1"/>
                  </a:solidFill>
                  <a:latin typeface="Roboto Black"/>
                  <a:ea typeface="Roboto Black"/>
                </a:rPr>
                <a:t>Fonction</a:t>
              </a:r>
            </a:p>
            <a:p>
              <a:pPr lvl="0" eaLnBrk="0" fontAlgn="base" hangingPunct="0">
                <a:spcBef>
                  <a:spcPct val="0"/>
                </a:spcBef>
                <a:spcAft>
                  <a:spcPct val="0"/>
                </a:spcAft>
                <a:buClrTx/>
              </a:pPr>
              <a:r>
                <a:rPr lang="fr-FR" sz="1900" noProof="0" dirty="0">
                  <a:solidFill>
                    <a:schemeClr val="lt1"/>
                  </a:solidFill>
                  <a:latin typeface="Roboto Black"/>
                  <a:ea typeface="Roboto Black"/>
                </a:rPr>
                <a:t>du</a:t>
              </a:r>
            </a:p>
            <a:p>
              <a:pPr lvl="0" eaLnBrk="0" fontAlgn="base" hangingPunct="0">
                <a:spcBef>
                  <a:spcPct val="0"/>
                </a:spcBef>
                <a:spcAft>
                  <a:spcPct val="0"/>
                </a:spcAft>
                <a:buClrTx/>
              </a:pPr>
              <a:r>
                <a:rPr lang="fr-FR" sz="1900" noProof="0" dirty="0">
                  <a:solidFill>
                    <a:schemeClr val="lt1"/>
                  </a:solidFill>
                  <a:latin typeface="Roboto Black"/>
                  <a:ea typeface="Roboto Black"/>
                </a:rPr>
                <a:t>partenariat </a:t>
              </a:r>
              <a:endParaRPr lang="fr-FR" sz="1900" noProof="0" dirty="0">
                <a:solidFill>
                  <a:schemeClr val="lt1"/>
                </a:solidFill>
                <a:latin typeface="Roboto Black"/>
                <a:ea typeface="Roboto Black"/>
                <a:cs typeface="Roboto Black"/>
                <a:sym typeface="Roboto Black"/>
              </a:endParaRPr>
            </a:p>
          </p:txBody>
        </p:sp>
      </p:grpSp>
      <p:grpSp>
        <p:nvGrpSpPr>
          <p:cNvPr id="1117" name="Google Shape;1117;g374b32e91a0_0_115"/>
          <p:cNvGrpSpPr/>
          <p:nvPr/>
        </p:nvGrpSpPr>
        <p:grpSpPr>
          <a:xfrm>
            <a:off x="9028146" y="1239794"/>
            <a:ext cx="2312641" cy="1803139"/>
            <a:chOff x="6938416" y="1778696"/>
            <a:chExt cx="2074676" cy="1617600"/>
          </a:xfrm>
        </p:grpSpPr>
        <p:sp>
          <p:nvSpPr>
            <p:cNvPr id="1118" name="Google Shape;1118;g374b32e91a0_0_115"/>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19" name="Google Shape;1119;g374b32e91a0_0_115"/>
            <p:cNvSpPr txBox="1"/>
            <p:nvPr/>
          </p:nvSpPr>
          <p:spPr>
            <a:xfrm>
              <a:off x="6938416" y="2178755"/>
              <a:ext cx="2074676" cy="871800"/>
            </a:xfrm>
            <a:prstGeom prst="rect">
              <a:avLst/>
            </a:prstGeom>
            <a:noFill/>
            <a:ln>
              <a:noFill/>
            </a:ln>
          </p:spPr>
          <p:txBody>
            <a:bodyPr spcFirstLastPara="1" wrap="square" lIns="121900" tIns="121900" rIns="121900" bIns="121900" anchor="ctr" anchorCtr="0">
              <a:noAutofit/>
            </a:bodyPr>
            <a:lstStyle/>
            <a:p>
              <a:pPr algn="ctr"/>
              <a:r>
                <a:rPr lang="fr-FR" sz="1900" noProof="0" dirty="0">
                  <a:solidFill>
                    <a:schemeClr val="lt1"/>
                  </a:solidFill>
                  <a:latin typeface="Roboto Black"/>
                  <a:ea typeface="Roboto Black"/>
                </a:rPr>
                <a:t>Configuration organisationnelle</a:t>
              </a:r>
            </a:p>
          </p:txBody>
        </p:sp>
      </p:grpSp>
      <p:sp>
        <p:nvSpPr>
          <p:cNvPr id="1120" name="Google Shape;1120;g374b32e91a0_0_115"/>
          <p:cNvSpPr txBox="1"/>
          <p:nvPr/>
        </p:nvSpPr>
        <p:spPr>
          <a:xfrm>
            <a:off x="2542478" y="328215"/>
            <a:ext cx="9276622" cy="1095644"/>
          </a:xfrm>
          <a:prstGeom prst="rect">
            <a:avLst/>
          </a:prstGeom>
          <a:noFill/>
          <a:ln>
            <a:noFill/>
          </a:ln>
        </p:spPr>
        <p:txBody>
          <a:bodyPr spcFirstLastPara="1" wrap="square" lIns="121900" tIns="121900" rIns="121900" bIns="121900" anchor="t" anchorCtr="0">
            <a:spAutoFit/>
          </a:bodyPr>
          <a:lstStyle/>
          <a:p>
            <a:pPr lvl="0" algn="ctr">
              <a:lnSpc>
                <a:spcPct val="115000"/>
              </a:lnSpc>
            </a:pPr>
            <a:r>
              <a:rPr lang="fr-FR" sz="2400" noProof="0" dirty="0">
                <a:solidFill>
                  <a:schemeClr val="lt1"/>
                </a:solidFill>
                <a:latin typeface="Roboto Black"/>
                <a:ea typeface="Roboto Black"/>
              </a:rPr>
              <a:t>ÉLÉMENTS DE CONCEPTION POUR LES PARTENARIATS PAYSAGERS</a:t>
            </a:r>
            <a:endParaRPr lang="fr-FR" sz="2400" noProof="0" dirty="0">
              <a:solidFill>
                <a:schemeClr val="lt1"/>
              </a:solidFill>
              <a:latin typeface="Roboto Black"/>
              <a:ea typeface="Roboto Black"/>
              <a:cs typeface="Roboto Black"/>
              <a:sym typeface="Roboto Black"/>
            </a:endParaRPr>
          </a:p>
        </p:txBody>
      </p:sp>
      <p:pic>
        <p:nvPicPr>
          <p:cNvPr id="1121" name="Google Shape;1121;g374b32e91a0_0_115"/>
          <p:cNvPicPr preferRelativeResize="0"/>
          <p:nvPr/>
        </p:nvPicPr>
        <p:blipFill rotWithShape="1">
          <a:blip r:embed="rId3">
            <a:alphaModFix/>
          </a:blip>
          <a:srcRect l="2967" r="70417" b="46501"/>
          <a:stretch/>
        </p:blipFill>
        <p:spPr>
          <a:xfrm>
            <a:off x="-6645100" y="3042819"/>
            <a:ext cx="3723136" cy="3804082"/>
          </a:xfrm>
          <a:prstGeom prst="rect">
            <a:avLst/>
          </a:prstGeom>
          <a:noFill/>
          <a:ln>
            <a:noFill/>
          </a:ln>
        </p:spPr>
      </p:pic>
      <p:pic>
        <p:nvPicPr>
          <p:cNvPr id="1122" name="Google Shape;1122;g374b32e91a0_0_115"/>
          <p:cNvPicPr preferRelativeResize="0"/>
          <p:nvPr/>
        </p:nvPicPr>
        <p:blipFill rotWithShape="1">
          <a:blip r:embed="rId4">
            <a:alphaModFix/>
          </a:blip>
          <a:srcRect l="47550"/>
          <a:stretch/>
        </p:blipFill>
        <p:spPr>
          <a:xfrm>
            <a:off x="6631133" y="3108588"/>
            <a:ext cx="3492367" cy="3804068"/>
          </a:xfrm>
          <a:prstGeom prst="rect">
            <a:avLst/>
          </a:prstGeom>
          <a:noFill/>
          <a:ln>
            <a:noFill/>
          </a:ln>
        </p:spPr>
      </p:pic>
      <p:pic>
        <p:nvPicPr>
          <p:cNvPr id="1123" name="Google Shape;1123;g374b32e91a0_0_115" title="Archivo:Green check.svg - Wikipedia, la enciclopedia libre"/>
          <p:cNvPicPr preferRelativeResize="0"/>
          <p:nvPr/>
        </p:nvPicPr>
        <p:blipFill>
          <a:blip r:embed="rId5">
            <a:alphaModFix/>
          </a:blip>
          <a:stretch>
            <a:fillRect/>
          </a:stretch>
        </p:blipFill>
        <p:spPr>
          <a:xfrm>
            <a:off x="2068500" y="2042901"/>
            <a:ext cx="999936" cy="999936"/>
          </a:xfrm>
          <a:prstGeom prst="rect">
            <a:avLst/>
          </a:prstGeom>
          <a:noFill/>
          <a:ln>
            <a:noFill/>
          </a:ln>
        </p:spPr>
      </p:pic>
      <p:pic>
        <p:nvPicPr>
          <p:cNvPr id="1124" name="Google Shape;1124;g374b32e91a0_0_115" title="Archivo:Green check.svg - Wikipedia, la enciclopedia libre"/>
          <p:cNvPicPr preferRelativeResize="0"/>
          <p:nvPr/>
        </p:nvPicPr>
        <p:blipFill>
          <a:blip r:embed="rId5">
            <a:alphaModFix/>
          </a:blip>
          <a:stretch>
            <a:fillRect/>
          </a:stretch>
        </p:blipFill>
        <p:spPr>
          <a:xfrm>
            <a:off x="4869089" y="2011926"/>
            <a:ext cx="999936" cy="999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grpSp>
        <p:nvGrpSpPr>
          <p:cNvPr id="1129" name="Google Shape;1129;g36435086e47_0_503"/>
          <p:cNvGrpSpPr/>
          <p:nvPr/>
        </p:nvGrpSpPr>
        <p:grpSpPr>
          <a:xfrm>
            <a:off x="1461431" y="873886"/>
            <a:ext cx="5093818" cy="5110061"/>
            <a:chOff x="4630664" y="483739"/>
            <a:chExt cx="3820459" cy="3832642"/>
          </a:xfrm>
        </p:grpSpPr>
        <p:sp>
          <p:nvSpPr>
            <p:cNvPr id="1130" name="Google Shape;1130;g36435086e47_0_503"/>
            <p:cNvSpPr/>
            <p:nvPr/>
          </p:nvSpPr>
          <p:spPr>
            <a:xfrm>
              <a:off x="4966500" y="819150"/>
              <a:ext cx="3173400" cy="3173400"/>
            </a:xfrm>
            <a:prstGeom prst="ellipse">
              <a:avLst/>
            </a:prstGeom>
            <a:solidFill>
              <a:srgbClr val="81DBDE">
                <a:alpha val="341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nvGrpSpPr>
            <p:cNvPr id="1131" name="Google Shape;1131;g36435086e47_0_503"/>
            <p:cNvGrpSpPr/>
            <p:nvPr/>
          </p:nvGrpSpPr>
          <p:grpSpPr>
            <a:xfrm>
              <a:off x="4630664" y="483739"/>
              <a:ext cx="3820459" cy="3832642"/>
              <a:chOff x="2682327" y="743875"/>
              <a:chExt cx="3394757" cy="3405582"/>
            </a:xfrm>
          </p:grpSpPr>
          <p:sp>
            <p:nvSpPr>
              <p:cNvPr id="1132" name="Google Shape;1132;g36435086e47_0_503"/>
              <p:cNvSpPr/>
              <p:nvPr/>
            </p:nvSpPr>
            <p:spPr>
              <a:xfrm>
                <a:off x="3751805" y="823126"/>
                <a:ext cx="390300" cy="3903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3" name="Google Shape;1133;g36435086e47_0_503"/>
              <p:cNvSpPr/>
              <p:nvPr/>
            </p:nvSpPr>
            <p:spPr>
              <a:xfrm>
                <a:off x="3204266" y="1134293"/>
                <a:ext cx="390300" cy="3903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4" name="Google Shape;1134;g36435086e47_0_503"/>
              <p:cNvSpPr/>
              <p:nvPr/>
            </p:nvSpPr>
            <p:spPr>
              <a:xfrm>
                <a:off x="4299343" y="3759157"/>
                <a:ext cx="390300" cy="3903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5" name="Google Shape;1135;g36435086e47_0_503"/>
              <p:cNvSpPr/>
              <p:nvPr/>
            </p:nvSpPr>
            <p:spPr>
              <a:xfrm>
                <a:off x="5614440" y="1770950"/>
                <a:ext cx="390300" cy="3903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6" name="Google Shape;1136;g36435086e47_0_503"/>
              <p:cNvSpPr/>
              <p:nvPr/>
            </p:nvSpPr>
            <p:spPr>
              <a:xfrm>
                <a:off x="2826478" y="1696577"/>
                <a:ext cx="390300" cy="3903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7" name="Google Shape;1137;g36435086e47_0_503"/>
              <p:cNvSpPr/>
              <p:nvPr/>
            </p:nvSpPr>
            <p:spPr>
              <a:xfrm>
                <a:off x="2682327" y="2293735"/>
                <a:ext cx="390300" cy="3903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8" name="Google Shape;1138;g36435086e47_0_503"/>
              <p:cNvSpPr/>
              <p:nvPr/>
            </p:nvSpPr>
            <p:spPr>
              <a:xfrm>
                <a:off x="4923680" y="971732"/>
                <a:ext cx="390300" cy="3903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39" name="Google Shape;1139;g36435086e47_0_503"/>
              <p:cNvSpPr/>
              <p:nvPr/>
            </p:nvSpPr>
            <p:spPr>
              <a:xfrm>
                <a:off x="3751805" y="3603559"/>
                <a:ext cx="390300" cy="3903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0" name="Google Shape;1140;g36435086e47_0_503"/>
              <p:cNvSpPr/>
              <p:nvPr/>
            </p:nvSpPr>
            <p:spPr>
              <a:xfrm>
                <a:off x="4337742" y="743875"/>
                <a:ext cx="390300" cy="3903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1" name="Google Shape;1141;g36435086e47_0_503"/>
              <p:cNvSpPr/>
              <p:nvPr/>
            </p:nvSpPr>
            <p:spPr>
              <a:xfrm>
                <a:off x="2826478" y="2899633"/>
                <a:ext cx="390300" cy="3903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2" name="Google Shape;1142;g36435086e47_0_503"/>
              <p:cNvSpPr/>
              <p:nvPr/>
            </p:nvSpPr>
            <p:spPr>
              <a:xfrm>
                <a:off x="5614440" y="2759514"/>
                <a:ext cx="390300" cy="3903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3" name="Google Shape;1143;g36435086e47_0_503"/>
              <p:cNvSpPr/>
              <p:nvPr/>
            </p:nvSpPr>
            <p:spPr>
              <a:xfrm>
                <a:off x="5313774" y="3225320"/>
                <a:ext cx="390300" cy="3903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4" name="Google Shape;1144;g36435086e47_0_503"/>
              <p:cNvSpPr/>
              <p:nvPr/>
            </p:nvSpPr>
            <p:spPr>
              <a:xfrm>
                <a:off x="3204266" y="3368739"/>
                <a:ext cx="390300" cy="3903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5" name="Google Shape;1145;g36435086e47_0_503"/>
              <p:cNvSpPr/>
              <p:nvPr/>
            </p:nvSpPr>
            <p:spPr>
              <a:xfrm>
                <a:off x="4846882" y="3603559"/>
                <a:ext cx="390300" cy="3903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6" name="Google Shape;1146;g36435086e47_0_503"/>
              <p:cNvSpPr/>
              <p:nvPr/>
            </p:nvSpPr>
            <p:spPr>
              <a:xfrm>
                <a:off x="5296351" y="1362150"/>
                <a:ext cx="390300" cy="3903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47" name="Google Shape;1147;g36435086e47_0_503"/>
              <p:cNvSpPr/>
              <p:nvPr/>
            </p:nvSpPr>
            <p:spPr>
              <a:xfrm>
                <a:off x="5686783" y="2293735"/>
                <a:ext cx="390300" cy="3903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grpSp>
      <p:grpSp>
        <p:nvGrpSpPr>
          <p:cNvPr id="1148" name="Google Shape;1148;g36435086e47_0_503"/>
          <p:cNvGrpSpPr/>
          <p:nvPr/>
        </p:nvGrpSpPr>
        <p:grpSpPr>
          <a:xfrm>
            <a:off x="10933065" y="-105700"/>
            <a:ext cx="1465963" cy="1620359"/>
            <a:chOff x="8047600" y="-3075"/>
            <a:chExt cx="1099500" cy="1215300"/>
          </a:xfrm>
        </p:grpSpPr>
        <p:sp>
          <p:nvSpPr>
            <p:cNvPr id="1149" name="Google Shape;1149;g36435086e47_0_503"/>
            <p:cNvSpPr/>
            <p:nvPr/>
          </p:nvSpPr>
          <p:spPr>
            <a:xfrm rot="10800000">
              <a:off x="8047600" y="-3075"/>
              <a:ext cx="1099500" cy="1215300"/>
            </a:xfrm>
            <a:prstGeom prst="rtTriangl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50" name="Google Shape;1150;g36435086e47_0_503"/>
            <p:cNvSpPr/>
            <p:nvPr/>
          </p:nvSpPr>
          <p:spPr>
            <a:xfrm rot="10800000">
              <a:off x="8189400" y="2"/>
              <a:ext cx="954600" cy="1052400"/>
            </a:xfrm>
            <a:prstGeom prst="rtTriangle">
              <a:avLst/>
            </a:prstGeom>
            <a:solidFill>
              <a:srgbClr val="71D1C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151" name="Google Shape;1151;g36435086e47_0_503"/>
            <p:cNvSpPr/>
            <p:nvPr/>
          </p:nvSpPr>
          <p:spPr>
            <a:xfrm rot="10800000">
              <a:off x="8356150" y="-1500"/>
              <a:ext cx="790200" cy="870000"/>
            </a:xfrm>
            <a:prstGeom prst="rtTriangle">
              <a:avLst/>
            </a:prstGeom>
            <a:solidFill>
              <a:srgbClr val="00567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sp>
        <p:nvSpPr>
          <p:cNvPr id="1152" name="Google Shape;1152;g36435086e47_0_503"/>
          <p:cNvSpPr txBox="1"/>
          <p:nvPr/>
        </p:nvSpPr>
        <p:spPr>
          <a:xfrm>
            <a:off x="6956100" y="692275"/>
            <a:ext cx="4486200" cy="1255200"/>
          </a:xfrm>
          <a:prstGeom prst="rect">
            <a:avLst/>
          </a:prstGeom>
          <a:noFill/>
          <a:ln>
            <a:noFill/>
          </a:ln>
        </p:spPr>
        <p:txBody>
          <a:bodyPr spcFirstLastPara="1" wrap="square" lIns="121900" tIns="121900" rIns="121900" bIns="121900" anchor="ctr" anchorCtr="0">
            <a:noAutofit/>
          </a:bodyPr>
          <a:lstStyle/>
          <a:p>
            <a:r>
              <a:rPr lang="fr-FR" sz="3200" noProof="0" dirty="0">
                <a:solidFill>
                  <a:schemeClr val="dk2"/>
                </a:solidFill>
                <a:latin typeface="Roboto Black"/>
                <a:ea typeface="Roboto Black"/>
                <a:cs typeface="Roboto Black"/>
                <a:sym typeface="Roboto Black"/>
              </a:rPr>
              <a:t>3. </a:t>
            </a:r>
            <a:r>
              <a:rPr lang="fr-FR" sz="3200" noProof="0" dirty="0">
                <a:solidFill>
                  <a:schemeClr val="dk2"/>
                </a:solidFill>
                <a:latin typeface="Roboto Black"/>
                <a:ea typeface="Roboto Black"/>
              </a:rPr>
              <a:t>Fonctions des partenariats pour le paysage</a:t>
            </a:r>
          </a:p>
        </p:txBody>
      </p:sp>
      <p:sp>
        <p:nvSpPr>
          <p:cNvPr id="1153" name="Google Shape;1153;g36435086e47_0_503"/>
          <p:cNvSpPr txBox="1"/>
          <p:nvPr/>
        </p:nvSpPr>
        <p:spPr>
          <a:xfrm>
            <a:off x="2487560" y="3000763"/>
            <a:ext cx="3153900" cy="762900"/>
          </a:xfrm>
          <a:prstGeom prst="rect">
            <a:avLst/>
          </a:prstGeom>
          <a:noFill/>
          <a:ln>
            <a:noFill/>
          </a:ln>
        </p:spPr>
        <p:txBody>
          <a:bodyPr spcFirstLastPara="1" wrap="square" lIns="121900" tIns="121900" rIns="121900" bIns="121900" anchor="ctr" anchorCtr="0">
            <a:noAutofit/>
          </a:bodyPr>
          <a:lstStyle/>
          <a:p>
            <a:pPr algn="ctr"/>
            <a:r>
              <a:rPr lang="fr-FR" sz="3100" i="1" noProof="0" dirty="0">
                <a:solidFill>
                  <a:srgbClr val="005677"/>
                </a:solidFill>
                <a:latin typeface="Roboto Black"/>
                <a:ea typeface="Roboto Black"/>
              </a:rPr>
              <a:t>Que fait un partenariat pour le paysage ?</a:t>
            </a:r>
          </a:p>
        </p:txBody>
      </p:sp>
      <p:sp>
        <p:nvSpPr>
          <p:cNvPr id="1154" name="Google Shape;1154;g36435086e47_0_503"/>
          <p:cNvSpPr txBox="1"/>
          <p:nvPr/>
        </p:nvSpPr>
        <p:spPr>
          <a:xfrm>
            <a:off x="6720742" y="2241817"/>
            <a:ext cx="4541700" cy="1731300"/>
          </a:xfrm>
          <a:prstGeom prst="rect">
            <a:avLst/>
          </a:prstGeom>
          <a:noFill/>
          <a:ln>
            <a:noFill/>
          </a:ln>
        </p:spPr>
        <p:txBody>
          <a:bodyPr spcFirstLastPara="1" wrap="square" lIns="121900" tIns="121900" rIns="121900" bIns="121900" anchor="t" anchorCtr="0">
            <a:noAutofit/>
          </a:bodyPr>
          <a:lstStyle/>
          <a:p>
            <a:pPr marL="609600" lvl="0" indent="-228600">
              <a:spcBef>
                <a:spcPts val="1300"/>
              </a:spcBef>
              <a:buClr>
                <a:srgbClr val="00344D"/>
              </a:buClr>
              <a:buSzPts val="2400"/>
              <a:buFont typeface="Raleway"/>
              <a:buAutoNum type="arabicPeriod"/>
            </a:pPr>
            <a:r>
              <a:rPr lang="fr-FR" sz="2400" noProof="0" dirty="0">
                <a:solidFill>
                  <a:srgbClr val="00344D"/>
                </a:solidFill>
                <a:latin typeface="Roboto Black"/>
                <a:ea typeface="Roboto Black"/>
                <a:cs typeface="Roboto Black"/>
              </a:rPr>
              <a:t>Gestion </a:t>
            </a:r>
            <a:r>
              <a:rPr lang="fr-FR" sz="2400" noProof="0" dirty="0">
                <a:solidFill>
                  <a:srgbClr val="00344D"/>
                </a:solidFill>
                <a:latin typeface="Roboto"/>
                <a:ea typeface="Roboto"/>
                <a:cs typeface="Roboto"/>
              </a:rPr>
              <a:t>du partenariat et de la collaboration</a:t>
            </a:r>
            <a:endParaRPr lang="fr-FR" sz="2400" noProof="0" dirty="0">
              <a:solidFill>
                <a:srgbClr val="00344D"/>
              </a:solidFill>
              <a:latin typeface="Roboto"/>
              <a:ea typeface="Roboto"/>
              <a:cs typeface="Roboto"/>
              <a:sym typeface="Roboto"/>
            </a:endParaRPr>
          </a:p>
          <a:p>
            <a:pPr marL="609600" lvl="0" indent="-228600">
              <a:spcBef>
                <a:spcPts val="1300"/>
              </a:spcBef>
              <a:buClr>
                <a:srgbClr val="00344D"/>
              </a:buClr>
              <a:buSzPts val="2400"/>
              <a:buFont typeface="Raleway"/>
              <a:buAutoNum type="arabicPeriod"/>
            </a:pPr>
            <a:r>
              <a:rPr lang="fr-FR" sz="2400" noProof="0" dirty="0">
                <a:solidFill>
                  <a:srgbClr val="00344D"/>
                </a:solidFill>
                <a:latin typeface="Roboto Black"/>
                <a:ea typeface="Roboto Black"/>
                <a:cs typeface="Roboto Black"/>
              </a:rPr>
              <a:t> Favoriser</a:t>
            </a:r>
            <a:r>
              <a:rPr lang="fr-FR" sz="2400" noProof="0" dirty="0">
                <a:solidFill>
                  <a:schemeClr val="tx1"/>
                </a:solidFill>
                <a:latin typeface="Arial" panose="020B0604020202020204" pitchFamily="34" charset="0"/>
              </a:rPr>
              <a:t> </a:t>
            </a:r>
            <a:r>
              <a:rPr lang="fr-FR" sz="2400" noProof="0" dirty="0">
                <a:solidFill>
                  <a:srgbClr val="00344D"/>
                </a:solidFill>
                <a:latin typeface="Roboto"/>
                <a:ea typeface="Roboto"/>
                <a:cs typeface="Roboto"/>
              </a:rPr>
              <a:t>les objectifs d'action collaborative </a:t>
            </a:r>
            <a:endParaRPr lang="fr-FR" sz="2400" noProof="0" dirty="0">
              <a:solidFill>
                <a:srgbClr val="00344D"/>
              </a:solidFill>
              <a:latin typeface="Roboto"/>
              <a:ea typeface="Roboto"/>
              <a:cs typeface="Roboto"/>
              <a:sym typeface="Roboto"/>
            </a:endParaRPr>
          </a:p>
          <a:p>
            <a:pPr marL="609600" lvl="0" indent="-228600">
              <a:spcBef>
                <a:spcPts val="1300"/>
              </a:spcBef>
              <a:buClr>
                <a:srgbClr val="00344D"/>
              </a:buClr>
              <a:buSzPts val="2400"/>
              <a:buFont typeface="Roboto"/>
              <a:buAutoNum type="arabicPeriod"/>
            </a:pPr>
            <a:r>
              <a:rPr lang="fr-FR" sz="2400" noProof="0" dirty="0">
                <a:solidFill>
                  <a:srgbClr val="00344D"/>
                </a:solidFill>
                <a:latin typeface="Roboto Black"/>
                <a:ea typeface="Roboto Black"/>
                <a:cs typeface="Roboto Black"/>
              </a:rPr>
              <a:t> Apprentissage et communication</a:t>
            </a:r>
            <a:endParaRPr lang="fr-FR" sz="2400" noProof="0" dirty="0">
              <a:solidFill>
                <a:srgbClr val="00344D"/>
              </a:solidFill>
              <a:latin typeface="Roboto Black"/>
              <a:ea typeface="Roboto Black"/>
              <a:cs typeface="Roboto Black"/>
              <a:sym typeface="Roboto Black"/>
            </a:endParaRPr>
          </a:p>
          <a:p>
            <a:pPr marL="609600" lvl="0" indent="-228600">
              <a:spcBef>
                <a:spcPts val="1300"/>
              </a:spcBef>
              <a:buClr>
                <a:srgbClr val="00344D"/>
              </a:buClr>
              <a:buSzPts val="2400"/>
              <a:buFont typeface="Roboto"/>
              <a:buAutoNum type="arabicPeriod"/>
            </a:pPr>
            <a:r>
              <a:rPr lang="fr-FR" sz="2400" noProof="0" dirty="0">
                <a:solidFill>
                  <a:srgbClr val="00344D"/>
                </a:solidFill>
                <a:latin typeface="Roboto Black"/>
                <a:ea typeface="Roboto Black"/>
                <a:cs typeface="Roboto Black"/>
              </a:rPr>
              <a:t> D'autres ?</a:t>
            </a:r>
            <a:endParaRPr lang="fr-FR" sz="3100" noProof="0" dirty="0">
              <a:solidFill>
                <a:srgbClr val="00344D"/>
              </a:solidFill>
              <a:latin typeface="Roboto"/>
              <a:ea typeface="Roboto"/>
              <a:cs typeface="Roboto"/>
              <a:sym typeface="Roboto"/>
            </a:endParaRPr>
          </a:p>
        </p:txBody>
      </p:sp>
      <p:sp>
        <p:nvSpPr>
          <p:cNvPr id="1155" name="Google Shape;1155;g36435086e47_0_503"/>
          <p:cNvSpPr txBox="1"/>
          <p:nvPr/>
        </p:nvSpPr>
        <p:spPr>
          <a:xfrm>
            <a:off x="7442477" y="5735825"/>
            <a:ext cx="4749600" cy="1190400"/>
          </a:xfrm>
          <a:prstGeom prst="rect">
            <a:avLst/>
          </a:prstGeom>
          <a:noFill/>
          <a:ln>
            <a:noFill/>
          </a:ln>
        </p:spPr>
        <p:txBody>
          <a:bodyPr spcFirstLastPara="1" wrap="square" lIns="121900" tIns="121900" rIns="121900" bIns="121900" anchor="ctr" anchorCtr="0">
            <a:noAutofit/>
          </a:bodyPr>
          <a:lstStyle/>
          <a:p>
            <a:r>
              <a:rPr lang="fr-FR" sz="2400" i="1" noProof="0" dirty="0">
                <a:solidFill>
                  <a:schemeClr val="tx1"/>
                </a:solidFill>
                <a:latin typeface="Arial" panose="020B0604020202020204" pitchFamily="34" charset="0"/>
              </a:rPr>
              <a:t>Selon le contexte spécifique</a:t>
            </a:r>
            <a:endParaRPr lang="fr-FR" sz="2400" noProof="0" dirty="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78D109FD-11F4-39E0-05CC-9860AD0F86CD}"/>
              </a:ext>
            </a:extLst>
          </p:cNvPr>
          <p:cNvSpPr>
            <a:spLocks noChangeArrowheads="1"/>
          </p:cNvSpPr>
          <p:nvPr/>
        </p:nvSpPr>
        <p:spPr bwMode="auto">
          <a:xfrm>
            <a:off x="0" y="43934"/>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 </a:t>
            </a:r>
          </a:p>
        </p:txBody>
      </p:sp>
      <p:sp>
        <p:nvSpPr>
          <p:cNvPr id="5" name="Rectangle 4">
            <a:extLst>
              <a:ext uri="{FF2B5EF4-FFF2-40B4-BE49-F238E27FC236}">
                <a16:creationId xmlns:a16="http://schemas.microsoft.com/office/drawing/2014/main" id="{A1223F9C-B265-C26C-BD0C-BE1D564D6870}"/>
              </a:ext>
            </a:extLst>
          </p:cNvPr>
          <p:cNvSpPr>
            <a:spLocks noChangeArrowheads="1"/>
          </p:cNvSpPr>
          <p:nvPr/>
        </p:nvSpPr>
        <p:spPr bwMode="auto">
          <a:xfrm>
            <a:off x="0" y="43934"/>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 </a:t>
            </a:r>
          </a:p>
        </p:txBody>
      </p:sp>
      <p:sp>
        <p:nvSpPr>
          <p:cNvPr id="6" name="Rectangle 5">
            <a:extLst>
              <a:ext uri="{FF2B5EF4-FFF2-40B4-BE49-F238E27FC236}">
                <a16:creationId xmlns:a16="http://schemas.microsoft.com/office/drawing/2014/main" id="{2AA9D5D1-14D5-9819-2E1E-81A01ADDB6AA}"/>
              </a:ext>
            </a:extLst>
          </p:cNvPr>
          <p:cNvSpPr>
            <a:spLocks noChangeArrowheads="1"/>
          </p:cNvSpPr>
          <p:nvPr/>
        </p:nvSpPr>
        <p:spPr bwMode="auto">
          <a:xfrm>
            <a:off x="0" y="43934"/>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 </a:t>
            </a:r>
          </a:p>
        </p:txBody>
      </p:sp>
      <p:sp>
        <p:nvSpPr>
          <p:cNvPr id="7" name="Rectangle 6">
            <a:extLst>
              <a:ext uri="{FF2B5EF4-FFF2-40B4-BE49-F238E27FC236}">
                <a16:creationId xmlns:a16="http://schemas.microsoft.com/office/drawing/2014/main" id="{3FA5DA42-7571-E59D-AF78-A63A606EB325}"/>
              </a:ext>
            </a:extLst>
          </p:cNvPr>
          <p:cNvSpPr>
            <a:spLocks noChangeArrowheads="1"/>
          </p:cNvSpPr>
          <p:nvPr/>
        </p:nvSpPr>
        <p:spPr bwMode="auto">
          <a:xfrm>
            <a:off x="0" y="43934"/>
            <a:ext cx="607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36435086e47_0_533"/>
          <p:cNvSpPr txBox="1">
            <a:spLocks noGrp="1"/>
          </p:cNvSpPr>
          <p:nvPr>
            <p:ph type="title"/>
          </p:nvPr>
        </p:nvSpPr>
        <p:spPr>
          <a:xfrm>
            <a:off x="602575" y="622498"/>
            <a:ext cx="7630800" cy="836700"/>
          </a:xfrm>
          <a:prstGeom prst="rect">
            <a:avLst/>
          </a:prstGeom>
        </p:spPr>
        <p:txBody>
          <a:bodyPr spcFirstLastPara="1" wrap="square" lIns="91425" tIns="45700" rIns="91425" bIns="45700" anchor="b" anchorCtr="0">
            <a:noAutofit/>
          </a:bodyPr>
          <a:lstStyle/>
          <a:p>
            <a:pPr>
              <a:lnSpc>
                <a:spcPct val="100000"/>
              </a:lnSpc>
            </a:pPr>
            <a:r>
              <a:rPr lang="en-US" altLang="en-US" b="0" dirty="0">
                <a:solidFill>
                  <a:schemeClr val="dk2"/>
                </a:solidFill>
                <a:latin typeface="Roboto Black"/>
                <a:ea typeface="Roboto Black"/>
              </a:rPr>
              <a:t>Conseil de gestion </a:t>
            </a:r>
            <a:r>
              <a:rPr lang="en-US" altLang="en-US" b="0" dirty="0" err="1">
                <a:solidFill>
                  <a:schemeClr val="dk2"/>
                </a:solidFill>
                <a:latin typeface="Roboto Black"/>
                <a:ea typeface="Roboto Black"/>
              </a:rPr>
              <a:t>territoriale</a:t>
            </a:r>
            <a:endParaRPr b="0" dirty="0">
              <a:solidFill>
                <a:schemeClr val="dk2"/>
              </a:solidFill>
              <a:latin typeface="Roboto Black"/>
              <a:ea typeface="Roboto Black"/>
              <a:cs typeface="Roboto Black"/>
              <a:sym typeface="Roboto Black"/>
            </a:endParaRPr>
          </a:p>
        </p:txBody>
      </p:sp>
      <p:sp>
        <p:nvSpPr>
          <p:cNvPr id="1161" name="Google Shape;1161;g36435086e47_0_533"/>
          <p:cNvSpPr txBox="1">
            <a:spLocks noGrp="1"/>
          </p:cNvSpPr>
          <p:nvPr>
            <p:ph type="body" idx="1"/>
          </p:nvPr>
        </p:nvSpPr>
        <p:spPr>
          <a:xfrm>
            <a:off x="415600" y="1574475"/>
            <a:ext cx="6885600" cy="4555200"/>
          </a:xfrm>
          <a:prstGeom prst="rect">
            <a:avLst/>
          </a:prstGeom>
        </p:spPr>
        <p:txBody>
          <a:bodyPr spcFirstLastPara="1" wrap="square" lIns="91425" tIns="45700" rIns="91425" bIns="45700" anchor="t" anchorCtr="0">
            <a:noAutofit/>
          </a:bodyPr>
          <a:lstStyle/>
          <a:p>
            <a:pPr marL="609600" indent="-400050">
              <a:lnSpc>
                <a:spcPct val="95000"/>
              </a:lnSpc>
              <a:buClr>
                <a:srgbClr val="103052"/>
              </a:buClr>
              <a:buSzPts val="1500"/>
              <a:buFont typeface="Lato"/>
              <a:buChar char="•"/>
            </a:pPr>
            <a:r>
              <a:rPr lang="fr-FR" sz="1500" b="1" noProof="0" dirty="0">
                <a:solidFill>
                  <a:srgbClr val="103052"/>
                </a:solidFill>
                <a:latin typeface="Roboto"/>
                <a:ea typeface="Roboto"/>
                <a:cs typeface="Roboto"/>
              </a:rPr>
              <a:t>Promouvoir des approches de projets innovantes </a:t>
            </a:r>
            <a:r>
              <a:rPr lang="fr-FR" sz="1500" noProof="0" dirty="0">
                <a:solidFill>
                  <a:srgbClr val="103052"/>
                </a:solidFill>
                <a:latin typeface="Roboto"/>
                <a:ea typeface="Roboto"/>
                <a:cs typeface="Roboto"/>
              </a:rPr>
              <a:t>pour exploiter le potentiel local du territoire.</a:t>
            </a:r>
          </a:p>
          <a:p>
            <a:pPr marL="609600" lvl="0" indent="-400050" algn="l" rtl="0">
              <a:lnSpc>
                <a:spcPct val="95000"/>
              </a:lnSpc>
              <a:spcBef>
                <a:spcPts val="1300"/>
              </a:spcBef>
              <a:spcAft>
                <a:spcPts val="0"/>
              </a:spcAft>
              <a:buClr>
                <a:srgbClr val="103052"/>
              </a:buClr>
              <a:buSzPts val="1500"/>
              <a:buFont typeface="Lato"/>
              <a:buChar char="•"/>
            </a:pPr>
            <a:r>
              <a:rPr lang="fr-FR" sz="1500" b="1" noProof="0" dirty="0">
                <a:solidFill>
                  <a:srgbClr val="103052"/>
                </a:solidFill>
                <a:latin typeface="Roboto"/>
                <a:ea typeface="Roboto"/>
                <a:cs typeface="Roboto"/>
              </a:rPr>
              <a:t>Émettre des recommandations </a:t>
            </a:r>
            <a:r>
              <a:rPr lang="fr-FR" sz="1500" noProof="0" dirty="0">
                <a:solidFill>
                  <a:srgbClr val="103052"/>
                </a:solidFill>
                <a:latin typeface="Roboto"/>
                <a:ea typeface="Roboto"/>
                <a:cs typeface="Roboto"/>
              </a:rPr>
              <a:t>techniques sur les projets soumis à consultation publique ou à examen spécialisé.</a:t>
            </a:r>
          </a:p>
          <a:p>
            <a:pPr marL="609600" lvl="0" indent="-400050" algn="l" rtl="0">
              <a:lnSpc>
                <a:spcPct val="95000"/>
              </a:lnSpc>
              <a:spcBef>
                <a:spcPts val="1300"/>
              </a:spcBef>
              <a:spcAft>
                <a:spcPts val="0"/>
              </a:spcAft>
              <a:buClr>
                <a:srgbClr val="103052"/>
              </a:buClr>
              <a:buSzPts val="1500"/>
              <a:buFont typeface="Lato"/>
              <a:buChar char="•"/>
            </a:pPr>
            <a:r>
              <a:rPr lang="fr-FR" sz="1500" b="1" noProof="0" dirty="0">
                <a:solidFill>
                  <a:srgbClr val="103052"/>
                </a:solidFill>
                <a:latin typeface="Roboto"/>
                <a:ea typeface="Roboto"/>
                <a:cs typeface="Roboto"/>
              </a:rPr>
              <a:t>Sensibiliser, coordonner et établir </a:t>
            </a:r>
            <a:r>
              <a:rPr lang="fr-FR" sz="1500" noProof="0" dirty="0">
                <a:solidFill>
                  <a:srgbClr val="103052"/>
                </a:solidFill>
                <a:latin typeface="Roboto"/>
                <a:ea typeface="Roboto"/>
                <a:cs typeface="Roboto"/>
              </a:rPr>
              <a:t>un consensus entre les acteurs locaux et institutionnels sur des questions ou des projets communs.</a:t>
            </a:r>
          </a:p>
          <a:p>
            <a:pPr marL="609600" lvl="0" indent="-400050" algn="l" rtl="0">
              <a:lnSpc>
                <a:spcPct val="95000"/>
              </a:lnSpc>
              <a:spcBef>
                <a:spcPts val="1300"/>
              </a:spcBef>
              <a:spcAft>
                <a:spcPts val="0"/>
              </a:spcAft>
              <a:buClr>
                <a:srgbClr val="103052"/>
              </a:buClr>
              <a:buSzPts val="1500"/>
              <a:buFont typeface="Lato"/>
              <a:buChar char="•"/>
            </a:pPr>
            <a:r>
              <a:rPr lang="fr-FR" sz="1500" b="1" noProof="0" dirty="0">
                <a:solidFill>
                  <a:srgbClr val="103052"/>
                </a:solidFill>
                <a:latin typeface="Roboto"/>
                <a:ea typeface="Roboto"/>
                <a:cs typeface="Roboto"/>
              </a:rPr>
              <a:t>Fournir un soutien technique </a:t>
            </a:r>
            <a:r>
              <a:rPr lang="fr-FR" sz="1500" noProof="0" dirty="0">
                <a:solidFill>
                  <a:srgbClr val="103052"/>
                </a:solidFill>
                <a:latin typeface="Roboto"/>
                <a:ea typeface="Roboto"/>
                <a:cs typeface="Roboto"/>
              </a:rPr>
              <a:t>et accompagner les acteurs locaux dans la mise en œuvre de leurs propres initiatives.</a:t>
            </a:r>
          </a:p>
          <a:p>
            <a:pPr marL="609600" lvl="0" indent="-400050" algn="l" rtl="0">
              <a:lnSpc>
                <a:spcPct val="95000"/>
              </a:lnSpc>
              <a:spcBef>
                <a:spcPts val="1300"/>
              </a:spcBef>
              <a:spcAft>
                <a:spcPts val="0"/>
              </a:spcAft>
              <a:buClr>
                <a:srgbClr val="103052"/>
              </a:buClr>
              <a:buSzPts val="1500"/>
              <a:buFont typeface="Lato"/>
              <a:buChar char="•"/>
            </a:pPr>
            <a:r>
              <a:rPr lang="fr-FR" sz="1500" b="1" noProof="0" dirty="0">
                <a:solidFill>
                  <a:srgbClr val="103052"/>
                </a:solidFill>
                <a:latin typeface="Roboto"/>
                <a:ea typeface="Roboto"/>
                <a:cs typeface="Roboto"/>
              </a:rPr>
              <a:t>Renforcer la gestion </a:t>
            </a:r>
            <a:r>
              <a:rPr lang="fr-FR" sz="1500" noProof="0" dirty="0">
                <a:solidFill>
                  <a:srgbClr val="103052"/>
                </a:solidFill>
                <a:latin typeface="Roboto"/>
                <a:ea typeface="Roboto"/>
                <a:cs typeface="Roboto"/>
              </a:rPr>
              <a:t>des sites prioritaires pour la conservation et contribuer à la gestion territoriale intégrée.</a:t>
            </a:r>
          </a:p>
          <a:p>
            <a:pPr marL="609600" lvl="0" indent="-400050" algn="l" rtl="0">
              <a:lnSpc>
                <a:spcPct val="95000"/>
              </a:lnSpc>
              <a:spcBef>
                <a:spcPts val="1300"/>
              </a:spcBef>
              <a:spcAft>
                <a:spcPts val="0"/>
              </a:spcAft>
              <a:buClr>
                <a:srgbClr val="103052"/>
              </a:buClr>
              <a:buSzPts val="1500"/>
              <a:buFont typeface="Lato"/>
              <a:buChar char="•"/>
            </a:pPr>
            <a:r>
              <a:rPr lang="fr-FR" sz="1500" noProof="0" dirty="0">
                <a:solidFill>
                  <a:srgbClr val="103052"/>
                </a:solidFill>
                <a:latin typeface="Roboto"/>
                <a:ea typeface="Roboto"/>
                <a:cs typeface="Roboto"/>
              </a:rPr>
              <a:t>R</a:t>
            </a:r>
            <a:r>
              <a:rPr lang="fr-FR" sz="1500" b="1" noProof="0" dirty="0">
                <a:solidFill>
                  <a:srgbClr val="103052"/>
                </a:solidFill>
                <a:latin typeface="Roboto"/>
                <a:ea typeface="Roboto"/>
                <a:cs typeface="Roboto"/>
              </a:rPr>
              <a:t>appeler et veiller à ce que les partenaires et les membres respectent les engagements pris dans l'accord sur le paysage </a:t>
            </a:r>
            <a:r>
              <a:rPr lang="fr-FR" sz="1500" b="1" noProof="0" dirty="0" err="1">
                <a:solidFill>
                  <a:srgbClr val="103052"/>
                </a:solidFill>
                <a:latin typeface="Roboto"/>
                <a:ea typeface="Roboto"/>
                <a:cs typeface="Roboto"/>
              </a:rPr>
              <a:t>bioculturel</a:t>
            </a:r>
            <a:r>
              <a:rPr lang="fr-FR" sz="1500" b="1" noProof="0" dirty="0">
                <a:solidFill>
                  <a:srgbClr val="103052"/>
                </a:solidFill>
                <a:latin typeface="Roboto"/>
                <a:ea typeface="Roboto"/>
                <a:cs typeface="Roboto"/>
              </a:rPr>
              <a:t>.</a:t>
            </a:r>
          </a:p>
          <a:p>
            <a:pPr marL="609600" lvl="0" indent="-400050" algn="l" rtl="0">
              <a:lnSpc>
                <a:spcPct val="95000"/>
              </a:lnSpc>
              <a:spcBef>
                <a:spcPts val="1300"/>
              </a:spcBef>
              <a:spcAft>
                <a:spcPts val="0"/>
              </a:spcAft>
              <a:buClr>
                <a:srgbClr val="103052"/>
              </a:buClr>
              <a:buSzPts val="1500"/>
              <a:buFont typeface="Lato"/>
              <a:buChar char="•"/>
            </a:pPr>
            <a:r>
              <a:rPr lang="fr-FR" sz="1500" b="1" noProof="0" dirty="0">
                <a:solidFill>
                  <a:srgbClr val="103052"/>
                </a:solidFill>
                <a:latin typeface="Roboto"/>
                <a:ea typeface="Roboto"/>
                <a:cs typeface="Roboto"/>
              </a:rPr>
              <a:t>Accorder et gérer la certification du paysage </a:t>
            </a:r>
            <a:r>
              <a:rPr lang="fr-FR" sz="1500" b="1" noProof="0" dirty="0" err="1">
                <a:solidFill>
                  <a:srgbClr val="103052"/>
                </a:solidFill>
                <a:latin typeface="Roboto"/>
                <a:ea typeface="Roboto"/>
                <a:cs typeface="Roboto"/>
              </a:rPr>
              <a:t>bioculturel</a:t>
            </a:r>
            <a:r>
              <a:rPr lang="fr-FR" sz="1500" b="1" noProof="0" dirty="0">
                <a:solidFill>
                  <a:srgbClr val="103052"/>
                </a:solidFill>
                <a:latin typeface="Roboto"/>
                <a:ea typeface="Roboto"/>
                <a:cs typeface="Roboto"/>
              </a:rPr>
              <a:t>.</a:t>
            </a:r>
          </a:p>
        </p:txBody>
      </p:sp>
      <p:pic>
        <p:nvPicPr>
          <p:cNvPr id="1162" name="Google Shape;1162;g36435086e47_0_533" descr="Un grupo de personas en una sala&#10;&#10;El contenido generado por IA puede ser incorrecto."/>
          <p:cNvPicPr preferRelativeResize="0"/>
          <p:nvPr/>
        </p:nvPicPr>
        <p:blipFill>
          <a:blip r:embed="rId3">
            <a:alphaModFix/>
          </a:blip>
          <a:stretch>
            <a:fillRect/>
          </a:stretch>
        </p:blipFill>
        <p:spPr>
          <a:xfrm>
            <a:off x="1863967" y="-3626833"/>
            <a:ext cx="4737100" cy="3162300"/>
          </a:xfrm>
          <a:prstGeom prst="rect">
            <a:avLst/>
          </a:prstGeom>
          <a:noFill/>
          <a:ln>
            <a:noFill/>
          </a:ln>
        </p:spPr>
      </p:pic>
      <p:pic>
        <p:nvPicPr>
          <p:cNvPr id="1163" name="Google Shape;1163;g36435086e47_0_533" descr="Un grupo de personas en un salón&#10;&#10;El contenido generado por IA puede ser incorrecto."/>
          <p:cNvPicPr preferRelativeResize="0"/>
          <p:nvPr/>
        </p:nvPicPr>
        <p:blipFill>
          <a:blip r:embed="rId4">
            <a:alphaModFix/>
          </a:blip>
          <a:stretch>
            <a:fillRect/>
          </a:stretch>
        </p:blipFill>
        <p:spPr>
          <a:xfrm>
            <a:off x="7855433" y="-3838833"/>
            <a:ext cx="3200400" cy="3200400"/>
          </a:xfrm>
          <a:prstGeom prst="rect">
            <a:avLst/>
          </a:prstGeom>
          <a:noFill/>
          <a:ln>
            <a:noFill/>
          </a:ln>
        </p:spPr>
      </p:pic>
      <p:pic>
        <p:nvPicPr>
          <p:cNvPr id="1164" name="Google Shape;1164;g36435086e47_0_533" descr="Personas sentadas en una mesa&#10;&#10;El contenido generado por IA puede ser incorrecto."/>
          <p:cNvPicPr preferRelativeResize="0"/>
          <p:nvPr/>
        </p:nvPicPr>
        <p:blipFill>
          <a:blip r:embed="rId5">
            <a:alphaModFix/>
          </a:blip>
          <a:stretch>
            <a:fillRect/>
          </a:stretch>
        </p:blipFill>
        <p:spPr>
          <a:xfrm>
            <a:off x="7496900" y="1530009"/>
            <a:ext cx="6080116" cy="4555200"/>
          </a:xfrm>
          <a:prstGeom prst="rect">
            <a:avLst/>
          </a:prstGeom>
          <a:noFill/>
          <a:ln>
            <a:noFill/>
          </a:ln>
        </p:spPr>
      </p:pic>
      <p:sp>
        <p:nvSpPr>
          <p:cNvPr id="1165" name="Google Shape;1165;g36435086e47_0_533"/>
          <p:cNvSpPr txBox="1"/>
          <p:nvPr/>
        </p:nvSpPr>
        <p:spPr>
          <a:xfrm>
            <a:off x="13244167" y="4749300"/>
            <a:ext cx="3999900" cy="39999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1500">
                <a:highlight>
                  <a:srgbClr val="FFFFFF"/>
                </a:highlight>
                <a:latin typeface="Calibri"/>
                <a:ea typeface="Calibri"/>
                <a:cs typeface="Calibri"/>
                <a:sym typeface="Calibri"/>
              </a:rPr>
              <a:t> </a:t>
            </a:r>
            <a:endParaRPr sz="1900"/>
          </a:p>
        </p:txBody>
      </p:sp>
      <p:pic>
        <p:nvPicPr>
          <p:cNvPr id="1166" name="Google Shape;1166;g36435086e47_0_533" title="WhatsApp Image 2025-04-27 at 12.02.29.jpeg"/>
          <p:cNvPicPr preferRelativeResize="0"/>
          <p:nvPr/>
        </p:nvPicPr>
        <p:blipFill>
          <a:blip r:embed="rId6">
            <a:alphaModFix/>
          </a:blip>
          <a:stretch>
            <a:fillRect/>
          </a:stretch>
        </p:blipFill>
        <p:spPr>
          <a:xfrm>
            <a:off x="8683733" y="498967"/>
            <a:ext cx="3002134" cy="891267"/>
          </a:xfrm>
          <a:prstGeom prst="rect">
            <a:avLst/>
          </a:prstGeom>
          <a:noFill/>
          <a:ln>
            <a:noFill/>
          </a:ln>
        </p:spPr>
      </p:pic>
      <p:sp>
        <p:nvSpPr>
          <p:cNvPr id="5" name="Rectangle 4">
            <a:extLst>
              <a:ext uri="{FF2B5EF4-FFF2-40B4-BE49-F238E27FC236}">
                <a16:creationId xmlns:a16="http://schemas.microsoft.com/office/drawing/2014/main" id="{DFBA0423-E8B9-92ED-CB4B-32275BAA9BA8}"/>
              </a:ext>
            </a:extLst>
          </p:cNvPr>
          <p:cNvSpPr>
            <a:spLocks noChangeArrowheads="1"/>
          </p:cNvSpPr>
          <p:nvPr/>
        </p:nvSpPr>
        <p:spPr bwMode="auto">
          <a:xfrm>
            <a:off x="-491185" y="-3349834"/>
            <a:ext cx="97802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en-US" altLang="en-US" sz="1800" b="1" i="0" u="none" strike="noStrike" cap="none" normalizeH="0" baseline="0" dirty="0" err="1">
                <a:ln>
                  <a:noFill/>
                </a:ln>
                <a:solidFill>
                  <a:schemeClr val="tx1"/>
                </a:solidFill>
                <a:effectLst/>
                <a:latin typeface="Arial" panose="020B0604020202020204" pitchFamily="34" charset="0"/>
              </a:rPr>
              <a:t>Promouvoir</a:t>
            </a:r>
            <a:r>
              <a:rPr kumimoji="0" lang="en-US" altLang="en-US" sz="1800" b="1" i="0" u="none" strike="noStrike" cap="none" normalizeH="0" baseline="0" dirty="0">
                <a:ln>
                  <a:noFill/>
                </a:ln>
                <a:solidFill>
                  <a:schemeClr val="tx1"/>
                </a:solidFill>
                <a:effectLst/>
                <a:latin typeface="Arial" panose="020B0604020202020204" pitchFamily="34" charset="0"/>
              </a:rPr>
              <a:t> la coordination et la </a:t>
            </a:r>
            <a:r>
              <a:rPr kumimoji="0" lang="en-US" altLang="en-US" sz="1800" b="1" i="0" u="none" strike="noStrike" cap="none" normalizeH="0" baseline="0" dirty="0" err="1">
                <a:ln>
                  <a:noFill/>
                </a:ln>
                <a:solidFill>
                  <a:schemeClr val="tx1"/>
                </a:solidFill>
                <a:effectLst/>
                <a:latin typeface="Arial" panose="020B0604020202020204" pitchFamily="34" charset="0"/>
              </a:rPr>
              <a:t>synergie</a:t>
            </a:r>
            <a:r>
              <a:rPr kumimoji="0" lang="en-US" altLang="en-US" sz="1800" b="0" i="0" u="none" strike="noStrike" cap="none" normalizeH="0" baseline="0" dirty="0">
                <a:ln>
                  <a:noFill/>
                </a:ln>
                <a:solidFill>
                  <a:schemeClr val="tx1"/>
                </a:solidFill>
                <a:effectLst/>
                <a:latin typeface="Arial" panose="020B0604020202020204" pitchFamily="34" charset="0"/>
              </a:rPr>
              <a:t> des </a:t>
            </a:r>
            <a:r>
              <a:rPr kumimoji="0" lang="en-US" altLang="en-US" sz="1800" b="0" i="0" u="none" strike="noStrike" cap="none" normalizeH="0" baseline="0" dirty="0" err="1">
                <a:ln>
                  <a:noFill/>
                </a:ln>
                <a:solidFill>
                  <a:schemeClr val="tx1"/>
                </a:solidFill>
                <a:effectLst/>
                <a:latin typeface="Arial" panose="020B0604020202020204" pitchFamily="34" charset="0"/>
              </a:rPr>
              <a:t>domaines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décrits</a:t>
            </a:r>
            <a:r>
              <a:rPr kumimoji="0" lang="en-US" altLang="en-US" sz="1800" b="0" i="0" u="none" strike="noStrike" cap="none" normalizeH="0" baseline="0" dirty="0">
                <a:ln>
                  <a:noFill/>
                </a:ln>
                <a:solidFill>
                  <a:schemeClr val="tx1"/>
                </a:solidFill>
                <a:effectLst/>
                <a:latin typeface="Arial" panose="020B0604020202020204" pitchFamily="34" charset="0"/>
              </a:rPr>
              <a:t> dans la </a:t>
            </a:r>
            <a:r>
              <a:rPr kumimoji="0" lang="en-US" altLang="en-US" sz="1800" b="0" i="0" u="none" strike="noStrike" cap="none" normalizeH="0" baseline="0" dirty="0" err="1">
                <a:ln>
                  <a:noFill/>
                </a:ln>
                <a:solidFill>
                  <a:schemeClr val="tx1"/>
                </a:solidFill>
                <a:effectLst/>
                <a:latin typeface="Arial" panose="020B0604020202020204" pitchFamily="34" charset="0"/>
              </a:rPr>
              <a:t>Charte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territoriale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170"/>
        <p:cNvGrpSpPr/>
        <p:nvPr/>
      </p:nvGrpSpPr>
      <p:grpSpPr>
        <a:xfrm>
          <a:off x="0" y="0"/>
          <a:ext cx="0" cy="0"/>
          <a:chOff x="0" y="0"/>
          <a:chExt cx="0" cy="0"/>
        </a:xfrm>
      </p:grpSpPr>
      <p:sp>
        <p:nvSpPr>
          <p:cNvPr id="1171" name="Google Shape;1171;g374b32e91a0_0_138"/>
          <p:cNvSpPr/>
          <p:nvPr/>
        </p:nvSpPr>
        <p:spPr>
          <a:xfrm>
            <a:off x="9058926" y="1125074"/>
            <a:ext cx="2039400" cy="2039400"/>
          </a:xfrm>
          <a:prstGeom prst="ellipse">
            <a:avLst/>
          </a:prstGeom>
          <a:noFill/>
          <a:ln w="1016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2" name="Google Shape;1172;g374b32e91a0_0_138"/>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i="1">
                <a:solidFill>
                  <a:srgbClr val="00344D"/>
                </a:solidFill>
                <a:latin typeface="Lato"/>
                <a:ea typeface="Lato"/>
                <a:cs typeface="Lato"/>
                <a:sym typeface="Lato"/>
              </a:rPr>
              <a:t>Buck et al. 2017</a:t>
            </a:r>
            <a:endParaRPr sz="1100" i="1">
              <a:solidFill>
                <a:srgbClr val="00344D"/>
              </a:solidFill>
              <a:latin typeface="Lato"/>
              <a:ea typeface="Lato"/>
              <a:cs typeface="Lato"/>
              <a:sym typeface="Lato"/>
            </a:endParaRPr>
          </a:p>
        </p:txBody>
      </p:sp>
      <p:cxnSp>
        <p:nvCxnSpPr>
          <p:cNvPr id="1173" name="Google Shape;1173;g374b32e91a0_0_138"/>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1174" name="Google Shape;1174;g374b32e91a0_0_138"/>
          <p:cNvGrpSpPr/>
          <p:nvPr/>
        </p:nvGrpSpPr>
        <p:grpSpPr>
          <a:xfrm>
            <a:off x="446050" y="1225813"/>
            <a:ext cx="2921615" cy="1709838"/>
            <a:chOff x="408626" y="1783489"/>
            <a:chExt cx="2233967" cy="1533900"/>
          </a:xfrm>
        </p:grpSpPr>
        <p:sp>
          <p:nvSpPr>
            <p:cNvPr id="1175" name="Google Shape;1175;g374b32e91a0_0_138"/>
            <p:cNvSpPr/>
            <p:nvPr/>
          </p:nvSpPr>
          <p:spPr>
            <a:xfrm>
              <a:off x="747763" y="1783489"/>
              <a:ext cx="15339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6" name="Google Shape;1176;g374b32e91a0_0_138"/>
            <p:cNvSpPr txBox="1"/>
            <p:nvPr/>
          </p:nvSpPr>
          <p:spPr>
            <a:xfrm>
              <a:off x="408626" y="2143285"/>
              <a:ext cx="2233967" cy="723000"/>
            </a:xfrm>
            <a:prstGeom prst="rect">
              <a:avLst/>
            </a:prstGeom>
            <a:noFill/>
            <a:ln>
              <a:noFill/>
            </a:ln>
          </p:spPr>
          <p:txBody>
            <a:bodyPr spcFirstLastPara="1" wrap="square" lIns="121900" tIns="121900" rIns="121900" bIns="121900" anchor="t" anchorCtr="0">
              <a:noAutofit/>
            </a:bodyPr>
            <a:lstStyle/>
            <a:p>
              <a:pPr algn="ctr"/>
              <a:r>
                <a:rPr lang="fr-FR" sz="1800" dirty="0">
                  <a:solidFill>
                    <a:schemeClr val="lt1"/>
                  </a:solidFill>
                  <a:latin typeface="Roboto Black"/>
                  <a:ea typeface="Roboto Black"/>
                </a:rPr>
                <a:t>Acteurs </a:t>
              </a:r>
            </a:p>
            <a:p>
              <a:pPr algn="ctr"/>
              <a:r>
                <a:rPr lang="fr-FR" sz="1800" dirty="0">
                  <a:solidFill>
                    <a:schemeClr val="lt1"/>
                  </a:solidFill>
                  <a:latin typeface="Roboto Black"/>
                  <a:ea typeface="Roboto Black"/>
                </a:rPr>
                <a:t>impliqué</a:t>
              </a:r>
              <a:endParaRPr lang="fr-FR" sz="1800" dirty="0">
                <a:solidFill>
                  <a:schemeClr val="lt1"/>
                </a:solidFill>
                <a:latin typeface="Roboto Black"/>
                <a:ea typeface="Roboto Black"/>
                <a:cs typeface="Roboto Black"/>
                <a:sym typeface="Roboto Black"/>
              </a:endParaRPr>
            </a:p>
            <a:p>
              <a:pPr marL="0" lvl="0" indent="0" algn="ctr" rtl="0">
                <a:lnSpc>
                  <a:spcPct val="100000"/>
                </a:lnSpc>
                <a:spcBef>
                  <a:spcPts val="0"/>
                </a:spcBef>
                <a:spcAft>
                  <a:spcPts val="0"/>
                </a:spcAft>
                <a:buNone/>
              </a:pPr>
              <a:r>
                <a:rPr lang="en-US" sz="1800" dirty="0">
                  <a:solidFill>
                    <a:schemeClr val="lt1"/>
                  </a:solidFill>
                  <a:latin typeface="Roboto Black"/>
                  <a:ea typeface="Roboto Black"/>
                  <a:cs typeface="Roboto Black"/>
                  <a:sym typeface="Roboto Black"/>
                </a:rPr>
                <a:t>s</a:t>
              </a:r>
              <a:endParaRPr lang="fr-FR" sz="1800" dirty="0">
                <a:solidFill>
                  <a:schemeClr val="lt1"/>
                </a:solidFill>
                <a:latin typeface="Roboto Black"/>
                <a:ea typeface="Roboto Black"/>
                <a:cs typeface="Roboto Black"/>
                <a:sym typeface="Roboto Black"/>
              </a:endParaRPr>
            </a:p>
          </p:txBody>
        </p:sp>
      </p:grpSp>
      <p:grpSp>
        <p:nvGrpSpPr>
          <p:cNvPr id="1177" name="Google Shape;1177;g374b32e91a0_0_138"/>
          <p:cNvGrpSpPr/>
          <p:nvPr/>
        </p:nvGrpSpPr>
        <p:grpSpPr>
          <a:xfrm>
            <a:off x="3765735" y="1188712"/>
            <a:ext cx="1836164" cy="1782809"/>
            <a:chOff x="2453819" y="1525538"/>
            <a:chExt cx="2168100" cy="2105100"/>
          </a:xfrm>
        </p:grpSpPr>
        <p:sp>
          <p:nvSpPr>
            <p:cNvPr id="1178" name="Google Shape;1178;g374b32e91a0_0_138"/>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79" name="Google Shape;1179;g374b32e91a0_0_138"/>
            <p:cNvSpPr txBox="1"/>
            <p:nvPr/>
          </p:nvSpPr>
          <p:spPr>
            <a:xfrm>
              <a:off x="2453819" y="2225734"/>
              <a:ext cx="2168100" cy="704700"/>
            </a:xfrm>
            <a:prstGeom prst="rect">
              <a:avLst/>
            </a:prstGeom>
            <a:noFill/>
            <a:ln>
              <a:noFill/>
            </a:ln>
          </p:spPr>
          <p:txBody>
            <a:bodyPr spcFirstLastPara="1" wrap="square" lIns="121900" tIns="121900" rIns="121900" bIns="121900" anchor="ctr" anchorCtr="0">
              <a:noAutofit/>
            </a:bodyPr>
            <a:lstStyle/>
            <a:p>
              <a:pPr lvl="0" algn="ctr"/>
              <a:r>
                <a:rPr lang="fr-FR" sz="1600" dirty="0">
                  <a:solidFill>
                    <a:schemeClr val="lt1"/>
                  </a:solidFill>
                  <a:latin typeface="Roboto Black"/>
                  <a:ea typeface="Roboto Black"/>
                </a:rPr>
                <a:t>Rôles et</a:t>
              </a:r>
              <a:r>
                <a:rPr lang="fr-FR" sz="1600" dirty="0">
                  <a:solidFill>
                    <a:schemeClr val="lt1"/>
                  </a:solidFill>
                  <a:latin typeface="Roboto Black"/>
                  <a:ea typeface="Roboto Black"/>
                  <a:sym typeface="Roboto Black"/>
                </a:rPr>
                <a:t> </a:t>
              </a:r>
            </a:p>
            <a:p>
              <a:pPr algn="ctr"/>
              <a:r>
                <a:rPr lang="fr-FR" sz="1600" dirty="0" err="1">
                  <a:solidFill>
                    <a:schemeClr val="lt1"/>
                  </a:solidFill>
                  <a:latin typeface="Roboto Black"/>
                  <a:ea typeface="Roboto Black"/>
                  <a:sym typeface="Roboto Black"/>
                </a:rPr>
                <a:t>Re</a:t>
              </a:r>
              <a:r>
                <a:rPr lang="fr-FR" sz="1600" dirty="0" err="1">
                  <a:solidFill>
                    <a:schemeClr val="lt1"/>
                  </a:solidFill>
                  <a:latin typeface="Roboto Black"/>
                  <a:ea typeface="Roboto Black"/>
                </a:rPr>
                <a:t>sponsabilité</a:t>
              </a:r>
              <a:r>
                <a:rPr lang="fr-FR" sz="1600" dirty="0" err="1">
                  <a:solidFill>
                    <a:schemeClr val="lt1"/>
                  </a:solidFill>
                  <a:latin typeface="Roboto Black"/>
                  <a:ea typeface="Roboto Black"/>
                  <a:sym typeface="Roboto Black"/>
                </a:rPr>
                <a:t>ss</a:t>
              </a:r>
              <a:endParaRPr sz="1700" dirty="0">
                <a:solidFill>
                  <a:schemeClr val="lt1"/>
                </a:solidFill>
                <a:latin typeface="Roboto Black"/>
                <a:ea typeface="Roboto Black"/>
                <a:cs typeface="Roboto Black"/>
                <a:sym typeface="Roboto Black"/>
              </a:endParaRPr>
            </a:p>
          </p:txBody>
        </p:sp>
      </p:grpSp>
      <p:grpSp>
        <p:nvGrpSpPr>
          <p:cNvPr id="1180" name="Google Shape;1180;g374b32e91a0_0_138"/>
          <p:cNvGrpSpPr/>
          <p:nvPr/>
        </p:nvGrpSpPr>
        <p:grpSpPr>
          <a:xfrm>
            <a:off x="6406246" y="1188812"/>
            <a:ext cx="1836279" cy="1836279"/>
            <a:chOff x="4615413" y="1525538"/>
            <a:chExt cx="2105100" cy="2105100"/>
          </a:xfrm>
        </p:grpSpPr>
        <p:sp>
          <p:nvSpPr>
            <p:cNvPr id="1181" name="Google Shape;1181;g374b32e91a0_0_138"/>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82" name="Google Shape;1182;g374b32e91a0_0_138"/>
            <p:cNvSpPr txBox="1"/>
            <p:nvPr/>
          </p:nvSpPr>
          <p:spPr>
            <a:xfrm>
              <a:off x="4699649" y="2111626"/>
              <a:ext cx="1915500" cy="8718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dirty="0">
                  <a:solidFill>
                    <a:schemeClr val="lt1"/>
                  </a:solidFill>
                  <a:latin typeface="Roboto Black"/>
                  <a:ea typeface="Roboto Black"/>
                </a:rPr>
                <a:t>Fonction</a:t>
              </a:r>
            </a:p>
            <a:p>
              <a:pPr lvl="0" eaLnBrk="0" fontAlgn="base" hangingPunct="0">
                <a:spcBef>
                  <a:spcPct val="0"/>
                </a:spcBef>
                <a:spcAft>
                  <a:spcPct val="0"/>
                </a:spcAft>
                <a:buClrTx/>
              </a:pPr>
              <a:r>
                <a:rPr lang="fr-FR" sz="1900" dirty="0">
                  <a:solidFill>
                    <a:schemeClr val="lt1"/>
                  </a:solidFill>
                  <a:latin typeface="Roboto Black"/>
                  <a:ea typeface="Roboto Black"/>
                </a:rPr>
                <a:t>du</a:t>
              </a:r>
            </a:p>
            <a:p>
              <a:pPr lvl="0" eaLnBrk="0" fontAlgn="base" hangingPunct="0">
                <a:spcBef>
                  <a:spcPct val="0"/>
                </a:spcBef>
                <a:spcAft>
                  <a:spcPct val="0"/>
                </a:spcAft>
                <a:buClrTx/>
              </a:pPr>
              <a:r>
                <a:rPr lang="fr-FR" sz="1900" dirty="0">
                  <a:solidFill>
                    <a:schemeClr val="lt1"/>
                  </a:solidFill>
                  <a:latin typeface="Roboto Black"/>
                  <a:ea typeface="Roboto Black"/>
                </a:rPr>
                <a:t>partenariat </a:t>
              </a:r>
              <a:endParaRPr lang="fr-FR" sz="1900" dirty="0">
                <a:solidFill>
                  <a:schemeClr val="lt1"/>
                </a:solidFill>
                <a:latin typeface="Roboto Black"/>
                <a:ea typeface="Roboto Black"/>
                <a:cs typeface="Roboto Black"/>
                <a:sym typeface="Roboto Black"/>
              </a:endParaRPr>
            </a:p>
            <a:p>
              <a:pPr marL="0" lvl="0" indent="0" algn="ctr" rtl="0">
                <a:spcBef>
                  <a:spcPts val="0"/>
                </a:spcBef>
                <a:spcAft>
                  <a:spcPts val="0"/>
                </a:spcAft>
                <a:buNone/>
              </a:pPr>
              <a:endParaRPr sz="1900" dirty="0">
                <a:solidFill>
                  <a:schemeClr val="lt1"/>
                </a:solidFill>
                <a:latin typeface="Roboto Black"/>
                <a:ea typeface="Roboto Black"/>
                <a:cs typeface="Roboto Black"/>
                <a:sym typeface="Roboto Black"/>
              </a:endParaRPr>
            </a:p>
          </p:txBody>
        </p:sp>
      </p:grpSp>
      <p:grpSp>
        <p:nvGrpSpPr>
          <p:cNvPr id="1183" name="Google Shape;1183;g374b32e91a0_0_138"/>
          <p:cNvGrpSpPr/>
          <p:nvPr/>
        </p:nvGrpSpPr>
        <p:grpSpPr>
          <a:xfrm>
            <a:off x="9028146" y="1239794"/>
            <a:ext cx="2213405" cy="1803139"/>
            <a:chOff x="6938415" y="1778696"/>
            <a:chExt cx="1985651" cy="1617600"/>
          </a:xfrm>
        </p:grpSpPr>
        <p:sp>
          <p:nvSpPr>
            <p:cNvPr id="1184" name="Google Shape;1184;g374b32e91a0_0_138"/>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185" name="Google Shape;1185;g374b32e91a0_0_138"/>
            <p:cNvSpPr txBox="1"/>
            <p:nvPr/>
          </p:nvSpPr>
          <p:spPr>
            <a:xfrm>
              <a:off x="6938415" y="2178755"/>
              <a:ext cx="1985651" cy="871800"/>
            </a:xfrm>
            <a:prstGeom prst="rect">
              <a:avLst/>
            </a:prstGeom>
            <a:noFill/>
            <a:ln>
              <a:noFill/>
            </a:ln>
          </p:spPr>
          <p:txBody>
            <a:bodyPr spcFirstLastPara="1" wrap="square" lIns="121900" tIns="121900" rIns="121900" bIns="121900" anchor="ctr" anchorCtr="0">
              <a:noAutofit/>
            </a:bodyPr>
            <a:lstStyle/>
            <a:p>
              <a:pPr algn="ctr"/>
              <a:r>
                <a:rPr lang="fr-FR" sz="1900" dirty="0">
                  <a:solidFill>
                    <a:schemeClr val="lt1"/>
                  </a:solidFill>
                  <a:latin typeface="Roboto Black"/>
                  <a:ea typeface="Roboto Black"/>
                </a:rPr>
                <a:t>Configuration organisationnelle</a:t>
              </a:r>
            </a:p>
          </p:txBody>
        </p:sp>
      </p:grpSp>
      <p:sp>
        <p:nvSpPr>
          <p:cNvPr id="1186" name="Google Shape;1186;g374b32e91a0_0_138"/>
          <p:cNvSpPr txBox="1"/>
          <p:nvPr/>
        </p:nvSpPr>
        <p:spPr>
          <a:xfrm>
            <a:off x="2068500" y="328215"/>
            <a:ext cx="9750600" cy="1095644"/>
          </a:xfrm>
          <a:prstGeom prst="rect">
            <a:avLst/>
          </a:prstGeom>
          <a:noFill/>
          <a:ln>
            <a:noFill/>
          </a:ln>
        </p:spPr>
        <p:txBody>
          <a:bodyPr spcFirstLastPara="1" wrap="square" lIns="121900" tIns="121900" rIns="121900" bIns="121900" anchor="t" anchorCtr="0">
            <a:spAutoFit/>
          </a:bodyPr>
          <a:lstStyle/>
          <a:p>
            <a:pPr algn="ctr">
              <a:lnSpc>
                <a:spcPct val="115000"/>
              </a:lnSpc>
            </a:pPr>
            <a:r>
              <a:rPr lang="fr-FR" sz="2400" dirty="0">
                <a:solidFill>
                  <a:schemeClr val="lt1"/>
                </a:solidFill>
                <a:latin typeface="Roboto Black"/>
                <a:ea typeface="Roboto Black"/>
              </a:rPr>
              <a:t>ÉLÉMENTS DE CONCEPTION POUR LES PARTENARIATS PAYSAGERS</a:t>
            </a:r>
            <a:endParaRPr lang="fr-FR" sz="2400" dirty="0">
              <a:solidFill>
                <a:schemeClr val="lt1"/>
              </a:solidFill>
              <a:latin typeface="Roboto Black"/>
              <a:ea typeface="Roboto Black"/>
              <a:cs typeface="Roboto Black"/>
              <a:sym typeface="Roboto Black"/>
            </a:endParaRPr>
          </a:p>
        </p:txBody>
      </p:sp>
      <p:pic>
        <p:nvPicPr>
          <p:cNvPr id="1187" name="Google Shape;1187;g374b32e91a0_0_138"/>
          <p:cNvPicPr preferRelativeResize="0"/>
          <p:nvPr/>
        </p:nvPicPr>
        <p:blipFill rotWithShape="1">
          <a:blip r:embed="rId3">
            <a:alphaModFix/>
          </a:blip>
          <a:srcRect l="2967" r="70417" b="46501"/>
          <a:stretch/>
        </p:blipFill>
        <p:spPr>
          <a:xfrm>
            <a:off x="-6645100" y="3042819"/>
            <a:ext cx="3723136" cy="3804082"/>
          </a:xfrm>
          <a:prstGeom prst="rect">
            <a:avLst/>
          </a:prstGeom>
          <a:noFill/>
          <a:ln>
            <a:noFill/>
          </a:ln>
        </p:spPr>
      </p:pic>
      <p:pic>
        <p:nvPicPr>
          <p:cNvPr id="1188" name="Google Shape;1188;g374b32e91a0_0_138"/>
          <p:cNvPicPr preferRelativeResize="0"/>
          <p:nvPr/>
        </p:nvPicPr>
        <p:blipFill rotWithShape="1">
          <a:blip r:embed="rId4">
            <a:alphaModFix/>
          </a:blip>
          <a:srcRect l="47550"/>
          <a:stretch/>
        </p:blipFill>
        <p:spPr>
          <a:xfrm>
            <a:off x="6648367" y="3042833"/>
            <a:ext cx="3492367" cy="3804068"/>
          </a:xfrm>
          <a:prstGeom prst="rect">
            <a:avLst/>
          </a:prstGeom>
          <a:noFill/>
          <a:ln>
            <a:noFill/>
          </a:ln>
        </p:spPr>
      </p:pic>
      <p:pic>
        <p:nvPicPr>
          <p:cNvPr id="1189" name="Google Shape;1189;g374b32e91a0_0_138" title="Archivo:Green check.svg - Wikipedia, la enciclopedia libre"/>
          <p:cNvPicPr preferRelativeResize="0"/>
          <p:nvPr/>
        </p:nvPicPr>
        <p:blipFill>
          <a:blip r:embed="rId5">
            <a:alphaModFix/>
          </a:blip>
          <a:stretch>
            <a:fillRect/>
          </a:stretch>
        </p:blipFill>
        <p:spPr>
          <a:xfrm>
            <a:off x="2068500" y="2042901"/>
            <a:ext cx="999936" cy="999936"/>
          </a:xfrm>
          <a:prstGeom prst="rect">
            <a:avLst/>
          </a:prstGeom>
          <a:noFill/>
          <a:ln>
            <a:noFill/>
          </a:ln>
        </p:spPr>
      </p:pic>
      <p:pic>
        <p:nvPicPr>
          <p:cNvPr id="1190" name="Google Shape;1190;g374b32e91a0_0_138" title="Archivo:Green check.svg - Wikipedia, la enciclopedia libre"/>
          <p:cNvPicPr preferRelativeResize="0"/>
          <p:nvPr/>
        </p:nvPicPr>
        <p:blipFill>
          <a:blip r:embed="rId5">
            <a:alphaModFix/>
          </a:blip>
          <a:stretch>
            <a:fillRect/>
          </a:stretch>
        </p:blipFill>
        <p:spPr>
          <a:xfrm>
            <a:off x="7630139" y="2011926"/>
            <a:ext cx="999936" cy="999936"/>
          </a:xfrm>
          <a:prstGeom prst="rect">
            <a:avLst/>
          </a:prstGeom>
          <a:noFill/>
          <a:ln>
            <a:noFill/>
          </a:ln>
        </p:spPr>
      </p:pic>
      <p:pic>
        <p:nvPicPr>
          <p:cNvPr id="1191" name="Google Shape;1191;g374b32e91a0_0_138" title="Archivo:Green check.svg - Wikipedia, la enciclopedia libre"/>
          <p:cNvPicPr preferRelativeResize="0"/>
          <p:nvPr/>
        </p:nvPicPr>
        <p:blipFill>
          <a:blip r:embed="rId5">
            <a:alphaModFix/>
          </a:blip>
          <a:stretch>
            <a:fillRect/>
          </a:stretch>
        </p:blipFill>
        <p:spPr>
          <a:xfrm>
            <a:off x="4849314" y="2042901"/>
            <a:ext cx="999936" cy="999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5"/>
        <p:cNvGrpSpPr/>
        <p:nvPr/>
      </p:nvGrpSpPr>
      <p:grpSpPr>
        <a:xfrm>
          <a:off x="0" y="0"/>
          <a:ext cx="0" cy="0"/>
          <a:chOff x="0" y="0"/>
          <a:chExt cx="0" cy="0"/>
        </a:xfrm>
      </p:grpSpPr>
      <p:grpSp>
        <p:nvGrpSpPr>
          <p:cNvPr id="1196" name="Google Shape;1196;g36435086e47_0_585"/>
          <p:cNvGrpSpPr/>
          <p:nvPr/>
        </p:nvGrpSpPr>
        <p:grpSpPr>
          <a:xfrm>
            <a:off x="1461431" y="873886"/>
            <a:ext cx="5093818" cy="5110061"/>
            <a:chOff x="4630664" y="483739"/>
            <a:chExt cx="3820459" cy="3832642"/>
          </a:xfrm>
        </p:grpSpPr>
        <p:sp>
          <p:nvSpPr>
            <p:cNvPr id="1197" name="Google Shape;1197;g36435086e47_0_585"/>
            <p:cNvSpPr/>
            <p:nvPr/>
          </p:nvSpPr>
          <p:spPr>
            <a:xfrm>
              <a:off x="4966500" y="819150"/>
              <a:ext cx="3173400" cy="3173400"/>
            </a:xfrm>
            <a:prstGeom prst="ellipse">
              <a:avLst/>
            </a:prstGeom>
            <a:solidFill>
              <a:srgbClr val="81DBDE">
                <a:alpha val="341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solidFill>
                  <a:schemeClr val="lt1"/>
                </a:solidFill>
              </a:endParaRPr>
            </a:p>
          </p:txBody>
        </p:sp>
        <p:grpSp>
          <p:nvGrpSpPr>
            <p:cNvPr id="1198" name="Google Shape;1198;g36435086e47_0_585"/>
            <p:cNvGrpSpPr/>
            <p:nvPr/>
          </p:nvGrpSpPr>
          <p:grpSpPr>
            <a:xfrm>
              <a:off x="4630664" y="483739"/>
              <a:ext cx="3820459" cy="3832642"/>
              <a:chOff x="2682327" y="743875"/>
              <a:chExt cx="3394757" cy="3405582"/>
            </a:xfrm>
          </p:grpSpPr>
          <p:sp>
            <p:nvSpPr>
              <p:cNvPr id="1199" name="Google Shape;1199;g36435086e47_0_585"/>
              <p:cNvSpPr/>
              <p:nvPr/>
            </p:nvSpPr>
            <p:spPr>
              <a:xfrm>
                <a:off x="3751805" y="823126"/>
                <a:ext cx="390300" cy="3903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0" name="Google Shape;1200;g36435086e47_0_585"/>
              <p:cNvSpPr/>
              <p:nvPr/>
            </p:nvSpPr>
            <p:spPr>
              <a:xfrm>
                <a:off x="3204266" y="1134293"/>
                <a:ext cx="390300" cy="3903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1" name="Google Shape;1201;g36435086e47_0_585"/>
              <p:cNvSpPr/>
              <p:nvPr/>
            </p:nvSpPr>
            <p:spPr>
              <a:xfrm>
                <a:off x="4299343" y="3759157"/>
                <a:ext cx="390300" cy="3903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2" name="Google Shape;1202;g36435086e47_0_585"/>
              <p:cNvSpPr/>
              <p:nvPr/>
            </p:nvSpPr>
            <p:spPr>
              <a:xfrm>
                <a:off x="5614440" y="1770950"/>
                <a:ext cx="390300" cy="3903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3" name="Google Shape;1203;g36435086e47_0_585"/>
              <p:cNvSpPr/>
              <p:nvPr/>
            </p:nvSpPr>
            <p:spPr>
              <a:xfrm>
                <a:off x="2826478" y="1696577"/>
                <a:ext cx="390300" cy="3903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4" name="Google Shape;1204;g36435086e47_0_585"/>
              <p:cNvSpPr/>
              <p:nvPr/>
            </p:nvSpPr>
            <p:spPr>
              <a:xfrm>
                <a:off x="2682327" y="2293735"/>
                <a:ext cx="390300" cy="3903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5" name="Google Shape;1205;g36435086e47_0_585"/>
              <p:cNvSpPr/>
              <p:nvPr/>
            </p:nvSpPr>
            <p:spPr>
              <a:xfrm>
                <a:off x="4923680" y="971732"/>
                <a:ext cx="390300" cy="3903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6" name="Google Shape;1206;g36435086e47_0_585"/>
              <p:cNvSpPr/>
              <p:nvPr/>
            </p:nvSpPr>
            <p:spPr>
              <a:xfrm>
                <a:off x="3751805" y="3603559"/>
                <a:ext cx="390300" cy="3903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7" name="Google Shape;1207;g36435086e47_0_585"/>
              <p:cNvSpPr/>
              <p:nvPr/>
            </p:nvSpPr>
            <p:spPr>
              <a:xfrm>
                <a:off x="4337742" y="743875"/>
                <a:ext cx="390300" cy="3903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8" name="Google Shape;1208;g36435086e47_0_585"/>
              <p:cNvSpPr/>
              <p:nvPr/>
            </p:nvSpPr>
            <p:spPr>
              <a:xfrm>
                <a:off x="2826478" y="2899633"/>
                <a:ext cx="390300" cy="3903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09" name="Google Shape;1209;g36435086e47_0_585"/>
              <p:cNvSpPr/>
              <p:nvPr/>
            </p:nvSpPr>
            <p:spPr>
              <a:xfrm>
                <a:off x="5614440" y="2759514"/>
                <a:ext cx="390300" cy="3903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10" name="Google Shape;1210;g36435086e47_0_585"/>
              <p:cNvSpPr/>
              <p:nvPr/>
            </p:nvSpPr>
            <p:spPr>
              <a:xfrm>
                <a:off x="5313774" y="3225320"/>
                <a:ext cx="390300" cy="3903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11" name="Google Shape;1211;g36435086e47_0_585"/>
              <p:cNvSpPr/>
              <p:nvPr/>
            </p:nvSpPr>
            <p:spPr>
              <a:xfrm>
                <a:off x="3204266" y="3368739"/>
                <a:ext cx="390300" cy="3903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12" name="Google Shape;1212;g36435086e47_0_585"/>
              <p:cNvSpPr/>
              <p:nvPr/>
            </p:nvSpPr>
            <p:spPr>
              <a:xfrm>
                <a:off x="4846882" y="3603559"/>
                <a:ext cx="390300" cy="3903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13" name="Google Shape;1213;g36435086e47_0_585"/>
              <p:cNvSpPr/>
              <p:nvPr/>
            </p:nvSpPr>
            <p:spPr>
              <a:xfrm>
                <a:off x="5296351" y="1362150"/>
                <a:ext cx="390300" cy="3903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14" name="Google Shape;1214;g36435086e47_0_585"/>
              <p:cNvSpPr/>
              <p:nvPr/>
            </p:nvSpPr>
            <p:spPr>
              <a:xfrm>
                <a:off x="5686783" y="2293735"/>
                <a:ext cx="390300" cy="3903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grpSp>
      </p:grpSp>
      <p:sp>
        <p:nvSpPr>
          <p:cNvPr id="1215" name="Google Shape;1215;g36435086e47_0_585"/>
          <p:cNvSpPr txBox="1"/>
          <p:nvPr/>
        </p:nvSpPr>
        <p:spPr>
          <a:xfrm>
            <a:off x="7062249" y="1743300"/>
            <a:ext cx="5024700" cy="1255200"/>
          </a:xfrm>
          <a:prstGeom prst="rect">
            <a:avLst/>
          </a:prstGeom>
          <a:noFill/>
          <a:ln>
            <a:noFill/>
          </a:ln>
        </p:spPr>
        <p:txBody>
          <a:bodyPr spcFirstLastPara="1" wrap="square" lIns="121900" tIns="121900" rIns="121900" bIns="121900" anchor="ctr" anchorCtr="0">
            <a:noAutofit/>
          </a:bodyPr>
          <a:lstStyle/>
          <a:p>
            <a:r>
              <a:rPr lang="fr-FR" sz="3600" noProof="0" dirty="0">
                <a:solidFill>
                  <a:schemeClr val="dk2"/>
                </a:solidFill>
                <a:latin typeface="Roboto Black"/>
                <a:ea typeface="Roboto Black"/>
                <a:cs typeface="Roboto Black"/>
                <a:sym typeface="Roboto Black"/>
              </a:rPr>
              <a:t>4. </a:t>
            </a:r>
            <a:r>
              <a:rPr lang="fr-FR" sz="3600" noProof="0" dirty="0">
                <a:solidFill>
                  <a:schemeClr val="dk2"/>
                </a:solidFill>
                <a:latin typeface="Roboto Black"/>
                <a:ea typeface="Roboto Black"/>
              </a:rPr>
              <a:t>Configuration organisationnelle</a:t>
            </a:r>
          </a:p>
        </p:txBody>
      </p:sp>
      <p:sp>
        <p:nvSpPr>
          <p:cNvPr id="1216" name="Google Shape;1216;g36435086e47_0_585"/>
          <p:cNvSpPr txBox="1"/>
          <p:nvPr/>
        </p:nvSpPr>
        <p:spPr>
          <a:xfrm>
            <a:off x="2487560" y="3102363"/>
            <a:ext cx="3153900" cy="762900"/>
          </a:xfrm>
          <a:prstGeom prst="rect">
            <a:avLst/>
          </a:prstGeom>
          <a:noFill/>
          <a:ln>
            <a:noFill/>
          </a:ln>
        </p:spPr>
        <p:txBody>
          <a:bodyPr spcFirstLastPara="1" wrap="square" lIns="121900" tIns="121900" rIns="121900" bIns="121900" anchor="ctr" anchorCtr="0">
            <a:noAutofit/>
          </a:bodyPr>
          <a:lstStyle/>
          <a:p>
            <a:pPr algn="ctr"/>
            <a:r>
              <a:rPr lang="fr-FR" sz="3100" i="1" noProof="0" dirty="0">
                <a:solidFill>
                  <a:srgbClr val="005677"/>
                </a:solidFill>
                <a:latin typeface="Roboto Black"/>
                <a:ea typeface="Roboto Black"/>
              </a:rPr>
              <a:t>Comment un partenariat pour le paysage est-il organisé et fonctionne-t-il ?</a:t>
            </a:r>
          </a:p>
        </p:txBody>
      </p:sp>
      <p:sp>
        <p:nvSpPr>
          <p:cNvPr id="1217" name="Google Shape;1217;g36435086e47_0_585"/>
          <p:cNvSpPr txBox="1"/>
          <p:nvPr/>
        </p:nvSpPr>
        <p:spPr>
          <a:xfrm>
            <a:off x="6813496" y="3234952"/>
            <a:ext cx="4643700" cy="173130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fr-FR" sz="2400" noProof="0" dirty="0">
                <a:solidFill>
                  <a:srgbClr val="00344D"/>
                </a:solidFill>
                <a:latin typeface="Roboto Black"/>
                <a:ea typeface="Roboto Black"/>
                <a:sym typeface="Roboto Black"/>
              </a:rPr>
              <a:t>1</a:t>
            </a:r>
            <a:r>
              <a:rPr lang="fr-FR" sz="2400" noProof="0" dirty="0">
                <a:solidFill>
                  <a:schemeClr val="tx1"/>
                </a:solidFill>
                <a:latin typeface="Arial" panose="020B0604020202020204" pitchFamily="34" charset="0"/>
              </a:rPr>
              <a:t>. </a:t>
            </a:r>
            <a:r>
              <a:rPr lang="fr-FR" sz="2400" noProof="0" dirty="0">
                <a:solidFill>
                  <a:srgbClr val="00344D"/>
                </a:solidFill>
                <a:latin typeface="Roboto Black"/>
                <a:ea typeface="Roboto Black"/>
                <a:cs typeface="Roboto Black"/>
              </a:rPr>
              <a:t>Structure organisationnelle</a:t>
            </a:r>
          </a:p>
          <a:p>
            <a:pPr lvl="0" eaLnBrk="0" fontAlgn="base" hangingPunct="0">
              <a:spcBef>
                <a:spcPct val="0"/>
              </a:spcBef>
              <a:spcAft>
                <a:spcPct val="0"/>
              </a:spcAft>
              <a:buClrTx/>
            </a:pPr>
            <a:r>
              <a:rPr lang="fr-FR" sz="2400" noProof="0" dirty="0">
                <a:solidFill>
                  <a:srgbClr val="00344D"/>
                </a:solidFill>
                <a:latin typeface="Roboto Black"/>
                <a:ea typeface="Roboto Black"/>
                <a:cs typeface="Roboto Black"/>
              </a:rPr>
              <a:t>2. Règles de gouvernance</a:t>
            </a:r>
          </a:p>
          <a:p>
            <a:pPr lvl="0" eaLnBrk="0" fontAlgn="base" hangingPunct="0">
              <a:spcBef>
                <a:spcPct val="0"/>
              </a:spcBef>
              <a:spcAft>
                <a:spcPct val="0"/>
              </a:spcAft>
              <a:buClrTx/>
            </a:pPr>
            <a:r>
              <a:rPr lang="fr-FR" sz="2400" noProof="0" dirty="0">
                <a:solidFill>
                  <a:srgbClr val="00344D"/>
                </a:solidFill>
                <a:latin typeface="Roboto Black"/>
                <a:ea typeface="Roboto Black"/>
                <a:cs typeface="Roboto Black"/>
              </a:rPr>
              <a:t>3. Financement du partenariat</a:t>
            </a:r>
          </a:p>
          <a:p>
            <a:pPr marL="0" lvl="0" indent="0" algn="l" rtl="0">
              <a:spcBef>
                <a:spcPts val="1300"/>
              </a:spcBef>
              <a:spcAft>
                <a:spcPts val="0"/>
              </a:spcAft>
              <a:buNone/>
            </a:pPr>
            <a:endParaRPr lang="fr-FR" sz="3100" noProof="0" dirty="0">
              <a:solidFill>
                <a:srgbClr val="00344D"/>
              </a:solidFill>
              <a:latin typeface="Roboto"/>
              <a:ea typeface="Roboto"/>
              <a:cs typeface="Roboto"/>
              <a:sym typeface="Roboto"/>
            </a:endParaRPr>
          </a:p>
          <a:p>
            <a:pPr marL="0" lvl="0" indent="0" algn="l" rtl="0">
              <a:spcBef>
                <a:spcPts val="1300"/>
              </a:spcBef>
              <a:spcAft>
                <a:spcPts val="0"/>
              </a:spcAft>
              <a:buNone/>
            </a:pPr>
            <a:endParaRPr lang="fr-FR" sz="3100" noProof="0" dirty="0">
              <a:solidFill>
                <a:srgbClr val="00344D"/>
              </a:solidFill>
              <a:latin typeface="Roboto"/>
              <a:ea typeface="Roboto"/>
              <a:cs typeface="Roboto"/>
              <a:sym typeface="Roboto"/>
            </a:endParaRPr>
          </a:p>
          <a:p>
            <a:pPr marL="0" lvl="0" indent="0" algn="l" rtl="0">
              <a:spcBef>
                <a:spcPts val="1300"/>
              </a:spcBef>
              <a:spcAft>
                <a:spcPts val="0"/>
              </a:spcAft>
              <a:buNone/>
            </a:pPr>
            <a:endParaRPr lang="fr-FR" sz="3100" noProof="0" dirty="0">
              <a:solidFill>
                <a:srgbClr val="00344D"/>
              </a:solidFill>
              <a:latin typeface="Roboto"/>
              <a:ea typeface="Roboto"/>
              <a:cs typeface="Roboto"/>
              <a:sym typeface="Roboto"/>
            </a:endParaRPr>
          </a:p>
        </p:txBody>
      </p:sp>
      <p:sp>
        <p:nvSpPr>
          <p:cNvPr id="4" name="Rectangle 3">
            <a:extLst>
              <a:ext uri="{FF2B5EF4-FFF2-40B4-BE49-F238E27FC236}">
                <a16:creationId xmlns:a16="http://schemas.microsoft.com/office/drawing/2014/main" id="{847C91AF-497C-0C50-0C38-0E86ABECD047}"/>
              </a:ext>
            </a:extLst>
          </p:cNvPr>
          <p:cNvSpPr>
            <a:spLocks noChangeArrowheads="1"/>
          </p:cNvSpPr>
          <p:nvPr/>
        </p:nvSpPr>
        <p:spPr bwMode="auto">
          <a:xfrm>
            <a:off x="0" y="4393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g36435086e47_0_619"/>
          <p:cNvSpPr txBox="1"/>
          <p:nvPr/>
        </p:nvSpPr>
        <p:spPr>
          <a:xfrm>
            <a:off x="1071471" y="1556657"/>
            <a:ext cx="3881529" cy="447913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fr-FR" sz="2400" b="1" noProof="0" dirty="0">
                <a:solidFill>
                  <a:srgbClr val="00344D"/>
                </a:solidFill>
                <a:latin typeface="Roboto"/>
                <a:ea typeface="Roboto"/>
              </a:rPr>
              <a:t>Les différents modèles de gouvernance présentent </a:t>
            </a:r>
            <a:r>
              <a:rPr lang="fr-FR" sz="2400" noProof="0" dirty="0">
                <a:solidFill>
                  <a:srgbClr val="00344D"/>
                </a:solidFill>
                <a:latin typeface="Roboto"/>
                <a:ea typeface="Roboto"/>
              </a:rPr>
              <a:t>des forces et des faiblesses différentes, qui peuvent influer sur l'efficacité, la flexibilité et l'efficience d'un partenariat pour le paysage.</a:t>
            </a:r>
          </a:p>
        </p:txBody>
      </p:sp>
      <p:pic>
        <p:nvPicPr>
          <p:cNvPr id="1223" name="Google Shape;1223;g36435086e47_0_619" descr="Un grupo de personas en un salón&#10;&#10;El contenido generado por IA puede ser incorrecto."/>
          <p:cNvPicPr preferRelativeResize="0"/>
          <p:nvPr/>
        </p:nvPicPr>
        <p:blipFill>
          <a:blip r:embed="rId3">
            <a:alphaModFix/>
          </a:blip>
          <a:stretch>
            <a:fillRect/>
          </a:stretch>
        </p:blipFill>
        <p:spPr>
          <a:xfrm>
            <a:off x="5334000" y="0"/>
            <a:ext cx="6858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74b32e91a0_0_628"/>
          <p:cNvSpPr/>
          <p:nvPr/>
        </p:nvSpPr>
        <p:spPr>
          <a:xfrm rot="-583015">
            <a:off x="-2597438" y="44340"/>
            <a:ext cx="7758607" cy="8205449"/>
          </a:xfrm>
          <a:prstGeom prst="rect">
            <a:avLst/>
          </a:pr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295" name="Google Shape;295;g374b32e91a0_0_628"/>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296" name="Google Shape;296;g374b32e91a0_0_628"/>
          <p:cNvSpPr txBox="1"/>
          <p:nvPr/>
        </p:nvSpPr>
        <p:spPr>
          <a:xfrm>
            <a:off x="979567" y="2780883"/>
            <a:ext cx="3897900" cy="2412968"/>
          </a:xfrm>
          <a:prstGeom prst="rect">
            <a:avLst/>
          </a:prstGeom>
          <a:noFill/>
          <a:ln>
            <a:noFill/>
          </a:ln>
        </p:spPr>
        <p:txBody>
          <a:bodyPr spcFirstLastPara="1" wrap="square" lIns="0" tIns="0" rIns="0" bIns="0" anchor="t" anchorCtr="0">
            <a:spAutoFit/>
          </a:bodyPr>
          <a:lstStyle/>
          <a:p>
            <a:pPr lvl="0">
              <a:lnSpc>
                <a:spcPct val="140006"/>
              </a:lnSpc>
              <a:buSzPts val="4300"/>
            </a:pPr>
            <a:r>
              <a:rPr lang="fr-FR" sz="2800" noProof="0" dirty="0">
                <a:solidFill>
                  <a:schemeClr val="lt1"/>
                </a:solidFill>
                <a:latin typeface="Roboto Black"/>
                <a:ea typeface="Roboto Black"/>
                <a:cs typeface="Roboto Black"/>
                <a:sym typeface="Roboto Black"/>
              </a:rPr>
              <a:t>Comment mettre en œuvre une approche paysagère et juridictionnelle ?</a:t>
            </a:r>
            <a:endParaRPr lang="fr-FR" sz="2800" b="0" i="0" u="none" strike="noStrike" cap="none" noProof="0" dirty="0">
              <a:solidFill>
                <a:schemeClr val="lt1"/>
              </a:solidFill>
              <a:latin typeface="Roboto Black"/>
              <a:ea typeface="Roboto Black"/>
              <a:cs typeface="Roboto Black"/>
              <a:sym typeface="Roboto Black"/>
            </a:endParaRPr>
          </a:p>
        </p:txBody>
      </p:sp>
      <p:grpSp>
        <p:nvGrpSpPr>
          <p:cNvPr id="297" name="Google Shape;297;g374b32e91a0_0_628"/>
          <p:cNvGrpSpPr/>
          <p:nvPr/>
        </p:nvGrpSpPr>
        <p:grpSpPr>
          <a:xfrm>
            <a:off x="-2571188" y="290808"/>
            <a:ext cx="8362467" cy="988147"/>
            <a:chOff x="0" y="-66675"/>
            <a:chExt cx="2802905" cy="730500"/>
          </a:xfrm>
        </p:grpSpPr>
        <p:sp>
          <p:nvSpPr>
            <p:cNvPr id="298" name="Google Shape;298;g374b32e91a0_0_628"/>
            <p:cNvSpPr/>
            <p:nvPr/>
          </p:nvSpPr>
          <p:spPr>
            <a:xfrm>
              <a:off x="0" y="0"/>
              <a:ext cx="2802905" cy="663750"/>
            </a:xfrm>
            <a:custGeom>
              <a:avLst/>
              <a:gdLst/>
              <a:ahLst/>
              <a:cxnLst/>
              <a:rect l="l" t="t" r="r" b="b"/>
              <a:pathLst>
                <a:path w="2802905" h="663750" extrusionOk="0">
                  <a:moveTo>
                    <a:pt x="0" y="0"/>
                  </a:moveTo>
                  <a:lnTo>
                    <a:pt x="2802905" y="0"/>
                  </a:lnTo>
                  <a:lnTo>
                    <a:pt x="2802905" y="663750"/>
                  </a:lnTo>
                  <a:lnTo>
                    <a:pt x="0" y="663750"/>
                  </a:lnTo>
                  <a:close/>
                </a:path>
              </a:pathLst>
            </a:cu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299" name="Google Shape;299;g374b32e91a0_0_628"/>
            <p:cNvSpPr txBox="1"/>
            <p:nvPr/>
          </p:nvSpPr>
          <p:spPr>
            <a:xfrm>
              <a:off x="0" y="-66675"/>
              <a:ext cx="2802900" cy="730500"/>
            </a:xfrm>
            <a:prstGeom prst="rect">
              <a:avLst/>
            </a:prstGeom>
            <a:solidFill>
              <a:srgbClr val="005677"/>
            </a:solidFill>
            <a:ln>
              <a:noFill/>
            </a:ln>
          </p:spPr>
          <p:txBody>
            <a:bodyPr spcFirstLastPara="1" wrap="square" lIns="33875" tIns="33875" rIns="33875" bIns="33875" anchor="ctr" anchorCtr="0">
              <a:noAutofit/>
            </a:bodyPr>
            <a:lstStyle/>
            <a:p>
              <a:pPr marL="0" marR="0" lvl="0" indent="0" algn="l" rtl="0">
                <a:lnSpc>
                  <a:spcPct val="248833"/>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grpSp>
      <p:sp>
        <p:nvSpPr>
          <p:cNvPr id="300" name="Google Shape;300;g374b32e91a0_0_628"/>
          <p:cNvSpPr txBox="1"/>
          <p:nvPr/>
        </p:nvSpPr>
        <p:spPr>
          <a:xfrm>
            <a:off x="632503" y="442167"/>
            <a:ext cx="5514300" cy="2262158"/>
          </a:xfrm>
          <a:prstGeom prst="rect">
            <a:avLst/>
          </a:prstGeom>
          <a:noFill/>
          <a:ln>
            <a:noFill/>
          </a:ln>
        </p:spPr>
        <p:txBody>
          <a:bodyPr spcFirstLastPara="1" wrap="square" lIns="0" tIns="0" rIns="0" bIns="0" anchor="t" anchorCtr="0">
            <a:spAutoFit/>
          </a:bodyPr>
          <a:lstStyle/>
          <a:p>
            <a:pPr>
              <a:lnSpc>
                <a:spcPct val="140006"/>
              </a:lnSpc>
              <a:buSzPts val="4300"/>
            </a:pPr>
            <a:r>
              <a:rPr lang="fr-FR" sz="3200" noProof="0" dirty="0">
                <a:solidFill>
                  <a:srgbClr val="FFFFFF"/>
                </a:solidFill>
                <a:latin typeface="Roboto Black"/>
                <a:ea typeface="Roboto Black"/>
                <a:cs typeface="Roboto Black"/>
                <a:sym typeface="Roboto Black"/>
              </a:rPr>
              <a:t>Les 5 éléments de la </a:t>
            </a:r>
          </a:p>
          <a:p>
            <a:pPr>
              <a:lnSpc>
                <a:spcPct val="140006"/>
              </a:lnSpc>
              <a:buSzPts val="4300"/>
            </a:pPr>
            <a:r>
              <a:rPr lang="fr-FR" sz="3200" noProof="0" dirty="0">
                <a:solidFill>
                  <a:srgbClr val="FFFFFF"/>
                </a:solidFill>
                <a:latin typeface="Roboto Black"/>
                <a:ea typeface="Roboto Black"/>
                <a:cs typeface="Roboto Black"/>
                <a:sym typeface="Roboto Black"/>
              </a:rPr>
              <a:t>gestion intégrée des paysages (GIP)</a:t>
            </a:r>
            <a:endParaRPr lang="fr-FR" sz="3200" noProof="0" dirty="0"/>
          </a:p>
          <a:p>
            <a:pPr marL="0" marR="0" lvl="0" indent="0" algn="l" rtl="0">
              <a:lnSpc>
                <a:spcPct val="140006"/>
              </a:lnSpc>
              <a:spcBef>
                <a:spcPts val="0"/>
              </a:spcBef>
              <a:spcAft>
                <a:spcPts val="0"/>
              </a:spcAft>
              <a:buClr>
                <a:srgbClr val="000000"/>
              </a:buClr>
              <a:buSzPts val="4300"/>
              <a:buFont typeface="Arial"/>
              <a:buNone/>
            </a:pPr>
            <a:endParaRPr lang="fr-FR" sz="900" b="0" i="0" u="none" strike="noStrike" cap="none" noProof="0" dirty="0">
              <a:solidFill>
                <a:srgbClr val="000000"/>
              </a:solidFill>
              <a:latin typeface="Roboto Black"/>
              <a:ea typeface="Roboto Black"/>
              <a:cs typeface="Roboto Black"/>
              <a:sym typeface="Roboto Black"/>
            </a:endParaRPr>
          </a:p>
        </p:txBody>
      </p:sp>
      <p:sp>
        <p:nvSpPr>
          <p:cNvPr id="301" name="Google Shape;301;g374b32e91a0_0_628"/>
          <p:cNvSpPr/>
          <p:nvPr/>
        </p:nvSpPr>
        <p:spPr>
          <a:xfrm>
            <a:off x="7313444" y="2210843"/>
            <a:ext cx="2072700" cy="2138400"/>
          </a:xfrm>
          <a:prstGeom prst="ellipse">
            <a:avLst/>
          </a:prstGeom>
          <a:blipFill rotWithShape="1">
            <a:blip r:embed="rId3">
              <a:alphaModFix/>
            </a:blip>
            <a:stretch>
              <a:fillRect l="-96979" t="-97306" r="-102709" b="-102355"/>
            </a:stretch>
          </a:blip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pic>
        <p:nvPicPr>
          <p:cNvPr id="302" name="Google Shape;302;g374b32e91a0_0_628"/>
          <p:cNvPicPr preferRelativeResize="0"/>
          <p:nvPr/>
        </p:nvPicPr>
        <p:blipFill rotWithShape="1">
          <a:blip r:embed="rId4">
            <a:alphaModFix/>
          </a:blip>
          <a:srcRect/>
          <a:stretch/>
        </p:blipFill>
        <p:spPr>
          <a:xfrm>
            <a:off x="5658161" y="171713"/>
            <a:ext cx="4226027" cy="2378145"/>
          </a:xfrm>
          <a:prstGeom prst="rect">
            <a:avLst/>
          </a:prstGeom>
          <a:noFill/>
          <a:ln>
            <a:noFill/>
          </a:ln>
        </p:spPr>
      </p:pic>
      <p:pic>
        <p:nvPicPr>
          <p:cNvPr id="303" name="Google Shape;303;g374b32e91a0_0_628"/>
          <p:cNvPicPr preferRelativeResize="0"/>
          <p:nvPr/>
        </p:nvPicPr>
        <p:blipFill rotWithShape="1">
          <a:blip r:embed="rId5">
            <a:alphaModFix/>
          </a:blip>
          <a:srcRect/>
          <a:stretch/>
        </p:blipFill>
        <p:spPr>
          <a:xfrm>
            <a:off x="9064560" y="685504"/>
            <a:ext cx="2346008" cy="4145687"/>
          </a:xfrm>
          <a:prstGeom prst="rect">
            <a:avLst/>
          </a:prstGeom>
          <a:noFill/>
          <a:ln>
            <a:noFill/>
          </a:ln>
        </p:spPr>
      </p:pic>
      <p:pic>
        <p:nvPicPr>
          <p:cNvPr id="304" name="Google Shape;304;g374b32e91a0_0_628"/>
          <p:cNvPicPr preferRelativeResize="0"/>
          <p:nvPr/>
        </p:nvPicPr>
        <p:blipFill rotWithShape="1">
          <a:blip r:embed="rId6">
            <a:alphaModFix/>
          </a:blip>
          <a:srcRect/>
          <a:stretch/>
        </p:blipFill>
        <p:spPr>
          <a:xfrm>
            <a:off x="6766800" y="3923171"/>
            <a:ext cx="4161753" cy="2595070"/>
          </a:xfrm>
          <a:prstGeom prst="rect">
            <a:avLst/>
          </a:prstGeom>
          <a:noFill/>
          <a:ln>
            <a:noFill/>
          </a:ln>
        </p:spPr>
      </p:pic>
      <p:pic>
        <p:nvPicPr>
          <p:cNvPr id="305" name="Google Shape;305;g374b32e91a0_0_628"/>
          <p:cNvPicPr preferRelativeResize="0"/>
          <p:nvPr/>
        </p:nvPicPr>
        <p:blipFill rotWithShape="1">
          <a:blip r:embed="rId7">
            <a:alphaModFix/>
          </a:blip>
          <a:srcRect/>
          <a:stretch/>
        </p:blipFill>
        <p:spPr>
          <a:xfrm>
            <a:off x="5128085" y="1713800"/>
            <a:ext cx="2587037" cy="4161753"/>
          </a:xfrm>
          <a:prstGeom prst="rect">
            <a:avLst/>
          </a:prstGeom>
          <a:noFill/>
          <a:ln>
            <a:noFill/>
          </a:ln>
        </p:spPr>
      </p:pic>
      <p:sp>
        <p:nvSpPr>
          <p:cNvPr id="306" name="Google Shape;306;g374b32e91a0_0_628"/>
          <p:cNvSpPr/>
          <p:nvPr/>
        </p:nvSpPr>
        <p:spPr>
          <a:xfrm rot="-5400000">
            <a:off x="9188000" y="4076100"/>
            <a:ext cx="2618100" cy="3370500"/>
          </a:xfrm>
          <a:prstGeom prst="rtTriangle">
            <a:avLst/>
          </a:prstGeom>
          <a:solidFill>
            <a:srgbClr val="974806"/>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307" name="Google Shape;307;g374b32e91a0_0_628"/>
          <p:cNvSpPr txBox="1"/>
          <p:nvPr/>
        </p:nvSpPr>
        <p:spPr>
          <a:xfrm>
            <a:off x="10287000" y="5996270"/>
            <a:ext cx="1710971" cy="640500"/>
          </a:xfrm>
          <a:prstGeom prst="rect">
            <a:avLst/>
          </a:prstGeom>
          <a:noFill/>
          <a:ln>
            <a:noFill/>
          </a:ln>
        </p:spPr>
        <p:txBody>
          <a:bodyPr spcFirstLastPara="1" wrap="square" lIns="0" tIns="0" rIns="0" bIns="0" anchor="ctr" anchorCtr="0">
            <a:noAutofit/>
          </a:bodyPr>
          <a:lstStyle/>
          <a:p>
            <a:pPr lvl="0" eaLnBrk="0" fontAlgn="base" hangingPunct="0">
              <a:spcBef>
                <a:spcPct val="0"/>
              </a:spcBef>
              <a:spcAft>
                <a:spcPct val="0"/>
              </a:spcAft>
              <a:buClrTx/>
            </a:pPr>
            <a:r>
              <a:rPr lang="fr-FR" sz="1700" b="1" noProof="0" dirty="0">
                <a:solidFill>
                  <a:schemeClr val="lt1"/>
                </a:solidFill>
                <a:latin typeface="Comfortaa"/>
                <a:ea typeface="Comfortaa"/>
                <a:cs typeface="Comfortaa"/>
              </a:rPr>
              <a:t>Compétences fondamentales</a:t>
            </a:r>
          </a:p>
        </p:txBody>
      </p:sp>
      <p:sp>
        <p:nvSpPr>
          <p:cNvPr id="308" name="Google Shape;308;g374b32e91a0_0_628"/>
          <p:cNvSpPr/>
          <p:nvPr/>
        </p:nvSpPr>
        <p:spPr>
          <a:xfrm>
            <a:off x="7333740" y="2250463"/>
            <a:ext cx="2072700" cy="20727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fr-FR" noProof="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Shape 1227"/>
        <p:cNvGrpSpPr/>
        <p:nvPr/>
      </p:nvGrpSpPr>
      <p:grpSpPr>
        <a:xfrm>
          <a:off x="0" y="0"/>
          <a:ext cx="0" cy="0"/>
          <a:chOff x="0" y="0"/>
          <a:chExt cx="0" cy="0"/>
        </a:xfrm>
      </p:grpSpPr>
      <p:sp>
        <p:nvSpPr>
          <p:cNvPr id="1228" name="Google Shape;1228;g36435086e47_0_624"/>
          <p:cNvSpPr/>
          <p:nvPr/>
        </p:nvSpPr>
        <p:spPr>
          <a:xfrm>
            <a:off x="578800" y="1951267"/>
            <a:ext cx="11034300" cy="4267500"/>
          </a:xfrm>
          <a:prstGeom prst="roundRect">
            <a:avLst>
              <a:gd name="adj" fmla="val 6011"/>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229" name="Google Shape;1229;g36435086e47_0_624"/>
          <p:cNvPicPr preferRelativeResize="0"/>
          <p:nvPr/>
        </p:nvPicPr>
        <p:blipFill rotWithShape="1">
          <a:blip r:embed="rId3">
            <a:alphaModFix/>
          </a:blip>
          <a:srcRect t="10418" r="714"/>
          <a:stretch/>
        </p:blipFill>
        <p:spPr>
          <a:xfrm>
            <a:off x="789900" y="2107546"/>
            <a:ext cx="10612200" cy="3964789"/>
          </a:xfrm>
          <a:prstGeom prst="rect">
            <a:avLst/>
          </a:prstGeom>
          <a:noFill/>
          <a:ln>
            <a:noFill/>
          </a:ln>
        </p:spPr>
      </p:pic>
      <p:sp>
        <p:nvSpPr>
          <p:cNvPr id="1230" name="Google Shape;1230;g36435086e47_0_624"/>
          <p:cNvSpPr txBox="1"/>
          <p:nvPr/>
        </p:nvSpPr>
        <p:spPr>
          <a:xfrm>
            <a:off x="9813428" y="6363100"/>
            <a:ext cx="2216700" cy="4155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fr-FR" sz="1100" noProof="0" dirty="0">
                <a:solidFill>
                  <a:srgbClr val="00344D"/>
                </a:solidFill>
                <a:latin typeface="Lato"/>
                <a:ea typeface="Lato"/>
                <a:cs typeface="Lato"/>
                <a:sym typeface="Lato"/>
              </a:rPr>
              <a:t>Source: Tennyson, R. (2003)</a:t>
            </a:r>
          </a:p>
        </p:txBody>
      </p:sp>
      <p:sp>
        <p:nvSpPr>
          <p:cNvPr id="1231" name="Google Shape;1231;g36435086e47_0_624"/>
          <p:cNvSpPr txBox="1"/>
          <p:nvPr/>
        </p:nvSpPr>
        <p:spPr>
          <a:xfrm>
            <a:off x="1378834" y="1403667"/>
            <a:ext cx="21327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Structure</a:t>
            </a:r>
          </a:p>
        </p:txBody>
      </p:sp>
      <p:sp>
        <p:nvSpPr>
          <p:cNvPr id="1232" name="Google Shape;1232;g36435086e47_0_624"/>
          <p:cNvSpPr txBox="1"/>
          <p:nvPr/>
        </p:nvSpPr>
        <p:spPr>
          <a:xfrm>
            <a:off x="5164367" y="1403667"/>
            <a:ext cx="19323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Avantages</a:t>
            </a:r>
          </a:p>
        </p:txBody>
      </p:sp>
      <p:sp>
        <p:nvSpPr>
          <p:cNvPr id="1233" name="Google Shape;1233;g36435086e47_0_624"/>
          <p:cNvSpPr txBox="1"/>
          <p:nvPr/>
        </p:nvSpPr>
        <p:spPr>
          <a:xfrm>
            <a:off x="8610100" y="1403667"/>
            <a:ext cx="2391900" cy="553957"/>
          </a:xfrm>
          <a:prstGeom prst="rect">
            <a:avLst/>
          </a:prstGeom>
          <a:noFill/>
          <a:ln>
            <a:noFill/>
          </a:ln>
        </p:spPr>
        <p:txBody>
          <a:bodyPr spcFirstLastPara="1" wrap="square" lIns="121900" tIns="121900" rIns="121900" bIns="121900" anchor="t" anchorCtr="0">
            <a:spAutoFit/>
          </a:bodyPr>
          <a:lstStyle/>
          <a:p>
            <a:pPr algn="ctr"/>
            <a:r>
              <a:rPr lang="fr-FR" sz="2000" b="1" noProof="0" dirty="0">
                <a:solidFill>
                  <a:srgbClr val="FFFFFF"/>
                </a:solidFill>
                <a:latin typeface="Roboto"/>
                <a:ea typeface="Roboto"/>
              </a:rPr>
              <a:t>Inconvénient</a:t>
            </a:r>
            <a:r>
              <a:rPr lang="fr-FR" sz="2000" b="1" noProof="0" dirty="0">
                <a:solidFill>
                  <a:srgbClr val="FFFFFF"/>
                </a:solidFill>
                <a:latin typeface="Roboto"/>
                <a:ea typeface="Roboto"/>
                <a:cs typeface="Roboto"/>
                <a:sym typeface="Roboto"/>
              </a:rPr>
              <a:t>s</a:t>
            </a:r>
          </a:p>
        </p:txBody>
      </p:sp>
      <p:sp>
        <p:nvSpPr>
          <p:cNvPr id="1234" name="Google Shape;1234;g36435086e47_0_624"/>
          <p:cNvSpPr txBox="1"/>
          <p:nvPr/>
        </p:nvSpPr>
        <p:spPr>
          <a:xfrm>
            <a:off x="2991667" y="521467"/>
            <a:ext cx="6908400" cy="574800"/>
          </a:xfrm>
          <a:prstGeom prst="rect">
            <a:avLst/>
          </a:prstGeom>
          <a:noFill/>
          <a:ln>
            <a:noFill/>
          </a:ln>
        </p:spPr>
        <p:txBody>
          <a:bodyPr spcFirstLastPara="1" wrap="square" lIns="121900" tIns="121900" rIns="121900" bIns="121900" anchor="t" anchorCtr="0">
            <a:noAutofit/>
          </a:bodyPr>
          <a:lstStyle/>
          <a:p>
            <a:pPr algn="ctr"/>
            <a:r>
              <a:rPr lang="fr-FR" sz="2900" noProof="0" dirty="0">
                <a:solidFill>
                  <a:srgbClr val="FFFFFF"/>
                </a:solidFill>
                <a:latin typeface="Roboto Black"/>
                <a:ea typeface="Roboto Black"/>
              </a:rPr>
              <a:t>STRUCTURES INFORMELLES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2BC69"/>
        </a:solidFill>
        <a:effectLst/>
      </p:bgPr>
    </p:bg>
    <p:spTree>
      <p:nvGrpSpPr>
        <p:cNvPr id="1" name="Shape 1238"/>
        <p:cNvGrpSpPr/>
        <p:nvPr/>
      </p:nvGrpSpPr>
      <p:grpSpPr>
        <a:xfrm>
          <a:off x="0" y="0"/>
          <a:ext cx="0" cy="0"/>
          <a:chOff x="0" y="0"/>
          <a:chExt cx="0" cy="0"/>
        </a:xfrm>
      </p:grpSpPr>
      <p:sp>
        <p:nvSpPr>
          <p:cNvPr id="1239" name="Google Shape;1239;g36435086e47_0_634"/>
          <p:cNvSpPr/>
          <p:nvPr/>
        </p:nvSpPr>
        <p:spPr>
          <a:xfrm>
            <a:off x="578800" y="1951276"/>
            <a:ext cx="11218500" cy="4052100"/>
          </a:xfrm>
          <a:prstGeom prst="roundRect">
            <a:avLst>
              <a:gd name="adj" fmla="val 6011"/>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40" name="Google Shape;1240;g36435086e47_0_634"/>
          <p:cNvSpPr txBox="1"/>
          <p:nvPr/>
        </p:nvSpPr>
        <p:spPr>
          <a:xfrm>
            <a:off x="9813428" y="6363100"/>
            <a:ext cx="2216700" cy="4155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fr-FR" sz="1100" noProof="0" dirty="0">
                <a:solidFill>
                  <a:srgbClr val="00344D"/>
                </a:solidFill>
                <a:latin typeface="Lato"/>
                <a:ea typeface="Lato"/>
                <a:cs typeface="Lato"/>
                <a:sym typeface="Lato"/>
              </a:rPr>
              <a:t>Source: Tennyson, R. (2003)</a:t>
            </a:r>
          </a:p>
        </p:txBody>
      </p:sp>
      <p:sp>
        <p:nvSpPr>
          <p:cNvPr id="1241" name="Google Shape;1241;g36435086e47_0_634"/>
          <p:cNvSpPr txBox="1"/>
          <p:nvPr/>
        </p:nvSpPr>
        <p:spPr>
          <a:xfrm>
            <a:off x="2612570" y="482200"/>
            <a:ext cx="8389429" cy="752400"/>
          </a:xfrm>
          <a:prstGeom prst="rect">
            <a:avLst/>
          </a:prstGeom>
          <a:noFill/>
          <a:ln>
            <a:noFill/>
          </a:ln>
        </p:spPr>
        <p:txBody>
          <a:bodyPr spcFirstLastPara="1" wrap="square" lIns="121900" tIns="121900" rIns="121900" bIns="121900" anchor="t" anchorCtr="0">
            <a:noAutofit/>
          </a:bodyPr>
          <a:lstStyle/>
          <a:p>
            <a:pPr algn="ctr"/>
            <a:r>
              <a:rPr lang="fr-FR" sz="2900" noProof="0" dirty="0">
                <a:solidFill>
                  <a:srgbClr val="FFFFFF"/>
                </a:solidFill>
                <a:latin typeface="Roboto Black"/>
                <a:ea typeface="Roboto Black"/>
              </a:rPr>
              <a:t>STRUCTURES LÉGÈREMENT PLUS FORMELLES</a:t>
            </a:r>
          </a:p>
        </p:txBody>
      </p:sp>
      <p:pic>
        <p:nvPicPr>
          <p:cNvPr id="1242" name="Google Shape;1242;g36435086e47_0_634"/>
          <p:cNvPicPr preferRelativeResize="0"/>
          <p:nvPr/>
        </p:nvPicPr>
        <p:blipFill rotWithShape="1">
          <a:blip r:embed="rId3">
            <a:alphaModFix/>
          </a:blip>
          <a:srcRect t="11205" r="970"/>
          <a:stretch/>
        </p:blipFill>
        <p:spPr>
          <a:xfrm>
            <a:off x="767075" y="2126850"/>
            <a:ext cx="10905577" cy="3599425"/>
          </a:xfrm>
          <a:prstGeom prst="rect">
            <a:avLst/>
          </a:prstGeom>
          <a:noFill/>
          <a:ln>
            <a:noFill/>
          </a:ln>
        </p:spPr>
      </p:pic>
      <p:sp>
        <p:nvSpPr>
          <p:cNvPr id="1243" name="Google Shape;1243;g36435086e47_0_634"/>
          <p:cNvSpPr txBox="1"/>
          <p:nvPr/>
        </p:nvSpPr>
        <p:spPr>
          <a:xfrm>
            <a:off x="1378834" y="1403667"/>
            <a:ext cx="21327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Structure</a:t>
            </a:r>
          </a:p>
        </p:txBody>
      </p:sp>
      <p:sp>
        <p:nvSpPr>
          <p:cNvPr id="1244" name="Google Shape;1244;g36435086e47_0_634"/>
          <p:cNvSpPr txBox="1"/>
          <p:nvPr/>
        </p:nvSpPr>
        <p:spPr>
          <a:xfrm>
            <a:off x="5164367" y="1403667"/>
            <a:ext cx="19323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Avantages</a:t>
            </a:r>
          </a:p>
        </p:txBody>
      </p:sp>
      <p:sp>
        <p:nvSpPr>
          <p:cNvPr id="1245" name="Google Shape;1245;g36435086e47_0_634"/>
          <p:cNvSpPr txBox="1"/>
          <p:nvPr/>
        </p:nvSpPr>
        <p:spPr>
          <a:xfrm>
            <a:off x="8610100" y="1403667"/>
            <a:ext cx="2391900" cy="553957"/>
          </a:xfrm>
          <a:prstGeom prst="rect">
            <a:avLst/>
          </a:prstGeom>
          <a:noFill/>
          <a:ln>
            <a:noFill/>
          </a:ln>
        </p:spPr>
        <p:txBody>
          <a:bodyPr spcFirstLastPara="1" wrap="square" lIns="121900" tIns="121900" rIns="121900" bIns="121900" anchor="t" anchorCtr="0">
            <a:spAutoFit/>
          </a:bodyPr>
          <a:lstStyle/>
          <a:p>
            <a:pPr algn="ctr"/>
            <a:r>
              <a:rPr lang="fr-FR" sz="2000" b="1" noProof="0" dirty="0">
                <a:solidFill>
                  <a:srgbClr val="FFFFFF"/>
                </a:solidFill>
                <a:latin typeface="Roboto"/>
                <a:ea typeface="Roboto"/>
                <a:sym typeface="Roboto"/>
              </a:rPr>
              <a:t>I</a:t>
            </a:r>
            <a:r>
              <a:rPr lang="fr-FR" sz="2000" b="1" noProof="0" dirty="0">
                <a:solidFill>
                  <a:srgbClr val="FFFFFF"/>
                </a:solidFill>
                <a:latin typeface="Roboto"/>
                <a:ea typeface="Roboto"/>
              </a:rPr>
              <a:t>nconvénient</a:t>
            </a:r>
            <a:r>
              <a:rPr lang="fr-FR" sz="2000" b="1" dirty="0">
                <a:solidFill>
                  <a:srgbClr val="FFFFFF"/>
                </a:solidFill>
                <a:latin typeface="Roboto"/>
                <a:ea typeface="Roboto"/>
                <a:sym typeface="Roboto"/>
              </a:rPr>
              <a:t>s</a:t>
            </a:r>
            <a:endParaRPr lang="fr-FR" sz="2000" b="1" noProof="0" dirty="0">
              <a:solidFill>
                <a:srgbClr val="FFFFFF"/>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99057"/>
        </a:solidFill>
        <a:effectLst/>
      </p:bgPr>
    </p:bg>
    <p:spTree>
      <p:nvGrpSpPr>
        <p:cNvPr id="1" name="Shape 1249"/>
        <p:cNvGrpSpPr/>
        <p:nvPr/>
      </p:nvGrpSpPr>
      <p:grpSpPr>
        <a:xfrm>
          <a:off x="0" y="0"/>
          <a:ext cx="0" cy="0"/>
          <a:chOff x="0" y="0"/>
          <a:chExt cx="0" cy="0"/>
        </a:xfrm>
      </p:grpSpPr>
      <p:sp>
        <p:nvSpPr>
          <p:cNvPr id="1250" name="Google Shape;1250;g36435086e47_0_644"/>
          <p:cNvSpPr/>
          <p:nvPr/>
        </p:nvSpPr>
        <p:spPr>
          <a:xfrm>
            <a:off x="578800" y="1951276"/>
            <a:ext cx="11341200" cy="4036500"/>
          </a:xfrm>
          <a:prstGeom prst="roundRect">
            <a:avLst>
              <a:gd name="adj" fmla="val 6011"/>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251" name="Google Shape;1251;g36435086e47_0_644"/>
          <p:cNvSpPr txBox="1"/>
          <p:nvPr/>
        </p:nvSpPr>
        <p:spPr>
          <a:xfrm>
            <a:off x="9813428" y="6363100"/>
            <a:ext cx="2216700" cy="4155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fr-FR" sz="1100" noProof="0" dirty="0">
                <a:solidFill>
                  <a:srgbClr val="00344D"/>
                </a:solidFill>
                <a:latin typeface="Lato"/>
                <a:ea typeface="Lato"/>
                <a:cs typeface="Lato"/>
                <a:sym typeface="Lato"/>
              </a:rPr>
              <a:t>Source: Tennyson, R. (2003)</a:t>
            </a:r>
          </a:p>
        </p:txBody>
      </p:sp>
      <p:sp>
        <p:nvSpPr>
          <p:cNvPr id="1252" name="Google Shape;1252;g36435086e47_0_644"/>
          <p:cNvSpPr txBox="1"/>
          <p:nvPr/>
        </p:nvSpPr>
        <p:spPr>
          <a:xfrm>
            <a:off x="3363686" y="594433"/>
            <a:ext cx="6061114" cy="574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900" noProof="0" dirty="0">
                <a:solidFill>
                  <a:srgbClr val="FFFFFF"/>
                </a:solidFill>
                <a:latin typeface="Roboto Black"/>
                <a:ea typeface="Roboto Black"/>
              </a:rPr>
              <a:t>STRUCTURES FORMELLES</a:t>
            </a:r>
          </a:p>
        </p:txBody>
      </p:sp>
      <p:pic>
        <p:nvPicPr>
          <p:cNvPr id="1253" name="Google Shape;1253;g36435086e47_0_644"/>
          <p:cNvPicPr preferRelativeResize="0"/>
          <p:nvPr/>
        </p:nvPicPr>
        <p:blipFill rotWithShape="1">
          <a:blip r:embed="rId3">
            <a:alphaModFix/>
          </a:blip>
          <a:srcRect t="11089" r="754" b="2815"/>
          <a:stretch/>
        </p:blipFill>
        <p:spPr>
          <a:xfrm>
            <a:off x="704325" y="2125925"/>
            <a:ext cx="11073325" cy="3523475"/>
          </a:xfrm>
          <a:prstGeom prst="rect">
            <a:avLst/>
          </a:prstGeom>
          <a:noFill/>
          <a:ln>
            <a:noFill/>
          </a:ln>
        </p:spPr>
      </p:pic>
      <p:sp>
        <p:nvSpPr>
          <p:cNvPr id="1254" name="Google Shape;1254;g36435086e47_0_644"/>
          <p:cNvSpPr txBox="1"/>
          <p:nvPr/>
        </p:nvSpPr>
        <p:spPr>
          <a:xfrm>
            <a:off x="1378834" y="1403667"/>
            <a:ext cx="21327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Structure</a:t>
            </a:r>
          </a:p>
        </p:txBody>
      </p:sp>
      <p:sp>
        <p:nvSpPr>
          <p:cNvPr id="1255" name="Google Shape;1255;g36435086e47_0_644"/>
          <p:cNvSpPr txBox="1"/>
          <p:nvPr/>
        </p:nvSpPr>
        <p:spPr>
          <a:xfrm>
            <a:off x="5164367" y="1403667"/>
            <a:ext cx="19323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fr-FR" sz="2000" b="1" noProof="0" dirty="0">
                <a:solidFill>
                  <a:srgbClr val="FFFFFF"/>
                </a:solidFill>
                <a:latin typeface="Roboto"/>
                <a:ea typeface="Roboto"/>
                <a:cs typeface="Roboto"/>
                <a:sym typeface="Roboto"/>
              </a:rPr>
              <a:t>Avantages</a:t>
            </a:r>
          </a:p>
        </p:txBody>
      </p:sp>
      <p:sp>
        <p:nvSpPr>
          <p:cNvPr id="1256" name="Google Shape;1256;g36435086e47_0_644"/>
          <p:cNvSpPr txBox="1"/>
          <p:nvPr/>
        </p:nvSpPr>
        <p:spPr>
          <a:xfrm>
            <a:off x="8610100" y="1403667"/>
            <a:ext cx="2391900" cy="553957"/>
          </a:xfrm>
          <a:prstGeom prst="rect">
            <a:avLst/>
          </a:prstGeom>
          <a:noFill/>
          <a:ln>
            <a:noFill/>
          </a:ln>
        </p:spPr>
        <p:txBody>
          <a:bodyPr spcFirstLastPara="1" wrap="square" lIns="121900" tIns="121900" rIns="121900" bIns="121900" anchor="t" anchorCtr="0">
            <a:spAutoFit/>
          </a:bodyPr>
          <a:lstStyle/>
          <a:p>
            <a:pPr algn="ctr"/>
            <a:r>
              <a:rPr lang="fr-FR" sz="2000" b="1" noProof="0" dirty="0">
                <a:solidFill>
                  <a:srgbClr val="FFFFFF"/>
                </a:solidFill>
                <a:latin typeface="Roboto"/>
                <a:ea typeface="Roboto"/>
                <a:sym typeface="Roboto"/>
              </a:rPr>
              <a:t>I</a:t>
            </a:r>
            <a:r>
              <a:rPr lang="fr-FR" sz="2000" b="1" noProof="0" dirty="0">
                <a:solidFill>
                  <a:srgbClr val="FFFFFF"/>
                </a:solidFill>
                <a:latin typeface="Roboto"/>
                <a:ea typeface="Roboto"/>
              </a:rPr>
              <a:t>nconvénients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0"/>
        <p:cNvGrpSpPr/>
        <p:nvPr/>
      </p:nvGrpSpPr>
      <p:grpSpPr>
        <a:xfrm>
          <a:off x="0" y="0"/>
          <a:ext cx="0" cy="0"/>
          <a:chOff x="0" y="0"/>
          <a:chExt cx="0" cy="0"/>
        </a:xfrm>
      </p:grpSpPr>
      <p:sp>
        <p:nvSpPr>
          <p:cNvPr id="1261" name="Google Shape;1261;g36435086e47_0_654"/>
          <p:cNvSpPr txBox="1"/>
          <p:nvPr/>
        </p:nvSpPr>
        <p:spPr>
          <a:xfrm>
            <a:off x="952854" y="555717"/>
            <a:ext cx="6588945" cy="1255200"/>
          </a:xfrm>
          <a:prstGeom prst="rect">
            <a:avLst/>
          </a:prstGeom>
          <a:noFill/>
          <a:ln>
            <a:noFill/>
          </a:ln>
        </p:spPr>
        <p:txBody>
          <a:bodyPr spcFirstLastPara="1" wrap="square" lIns="121900" tIns="121900" rIns="121900" bIns="121900" anchor="ctr" anchorCtr="0">
            <a:noAutofit/>
          </a:bodyPr>
          <a:lstStyle/>
          <a:p>
            <a:r>
              <a:rPr lang="fr-FR" sz="2800" noProof="0" dirty="0">
                <a:solidFill>
                  <a:schemeClr val="dk2"/>
                </a:solidFill>
                <a:latin typeface="Roboto Black"/>
                <a:ea typeface="Roboto Black"/>
              </a:rPr>
              <a:t>Configuration organisationnelle</a:t>
            </a:r>
          </a:p>
        </p:txBody>
      </p:sp>
      <p:sp>
        <p:nvSpPr>
          <p:cNvPr id="1262" name="Google Shape;1262;g36435086e47_0_654"/>
          <p:cNvSpPr txBox="1"/>
          <p:nvPr/>
        </p:nvSpPr>
        <p:spPr>
          <a:xfrm>
            <a:off x="952815" y="1374000"/>
            <a:ext cx="8278271" cy="576300"/>
          </a:xfrm>
          <a:prstGeom prst="rect">
            <a:avLst/>
          </a:prstGeom>
          <a:noFill/>
          <a:ln>
            <a:noFill/>
          </a:ln>
        </p:spPr>
        <p:txBody>
          <a:bodyPr spcFirstLastPara="1" wrap="square" lIns="121900" tIns="121900" rIns="121900" bIns="121900" anchor="t" anchorCtr="0">
            <a:noAutofit/>
          </a:bodyPr>
          <a:lstStyle/>
          <a:p>
            <a:r>
              <a:rPr lang="fr-FR" sz="2400" noProof="0" dirty="0">
                <a:solidFill>
                  <a:srgbClr val="005677"/>
                </a:solidFill>
                <a:latin typeface="Roboto Black"/>
                <a:ea typeface="Roboto Black"/>
              </a:rPr>
              <a:t>Règles de gouvernance | </a:t>
            </a:r>
            <a:r>
              <a:rPr lang="fr-FR" sz="2400" b="1" noProof="0" dirty="0">
                <a:solidFill>
                  <a:srgbClr val="005677"/>
                </a:solidFill>
                <a:latin typeface="Roboto Black"/>
                <a:ea typeface="Roboto Black"/>
              </a:rPr>
              <a:t>règles de fonctionnement</a:t>
            </a:r>
          </a:p>
        </p:txBody>
      </p:sp>
      <p:sp>
        <p:nvSpPr>
          <p:cNvPr id="1263" name="Google Shape;1263;g36435086e47_0_654"/>
          <p:cNvSpPr txBox="1"/>
          <p:nvPr/>
        </p:nvSpPr>
        <p:spPr>
          <a:xfrm>
            <a:off x="850779" y="1950301"/>
            <a:ext cx="6415575" cy="4201110"/>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1600" noProof="0" dirty="0">
                <a:solidFill>
                  <a:schemeClr val="tx1"/>
                </a:solidFill>
                <a:latin typeface="Arial" panose="020B0604020202020204" pitchFamily="34" charset="0"/>
              </a:rPr>
              <a:t>	</a:t>
            </a:r>
          </a:p>
          <a:p>
            <a:pPr marL="609600" indent="-406400">
              <a:spcBef>
                <a:spcPts val="1300"/>
              </a:spcBef>
              <a:buClr>
                <a:srgbClr val="005677"/>
              </a:buClr>
              <a:buSzPts val="1600"/>
              <a:buFont typeface="Raleway"/>
              <a:buChar char="●"/>
            </a:pPr>
            <a:r>
              <a:rPr lang="fr-FR" sz="1600" noProof="0" dirty="0">
                <a:solidFill>
                  <a:schemeClr val="tx1"/>
                </a:solidFill>
                <a:latin typeface="Roboto" panose="02000000000000000000" pitchFamily="2" charset="0"/>
                <a:ea typeface="Roboto" panose="02000000000000000000" pitchFamily="2" charset="0"/>
              </a:rPr>
              <a:t>Qui est le représentant légitime d'un groupe de parties prenantes ? Comment est-il choisi ?</a:t>
            </a:r>
          </a:p>
          <a:p>
            <a:pPr marL="609600" indent="-406400">
              <a:spcBef>
                <a:spcPts val="1300"/>
              </a:spcBef>
              <a:buClr>
                <a:srgbClr val="005677"/>
              </a:buClr>
              <a:buSzPts val="1600"/>
              <a:buFont typeface="Raleway"/>
              <a:buChar char="●"/>
            </a:pPr>
            <a:r>
              <a:rPr lang="fr-FR" sz="1600" noProof="0" dirty="0">
                <a:solidFill>
                  <a:schemeClr val="tx1"/>
                </a:solidFill>
                <a:latin typeface="Roboto" panose="02000000000000000000" pitchFamily="2" charset="0"/>
                <a:ea typeface="Roboto" panose="02000000000000000000" pitchFamily="2" charset="0"/>
              </a:rPr>
              <a:t>Comment la coordination et la direction sont-elles choisies ? Qu'en est-il des autres postes ?</a:t>
            </a:r>
          </a:p>
          <a:p>
            <a:pPr marL="609600" indent="-406400">
              <a:spcBef>
                <a:spcPts val="1300"/>
              </a:spcBef>
              <a:buClr>
                <a:srgbClr val="005677"/>
              </a:buClr>
              <a:buSzPts val="1600"/>
              <a:buFont typeface="Raleway"/>
              <a:buChar char="●"/>
            </a:pPr>
            <a:r>
              <a:rPr lang="fr-FR" sz="1600" noProof="0" dirty="0">
                <a:solidFill>
                  <a:schemeClr val="tx1"/>
                </a:solidFill>
                <a:latin typeface="Roboto" panose="02000000000000000000" pitchFamily="2" charset="0"/>
                <a:ea typeface="Roboto" panose="02000000000000000000" pitchFamily="2" charset="0"/>
              </a:rPr>
              <a:t>Comment les parties prenantes peuvent-elles être </a:t>
            </a:r>
            <a:r>
              <a:rPr lang="fr-FR" sz="1600" b="1" noProof="0" dirty="0">
                <a:solidFill>
                  <a:schemeClr val="tx1"/>
                </a:solidFill>
                <a:latin typeface="Roboto" panose="02000000000000000000" pitchFamily="2" charset="0"/>
                <a:ea typeface="Roboto" panose="02000000000000000000" pitchFamily="2" charset="0"/>
              </a:rPr>
              <a:t>tenues responsables</a:t>
            </a:r>
            <a:r>
              <a:rPr lang="fr-FR" sz="1600" noProof="0" dirty="0">
                <a:solidFill>
                  <a:schemeClr val="tx1"/>
                </a:solidFill>
                <a:latin typeface="Roboto" panose="02000000000000000000" pitchFamily="2" charset="0"/>
                <a:ea typeface="Roboto" panose="02000000000000000000" pitchFamily="2" charset="0"/>
              </a:rPr>
              <a:t> de leurs rôles ?</a:t>
            </a:r>
          </a:p>
          <a:p>
            <a:pPr marL="609600" indent="-406400">
              <a:spcBef>
                <a:spcPts val="1300"/>
              </a:spcBef>
              <a:buClr>
                <a:srgbClr val="005677"/>
              </a:buClr>
              <a:buSzPts val="1600"/>
              <a:buFont typeface="Raleway"/>
              <a:buChar char="●"/>
            </a:pPr>
            <a:r>
              <a:rPr lang="fr-FR" sz="1600" noProof="0" dirty="0">
                <a:solidFill>
                  <a:schemeClr val="tx1"/>
                </a:solidFill>
                <a:latin typeface="Roboto" panose="02000000000000000000" pitchFamily="2" charset="0"/>
                <a:ea typeface="Roboto" panose="02000000000000000000" pitchFamily="2" charset="0"/>
              </a:rPr>
              <a:t>Comment les </a:t>
            </a:r>
            <a:r>
              <a:rPr lang="fr-FR" sz="1600" b="1" noProof="0" dirty="0">
                <a:solidFill>
                  <a:schemeClr val="tx1"/>
                </a:solidFill>
                <a:latin typeface="Roboto" panose="02000000000000000000" pitchFamily="2" charset="0"/>
                <a:ea typeface="Roboto" panose="02000000000000000000" pitchFamily="2" charset="0"/>
              </a:rPr>
              <a:t>décisions</a:t>
            </a:r>
            <a:r>
              <a:rPr lang="fr-FR" sz="1600" noProof="0" dirty="0">
                <a:solidFill>
                  <a:schemeClr val="tx1"/>
                </a:solidFill>
                <a:latin typeface="Roboto" panose="02000000000000000000" pitchFamily="2" charset="0"/>
                <a:ea typeface="Roboto" panose="02000000000000000000" pitchFamily="2" charset="0"/>
              </a:rPr>
              <a:t> sont-elles prises ? (par consensus, par vote...)</a:t>
            </a:r>
          </a:p>
          <a:p>
            <a:pPr marL="609600" indent="-406400">
              <a:spcBef>
                <a:spcPts val="1300"/>
              </a:spcBef>
              <a:buClr>
                <a:srgbClr val="005677"/>
              </a:buClr>
              <a:buSzPts val="1600"/>
              <a:buFont typeface="Raleway"/>
              <a:buChar char="●"/>
            </a:pPr>
            <a:r>
              <a:rPr lang="fr-FR" sz="1600" noProof="0" dirty="0">
                <a:solidFill>
                  <a:schemeClr val="tx1"/>
                </a:solidFill>
                <a:latin typeface="Roboto" panose="02000000000000000000" pitchFamily="2" charset="0"/>
                <a:ea typeface="Roboto" panose="02000000000000000000" pitchFamily="2" charset="0"/>
              </a:rPr>
              <a:t>Quelles sont les règles et la fréquence des </a:t>
            </a:r>
            <a:r>
              <a:rPr lang="fr-FR" sz="1600" b="1" noProof="0" dirty="0">
                <a:solidFill>
                  <a:schemeClr val="tx1"/>
                </a:solidFill>
                <a:latin typeface="Roboto" panose="02000000000000000000" pitchFamily="2" charset="0"/>
                <a:ea typeface="Roboto" panose="02000000000000000000" pitchFamily="2" charset="0"/>
              </a:rPr>
              <a:t>réunions ?</a:t>
            </a:r>
          </a:p>
          <a:p>
            <a:pPr marL="609600" indent="-406400">
              <a:spcBef>
                <a:spcPts val="1300"/>
              </a:spcBef>
              <a:buClr>
                <a:srgbClr val="005677"/>
              </a:buClr>
              <a:buSzPts val="1600"/>
              <a:buFont typeface="Raleway"/>
              <a:buChar char="●"/>
            </a:pPr>
            <a:r>
              <a:rPr lang="fr-FR" sz="1600" b="1" noProof="0" dirty="0">
                <a:solidFill>
                  <a:schemeClr val="tx1"/>
                </a:solidFill>
                <a:latin typeface="Roboto" panose="02000000000000000000" pitchFamily="2" charset="0"/>
                <a:ea typeface="Roboto" panose="02000000000000000000" pitchFamily="2" charset="0"/>
              </a:rPr>
              <a:t>C</a:t>
            </a:r>
            <a:r>
              <a:rPr lang="fr-FR" sz="1600" noProof="0" dirty="0">
                <a:solidFill>
                  <a:schemeClr val="tx1"/>
                </a:solidFill>
                <a:latin typeface="Roboto" panose="02000000000000000000" pitchFamily="2" charset="0"/>
                <a:ea typeface="Roboto" panose="02000000000000000000" pitchFamily="2" charset="0"/>
              </a:rPr>
              <a:t>omment l'</a:t>
            </a:r>
            <a:r>
              <a:rPr lang="fr-FR" sz="1600" b="1" noProof="0" dirty="0">
                <a:solidFill>
                  <a:schemeClr val="tx1"/>
                </a:solidFill>
                <a:latin typeface="Roboto" panose="02000000000000000000" pitchFamily="2" charset="0"/>
                <a:ea typeface="Roboto" panose="02000000000000000000" pitchFamily="2" charset="0"/>
              </a:rPr>
              <a:t>efficacité</a:t>
            </a:r>
            <a:r>
              <a:rPr lang="fr-FR" sz="1600" noProof="0" dirty="0">
                <a:solidFill>
                  <a:schemeClr val="tx1"/>
                </a:solidFill>
                <a:latin typeface="Roboto" panose="02000000000000000000" pitchFamily="2" charset="0"/>
                <a:ea typeface="Roboto" panose="02000000000000000000" pitchFamily="2" charset="0"/>
              </a:rPr>
              <a:t> du travail du partenariat est-elle </a:t>
            </a:r>
            <a:r>
              <a:rPr lang="fr-FR" sz="1600" b="1" noProof="0" dirty="0">
                <a:solidFill>
                  <a:schemeClr val="tx1"/>
                </a:solidFill>
                <a:latin typeface="Roboto" panose="02000000000000000000" pitchFamily="2" charset="0"/>
                <a:ea typeface="Roboto" panose="02000000000000000000" pitchFamily="2" charset="0"/>
              </a:rPr>
              <a:t>évaluée</a:t>
            </a:r>
            <a:r>
              <a:rPr lang="fr-FR" sz="1600" noProof="0" dirty="0">
                <a:solidFill>
                  <a:schemeClr val="tx1"/>
                </a:solidFill>
                <a:latin typeface="Roboto" panose="02000000000000000000" pitchFamily="2" charset="0"/>
                <a:ea typeface="Roboto" panose="02000000000000000000" pitchFamily="2" charset="0"/>
              </a:rPr>
              <a:t> ?</a:t>
            </a:r>
          </a:p>
        </p:txBody>
      </p:sp>
      <p:pic>
        <p:nvPicPr>
          <p:cNvPr id="1264" name="Google Shape;1264;g36435086e47_0_654"/>
          <p:cNvPicPr preferRelativeResize="0"/>
          <p:nvPr/>
        </p:nvPicPr>
        <p:blipFill rotWithShape="1">
          <a:blip r:embed="rId3">
            <a:alphaModFix/>
          </a:blip>
          <a:srcRect l="38206" t="51790" r="32346" b="-1748"/>
          <a:stretch/>
        </p:blipFill>
        <p:spPr>
          <a:xfrm>
            <a:off x="12849967" y="-225998"/>
            <a:ext cx="2209869" cy="2160099"/>
          </a:xfrm>
          <a:prstGeom prst="rect">
            <a:avLst/>
          </a:prstGeom>
          <a:noFill/>
          <a:ln>
            <a:noFill/>
          </a:ln>
        </p:spPr>
      </p:pic>
      <p:pic>
        <p:nvPicPr>
          <p:cNvPr id="1265" name="Google Shape;1265;g36435086e47_0_654"/>
          <p:cNvPicPr preferRelativeResize="0"/>
          <p:nvPr/>
        </p:nvPicPr>
        <p:blipFill rotWithShape="1">
          <a:blip r:embed="rId4">
            <a:alphaModFix/>
          </a:blip>
          <a:srcRect l="28382"/>
          <a:stretch/>
        </p:blipFill>
        <p:spPr>
          <a:xfrm>
            <a:off x="6732399" y="2538409"/>
            <a:ext cx="6415575" cy="4400317"/>
          </a:xfrm>
          <a:prstGeom prst="rect">
            <a:avLst/>
          </a:prstGeom>
          <a:noFill/>
          <a:ln>
            <a:noFill/>
          </a:ln>
        </p:spPr>
      </p:pic>
      <p:sp>
        <p:nvSpPr>
          <p:cNvPr id="3" name="Rectangle 2">
            <a:extLst>
              <a:ext uri="{FF2B5EF4-FFF2-40B4-BE49-F238E27FC236}">
                <a16:creationId xmlns:a16="http://schemas.microsoft.com/office/drawing/2014/main" id="{33059965-52CF-BBED-1F7E-4972A1A5372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CC116D2A-1122-9F37-BD3E-21C249B9062F}"/>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g36435086e47_0_662"/>
          <p:cNvSpPr txBox="1">
            <a:spLocks noGrp="1"/>
          </p:cNvSpPr>
          <p:nvPr>
            <p:ph type="ctrTitle"/>
          </p:nvPr>
        </p:nvSpPr>
        <p:spPr>
          <a:xfrm>
            <a:off x="554148" y="1323689"/>
            <a:ext cx="15147600" cy="3649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271" name="Google Shape;1271;g36435086e47_0_662"/>
          <p:cNvSpPr txBox="1">
            <a:spLocks noGrp="1"/>
          </p:cNvSpPr>
          <p:nvPr>
            <p:ph type="subTitle" idx="1"/>
          </p:nvPr>
        </p:nvSpPr>
        <p:spPr>
          <a:xfrm>
            <a:off x="554133" y="5038444"/>
            <a:ext cx="15147600" cy="14091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a:p>
        </p:txBody>
      </p:sp>
      <p:pic>
        <p:nvPicPr>
          <p:cNvPr id="1272" name="Google Shape;1272;g36435086e47_0_662"/>
          <p:cNvPicPr preferRelativeResize="0"/>
          <p:nvPr/>
        </p:nvPicPr>
        <p:blipFill>
          <a:blip r:embed="rId3">
            <a:alphaModFix/>
          </a:blip>
          <a:stretch>
            <a:fillRect/>
          </a:stretch>
        </p:blipFill>
        <p:spPr>
          <a:xfrm>
            <a:off x="228400" y="85917"/>
            <a:ext cx="11875968" cy="6686167"/>
          </a:xfrm>
          <a:prstGeom prst="rect">
            <a:avLst/>
          </a:prstGeom>
          <a:noFill/>
          <a:ln>
            <a:noFill/>
          </a:ln>
        </p:spPr>
      </p:pic>
      <p:pic>
        <p:nvPicPr>
          <p:cNvPr id="1273" name="Google Shape;1273;g36435086e47_0_662" title="WhatsApp Image 2025-04-27 at 12.02.29.jpeg"/>
          <p:cNvPicPr preferRelativeResize="0"/>
          <p:nvPr/>
        </p:nvPicPr>
        <p:blipFill>
          <a:blip r:embed="rId4">
            <a:alphaModFix/>
          </a:blip>
          <a:stretch>
            <a:fillRect/>
          </a:stretch>
        </p:blipFill>
        <p:spPr>
          <a:xfrm>
            <a:off x="9712333" y="214033"/>
            <a:ext cx="2276170" cy="67573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pic>
        <p:nvPicPr>
          <p:cNvPr id="1278" name="Google Shape;1278;g36435086e47_0_669"/>
          <p:cNvPicPr preferRelativeResize="0"/>
          <p:nvPr/>
        </p:nvPicPr>
        <p:blipFill>
          <a:blip r:embed="rId3">
            <a:alphaModFix/>
          </a:blip>
          <a:stretch>
            <a:fillRect/>
          </a:stretch>
        </p:blipFill>
        <p:spPr>
          <a:xfrm>
            <a:off x="162633" y="0"/>
            <a:ext cx="10052331" cy="7539266"/>
          </a:xfrm>
          <a:prstGeom prst="rect">
            <a:avLst/>
          </a:prstGeom>
          <a:noFill/>
          <a:ln>
            <a:noFill/>
          </a:ln>
        </p:spPr>
      </p:pic>
      <p:pic>
        <p:nvPicPr>
          <p:cNvPr id="1279" name="Google Shape;1279;g36435086e47_0_669"/>
          <p:cNvPicPr preferRelativeResize="0"/>
          <p:nvPr/>
        </p:nvPicPr>
        <p:blipFill>
          <a:blip r:embed="rId4">
            <a:alphaModFix/>
          </a:blip>
          <a:stretch>
            <a:fillRect/>
          </a:stretch>
        </p:blipFill>
        <p:spPr>
          <a:xfrm>
            <a:off x="10300733" y="166667"/>
            <a:ext cx="1715500" cy="1715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283"/>
        <p:cNvGrpSpPr/>
        <p:nvPr/>
      </p:nvGrpSpPr>
      <p:grpSpPr>
        <a:xfrm>
          <a:off x="0" y="0"/>
          <a:ext cx="0" cy="0"/>
          <a:chOff x="0" y="0"/>
          <a:chExt cx="0" cy="0"/>
        </a:xfrm>
      </p:grpSpPr>
      <p:sp>
        <p:nvSpPr>
          <p:cNvPr id="1284" name="Google Shape;1284;g36435086e47_0_1769"/>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i="1">
                <a:solidFill>
                  <a:schemeClr val="lt1"/>
                </a:solidFill>
                <a:latin typeface="Lato"/>
                <a:ea typeface="Lato"/>
                <a:cs typeface="Lato"/>
                <a:sym typeface="Lato"/>
              </a:rPr>
              <a:t>Buck et al. 2017</a:t>
            </a:r>
            <a:endParaRPr sz="1100" i="1">
              <a:solidFill>
                <a:schemeClr val="lt1"/>
              </a:solidFill>
              <a:latin typeface="Lato"/>
              <a:ea typeface="Lato"/>
              <a:cs typeface="Lato"/>
              <a:sym typeface="Lato"/>
            </a:endParaRPr>
          </a:p>
        </p:txBody>
      </p:sp>
      <p:cxnSp>
        <p:nvCxnSpPr>
          <p:cNvPr id="1285" name="Google Shape;1285;g36435086e47_0_1769"/>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1286" name="Google Shape;1286;g36435086e47_0_1769"/>
          <p:cNvGrpSpPr/>
          <p:nvPr/>
        </p:nvGrpSpPr>
        <p:grpSpPr>
          <a:xfrm>
            <a:off x="623210" y="1225813"/>
            <a:ext cx="2640511" cy="1709838"/>
            <a:chOff x="368576" y="1783489"/>
            <a:chExt cx="2080461" cy="1533900"/>
          </a:xfrm>
        </p:grpSpPr>
        <p:sp>
          <p:nvSpPr>
            <p:cNvPr id="1287" name="Google Shape;1287;g36435086e47_0_1769"/>
            <p:cNvSpPr/>
            <p:nvPr/>
          </p:nvSpPr>
          <p:spPr>
            <a:xfrm>
              <a:off x="632863" y="1783489"/>
              <a:ext cx="16488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88" name="Google Shape;1288;g36435086e47_0_1769"/>
            <p:cNvSpPr txBox="1"/>
            <p:nvPr/>
          </p:nvSpPr>
          <p:spPr>
            <a:xfrm>
              <a:off x="368576" y="2143285"/>
              <a:ext cx="2080461" cy="723000"/>
            </a:xfrm>
            <a:prstGeom prst="rect">
              <a:avLst/>
            </a:prstGeom>
            <a:noFill/>
            <a:ln>
              <a:noFill/>
            </a:ln>
          </p:spPr>
          <p:txBody>
            <a:bodyPr spcFirstLastPara="1" wrap="square" lIns="121900" tIns="121900" rIns="121900" bIns="121900" anchor="t" anchorCtr="0">
              <a:noAutofit/>
            </a:bodyPr>
            <a:lstStyle/>
            <a:p>
              <a:pPr algn="ctr"/>
              <a:r>
                <a:rPr lang="en-US" sz="1600" b="1" dirty="0" err="1">
                  <a:solidFill>
                    <a:schemeClr val="lt1"/>
                  </a:solidFill>
                  <a:latin typeface="Roboto"/>
                  <a:ea typeface="Roboto"/>
                  <a:cs typeface="Roboto"/>
                  <a:sym typeface="Roboto"/>
                </a:rPr>
                <a:t>Acteurs</a:t>
              </a:r>
              <a:r>
                <a:rPr lang="en-US" sz="1600" b="1" dirty="0">
                  <a:solidFill>
                    <a:schemeClr val="lt1"/>
                  </a:solidFill>
                  <a:latin typeface="Roboto"/>
                  <a:ea typeface="Roboto"/>
                  <a:cs typeface="Roboto"/>
                  <a:sym typeface="Roboto"/>
                </a:rPr>
                <a:t> </a:t>
              </a:r>
              <a:r>
                <a:rPr lang="fr-FR" sz="1600" dirty="0">
                  <a:solidFill>
                    <a:schemeClr val="lt1"/>
                  </a:solidFill>
                  <a:latin typeface="Roboto Black"/>
                  <a:ea typeface="Roboto Black"/>
                </a:rPr>
                <a:t>impliqué</a:t>
              </a:r>
              <a:r>
                <a:rPr lang="en-US" sz="1600" dirty="0">
                  <a:solidFill>
                    <a:schemeClr val="lt1"/>
                  </a:solidFill>
                  <a:latin typeface="Roboto Black"/>
                  <a:ea typeface="Roboto Black"/>
                  <a:cs typeface="Roboto Black"/>
                  <a:sym typeface="Roboto Black"/>
                </a:rPr>
                <a:t>s</a:t>
              </a:r>
              <a:endParaRPr lang="fr-FR" sz="1600" dirty="0">
                <a:solidFill>
                  <a:schemeClr val="lt1"/>
                </a:solidFill>
                <a:latin typeface="Roboto Black"/>
                <a:ea typeface="Roboto Black"/>
                <a:cs typeface="Roboto Black"/>
                <a:sym typeface="Roboto Black"/>
              </a:endParaRPr>
            </a:p>
          </p:txBody>
        </p:sp>
      </p:grpSp>
      <p:grpSp>
        <p:nvGrpSpPr>
          <p:cNvPr id="1289" name="Google Shape;1289;g36435086e47_0_1769"/>
          <p:cNvGrpSpPr/>
          <p:nvPr/>
        </p:nvGrpSpPr>
        <p:grpSpPr>
          <a:xfrm>
            <a:off x="3765735" y="1188712"/>
            <a:ext cx="2092648" cy="1782809"/>
            <a:chOff x="2453819" y="1525538"/>
            <a:chExt cx="2168100" cy="2105100"/>
          </a:xfrm>
        </p:grpSpPr>
        <p:sp>
          <p:nvSpPr>
            <p:cNvPr id="1290" name="Google Shape;1290;g36435086e47_0_1769"/>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91" name="Google Shape;1291;g36435086e47_0_1769"/>
            <p:cNvSpPr txBox="1"/>
            <p:nvPr/>
          </p:nvSpPr>
          <p:spPr>
            <a:xfrm>
              <a:off x="2453819" y="1986154"/>
              <a:ext cx="2168100" cy="704700"/>
            </a:xfrm>
            <a:prstGeom prst="rect">
              <a:avLst/>
            </a:prstGeom>
            <a:noFill/>
            <a:ln>
              <a:noFill/>
            </a:ln>
          </p:spPr>
          <p:txBody>
            <a:bodyPr spcFirstLastPara="1" wrap="square" lIns="121900" tIns="121900" rIns="121900" bIns="121900" anchor="t" anchorCtr="0">
              <a:noAutofit/>
            </a:bodyPr>
            <a:lstStyle/>
            <a:p>
              <a:pPr lvl="0" algn="ctr"/>
              <a:r>
                <a:rPr lang="fr-FR" sz="1800" dirty="0">
                  <a:solidFill>
                    <a:schemeClr val="lt1"/>
                  </a:solidFill>
                  <a:latin typeface="Roboto Black"/>
                  <a:ea typeface="Roboto Black"/>
                </a:rPr>
                <a:t>Rôles et</a:t>
              </a:r>
              <a:r>
                <a:rPr lang="fr-FR" sz="1800" dirty="0">
                  <a:solidFill>
                    <a:schemeClr val="lt1"/>
                  </a:solidFill>
                  <a:latin typeface="Roboto Black"/>
                  <a:ea typeface="Roboto Black"/>
                  <a:sym typeface="Roboto Black"/>
                </a:rPr>
                <a:t> </a:t>
              </a:r>
            </a:p>
            <a:p>
              <a:pPr algn="ctr"/>
              <a:r>
                <a:rPr lang="fr-FR" sz="1800" dirty="0">
                  <a:solidFill>
                    <a:schemeClr val="lt1"/>
                  </a:solidFill>
                  <a:latin typeface="Roboto Black"/>
                  <a:ea typeface="Roboto Black"/>
                  <a:sym typeface="Roboto Black"/>
                </a:rPr>
                <a:t>Re</a:t>
              </a:r>
              <a:r>
                <a:rPr lang="fr-FR" sz="1800" dirty="0">
                  <a:solidFill>
                    <a:schemeClr val="lt1"/>
                  </a:solidFill>
                  <a:latin typeface="Roboto Black"/>
                  <a:ea typeface="Roboto Black"/>
                </a:rPr>
                <a:t>sponsabilité</a:t>
              </a:r>
              <a:r>
                <a:rPr lang="fr-FR" sz="1800" dirty="0">
                  <a:solidFill>
                    <a:schemeClr val="lt1"/>
                  </a:solidFill>
                  <a:latin typeface="Roboto Black"/>
                  <a:ea typeface="Roboto Black"/>
                  <a:sym typeface="Roboto Black"/>
                </a:rPr>
                <a:t>s</a:t>
              </a:r>
              <a:endParaRPr lang="fr-FR" sz="2000" dirty="0">
                <a:solidFill>
                  <a:schemeClr val="lt1"/>
                </a:solidFill>
                <a:latin typeface="Roboto Black"/>
                <a:ea typeface="Roboto Black"/>
                <a:cs typeface="Roboto Black"/>
                <a:sym typeface="Roboto Black"/>
              </a:endParaRPr>
            </a:p>
          </p:txBody>
        </p:sp>
      </p:grpSp>
      <p:grpSp>
        <p:nvGrpSpPr>
          <p:cNvPr id="1292" name="Google Shape;1292;g36435086e47_0_1769"/>
          <p:cNvGrpSpPr/>
          <p:nvPr/>
        </p:nvGrpSpPr>
        <p:grpSpPr>
          <a:xfrm>
            <a:off x="6406246" y="1188812"/>
            <a:ext cx="1836279" cy="1836279"/>
            <a:chOff x="4615413" y="1525538"/>
            <a:chExt cx="2105100" cy="2105100"/>
          </a:xfrm>
        </p:grpSpPr>
        <p:sp>
          <p:nvSpPr>
            <p:cNvPr id="1293" name="Google Shape;1293;g36435086e47_0_1769"/>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94" name="Google Shape;1294;g36435086e47_0_1769"/>
            <p:cNvSpPr txBox="1"/>
            <p:nvPr/>
          </p:nvSpPr>
          <p:spPr>
            <a:xfrm>
              <a:off x="4699649" y="2111626"/>
              <a:ext cx="1915500" cy="871800"/>
            </a:xfrm>
            <a:prstGeom prst="rect">
              <a:avLst/>
            </a:prstGeom>
            <a:noFill/>
            <a:ln>
              <a:noFill/>
            </a:ln>
          </p:spPr>
          <p:txBody>
            <a:bodyPr spcFirstLastPara="1" wrap="square" lIns="121900" tIns="121900" rIns="121900" bIns="121900" anchor="ctr" anchorCtr="0">
              <a:noAutofit/>
            </a:bodyPr>
            <a:lstStyle/>
            <a:p>
              <a:pPr lvl="0" eaLnBrk="0" fontAlgn="base" hangingPunct="0">
                <a:spcBef>
                  <a:spcPct val="0"/>
                </a:spcBef>
                <a:spcAft>
                  <a:spcPct val="0"/>
                </a:spcAft>
                <a:buClrTx/>
              </a:pPr>
              <a:r>
                <a:rPr lang="fr-FR" sz="1900" dirty="0">
                  <a:solidFill>
                    <a:schemeClr val="lt1"/>
                  </a:solidFill>
                  <a:latin typeface="Roboto Black"/>
                  <a:ea typeface="Roboto Black"/>
                </a:rPr>
                <a:t>Fonction</a:t>
              </a:r>
            </a:p>
            <a:p>
              <a:pPr lvl="0" eaLnBrk="0" fontAlgn="base" hangingPunct="0">
                <a:spcBef>
                  <a:spcPct val="0"/>
                </a:spcBef>
                <a:spcAft>
                  <a:spcPct val="0"/>
                </a:spcAft>
                <a:buClrTx/>
              </a:pPr>
              <a:r>
                <a:rPr lang="fr-FR" sz="1900" dirty="0">
                  <a:solidFill>
                    <a:schemeClr val="lt1"/>
                  </a:solidFill>
                  <a:latin typeface="Roboto Black"/>
                  <a:ea typeface="Roboto Black"/>
                </a:rPr>
                <a:t>du</a:t>
              </a:r>
            </a:p>
            <a:p>
              <a:pPr lvl="0" eaLnBrk="0" fontAlgn="base" hangingPunct="0">
                <a:spcBef>
                  <a:spcPct val="0"/>
                </a:spcBef>
                <a:spcAft>
                  <a:spcPct val="0"/>
                </a:spcAft>
                <a:buClrTx/>
              </a:pPr>
              <a:r>
                <a:rPr lang="fr-FR" sz="1900" dirty="0">
                  <a:solidFill>
                    <a:schemeClr val="lt1"/>
                  </a:solidFill>
                  <a:latin typeface="Roboto Black"/>
                  <a:ea typeface="Roboto Black"/>
                </a:rPr>
                <a:t>partenariat </a:t>
              </a:r>
              <a:endParaRPr lang="fr-FR" sz="1900" dirty="0">
                <a:solidFill>
                  <a:schemeClr val="lt1"/>
                </a:solidFill>
                <a:latin typeface="Roboto Black"/>
                <a:ea typeface="Roboto Black"/>
                <a:cs typeface="Roboto Black"/>
                <a:sym typeface="Roboto Black"/>
              </a:endParaRPr>
            </a:p>
          </p:txBody>
        </p:sp>
      </p:grpSp>
      <p:grpSp>
        <p:nvGrpSpPr>
          <p:cNvPr id="1295" name="Google Shape;1295;g36435086e47_0_1769"/>
          <p:cNvGrpSpPr/>
          <p:nvPr/>
        </p:nvGrpSpPr>
        <p:grpSpPr>
          <a:xfrm>
            <a:off x="9028149" y="1239794"/>
            <a:ext cx="2356902" cy="1803139"/>
            <a:chOff x="6938416" y="1778696"/>
            <a:chExt cx="2114382" cy="1617600"/>
          </a:xfrm>
        </p:grpSpPr>
        <p:sp>
          <p:nvSpPr>
            <p:cNvPr id="1296" name="Google Shape;1296;g36435086e47_0_1769"/>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297" name="Google Shape;1297;g36435086e47_0_1769"/>
            <p:cNvSpPr txBox="1"/>
            <p:nvPr/>
          </p:nvSpPr>
          <p:spPr>
            <a:xfrm>
              <a:off x="6938416" y="2178755"/>
              <a:ext cx="2114382" cy="871800"/>
            </a:xfrm>
            <a:prstGeom prst="rect">
              <a:avLst/>
            </a:prstGeom>
            <a:noFill/>
            <a:ln>
              <a:noFill/>
            </a:ln>
          </p:spPr>
          <p:txBody>
            <a:bodyPr spcFirstLastPara="1" wrap="square" lIns="121900" tIns="121900" rIns="121900" bIns="121900" anchor="ctr" anchorCtr="0">
              <a:noAutofit/>
            </a:bodyPr>
            <a:lstStyle/>
            <a:p>
              <a:pPr algn="ctr"/>
              <a:r>
                <a:rPr lang="fr-FR" sz="1900" dirty="0">
                  <a:solidFill>
                    <a:schemeClr val="lt1"/>
                  </a:solidFill>
                  <a:latin typeface="Roboto Black"/>
                  <a:ea typeface="Roboto Black"/>
                </a:rPr>
                <a:t> Configuration organisationnelle</a:t>
              </a:r>
              <a:r>
                <a:rPr lang="en-US" sz="1900" b="1" dirty="0">
                  <a:solidFill>
                    <a:schemeClr val="lt1"/>
                  </a:solidFill>
                  <a:latin typeface="Roboto"/>
                  <a:ea typeface="Roboto"/>
                  <a:cs typeface="Roboto"/>
                  <a:sym typeface="Roboto"/>
                </a:rPr>
                <a:t> </a:t>
              </a:r>
              <a:endParaRPr sz="1900" b="1" dirty="0">
                <a:solidFill>
                  <a:schemeClr val="lt1"/>
                </a:solidFill>
                <a:latin typeface="Roboto"/>
                <a:ea typeface="Roboto"/>
                <a:cs typeface="Roboto"/>
                <a:sym typeface="Roboto"/>
              </a:endParaRPr>
            </a:p>
          </p:txBody>
        </p:sp>
      </p:grpSp>
      <p:sp>
        <p:nvSpPr>
          <p:cNvPr id="1298" name="Google Shape;1298;g36435086e47_0_1769"/>
          <p:cNvSpPr txBox="1"/>
          <p:nvPr/>
        </p:nvSpPr>
        <p:spPr>
          <a:xfrm>
            <a:off x="760099" y="3140491"/>
            <a:ext cx="2487600" cy="2657100"/>
          </a:xfrm>
          <a:prstGeom prst="rect">
            <a:avLst/>
          </a:prstGeom>
          <a:noFill/>
          <a:ln>
            <a:noFill/>
          </a:ln>
        </p:spPr>
        <p:txBody>
          <a:bodyPr spcFirstLastPara="1" wrap="square" lIns="121900" tIns="121900" rIns="121900" bIns="121900" anchor="t" anchorCtr="0">
            <a:noAutofit/>
          </a:bodyPr>
          <a:lstStyle/>
          <a:p>
            <a:pPr marL="139700" lvl="0" indent="-234950">
              <a:spcBef>
                <a:spcPts val="700"/>
              </a:spcBef>
              <a:buClr>
                <a:schemeClr val="lt1"/>
              </a:buClr>
              <a:buSzPts val="1500"/>
              <a:buFont typeface="Roboto"/>
              <a:buChar char="●"/>
            </a:pPr>
            <a:r>
              <a:rPr lang="en-US" altLang="en-US" sz="1500" dirty="0" err="1">
                <a:solidFill>
                  <a:schemeClr val="lt1"/>
                </a:solidFill>
                <a:latin typeface="Roboto"/>
                <a:ea typeface="Roboto"/>
              </a:rPr>
              <a:t>Communautés</a:t>
            </a:r>
            <a:r>
              <a:rPr lang="en-US" altLang="en-US" sz="1500" dirty="0">
                <a:solidFill>
                  <a:schemeClr val="lt1"/>
                </a:solidFill>
                <a:latin typeface="Roboto"/>
                <a:ea typeface="Roboto"/>
              </a:rPr>
              <a:t> locales </a:t>
            </a:r>
            <a:endParaRPr lang="en-US" altLang="en-US" sz="1500" dirty="0">
              <a:solidFill>
                <a:schemeClr val="lt1"/>
              </a:solidFill>
              <a:latin typeface="Roboto"/>
              <a:ea typeface="Roboto"/>
              <a:sym typeface="Roboto"/>
            </a:endParaRPr>
          </a:p>
          <a:p>
            <a:pPr marL="139700" lvl="0" indent="-234950">
              <a:spcBef>
                <a:spcPts val="700"/>
              </a:spcBef>
              <a:buClr>
                <a:schemeClr val="lt1"/>
              </a:buClr>
              <a:buSzPts val="1500"/>
              <a:buFont typeface="Roboto"/>
              <a:buChar char="●"/>
            </a:pPr>
            <a:r>
              <a:rPr lang="en-US" sz="1500" dirty="0" err="1">
                <a:solidFill>
                  <a:schemeClr val="lt1"/>
                </a:solidFill>
                <a:latin typeface="Roboto"/>
                <a:ea typeface="Roboto"/>
                <a:cs typeface="Roboto"/>
                <a:sym typeface="Roboto"/>
              </a:rPr>
              <a:t>G</a:t>
            </a:r>
            <a:r>
              <a:rPr lang="en-US" altLang="en-US" sz="1500" dirty="0" err="1">
                <a:solidFill>
                  <a:schemeClr val="lt1"/>
                </a:solidFill>
                <a:latin typeface="Roboto"/>
                <a:ea typeface="Roboto"/>
              </a:rPr>
              <a:t>roupements</a:t>
            </a:r>
            <a:r>
              <a:rPr lang="en-US" altLang="en-US" sz="1500" dirty="0">
                <a:solidFill>
                  <a:schemeClr val="lt1"/>
                </a:solidFill>
                <a:latin typeface="Roboto"/>
                <a:ea typeface="Roboto"/>
              </a:rPr>
              <a:t> de </a:t>
            </a:r>
            <a:r>
              <a:rPr lang="en-US" altLang="en-US" sz="1500" dirty="0" err="1">
                <a:solidFill>
                  <a:schemeClr val="lt1"/>
                </a:solidFill>
                <a:latin typeface="Roboto"/>
                <a:ea typeface="Roboto"/>
              </a:rPr>
              <a:t>producteurs</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 Organisations </a:t>
            </a:r>
            <a:r>
              <a:rPr lang="en-US" altLang="en-US" sz="1500" dirty="0" err="1">
                <a:solidFill>
                  <a:schemeClr val="lt1"/>
                </a:solidFill>
                <a:latin typeface="Roboto"/>
                <a:ea typeface="Roboto"/>
              </a:rPr>
              <a:t>communautaires</a:t>
            </a:r>
            <a:r>
              <a:rPr lang="en-US" altLang="en-US" sz="1500" dirty="0">
                <a:solidFill>
                  <a:schemeClr val="lt1"/>
                </a:solidFill>
                <a:latin typeface="Roboto"/>
                <a:ea typeface="Roboto"/>
              </a:rPr>
              <a:t> et ONG</a:t>
            </a:r>
          </a:p>
          <a:p>
            <a:pPr lvl="0" eaLnBrk="0" fontAlgn="base" hangingPunct="0">
              <a:spcBef>
                <a:spcPct val="0"/>
              </a:spcBef>
              <a:spcAft>
                <a:spcPct val="0"/>
              </a:spcAft>
              <a:buClrTx/>
            </a:pPr>
            <a:r>
              <a:rPr lang="en-US" altLang="en-US" sz="1500" dirty="0">
                <a:solidFill>
                  <a:schemeClr val="lt1"/>
                </a:solidFill>
                <a:latin typeface="Roboto"/>
                <a:ea typeface="Roboto"/>
              </a:rPr>
              <a:t>● </a:t>
            </a:r>
            <a:r>
              <a:rPr lang="en-US" altLang="en-US" sz="1500" dirty="0" err="1">
                <a:solidFill>
                  <a:schemeClr val="lt1"/>
                </a:solidFill>
                <a:latin typeface="Roboto"/>
                <a:ea typeface="Roboto"/>
              </a:rPr>
              <a:t>Instituts</a:t>
            </a:r>
            <a:r>
              <a:rPr lang="en-US" altLang="en-US" sz="1500" dirty="0">
                <a:solidFill>
                  <a:schemeClr val="lt1"/>
                </a:solidFill>
                <a:latin typeface="Roboto"/>
                <a:ea typeface="Roboto"/>
              </a:rPr>
              <a:t> de recherche</a:t>
            </a:r>
          </a:p>
          <a:p>
            <a:pPr lvl="0" eaLnBrk="0" fontAlgn="base" hangingPunct="0">
              <a:spcBef>
                <a:spcPct val="0"/>
              </a:spcBef>
              <a:spcAft>
                <a:spcPct val="0"/>
              </a:spcAft>
              <a:buClrTx/>
            </a:pPr>
            <a:r>
              <a:rPr lang="en-US" altLang="en-US" sz="1500" dirty="0">
                <a:solidFill>
                  <a:schemeClr val="lt1"/>
                </a:solidFill>
                <a:latin typeface="Roboto"/>
                <a:ea typeface="Roboto"/>
              </a:rPr>
              <a:t>● </a:t>
            </a:r>
            <a:r>
              <a:rPr lang="en-US" altLang="en-US" sz="1500" dirty="0" err="1">
                <a:solidFill>
                  <a:schemeClr val="lt1"/>
                </a:solidFill>
                <a:latin typeface="Roboto"/>
                <a:ea typeface="Roboto"/>
              </a:rPr>
              <a:t>Organismes</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gouvernementaux</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 </a:t>
            </a:r>
            <a:r>
              <a:rPr lang="en-US" altLang="en-US" sz="1500" dirty="0" err="1">
                <a:solidFill>
                  <a:schemeClr val="lt1"/>
                </a:solidFill>
                <a:latin typeface="Roboto"/>
                <a:ea typeface="Roboto"/>
              </a:rPr>
              <a:t>Secteur</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privé</a:t>
            </a:r>
            <a:r>
              <a:rPr lang="en-US" altLang="en-US" sz="1500" dirty="0">
                <a:solidFill>
                  <a:schemeClr val="lt1"/>
                </a:solidFill>
                <a:latin typeface="Roboto"/>
                <a:ea typeface="Roboto"/>
              </a:rPr>
              <a:t> : </a:t>
            </a:r>
            <a:r>
              <a:rPr lang="en-US" altLang="en-US" sz="1500" dirty="0" err="1">
                <a:solidFill>
                  <a:schemeClr val="lt1"/>
                </a:solidFill>
                <a:latin typeface="Roboto"/>
                <a:ea typeface="Roboto"/>
              </a:rPr>
              <a:t>entreprises</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banques</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investisseurs</a:t>
            </a:r>
            <a:endParaRPr lang="en-US" altLang="en-US" sz="1500" dirty="0">
              <a:solidFill>
                <a:schemeClr val="lt1"/>
              </a:solidFill>
              <a:latin typeface="Roboto"/>
              <a:ea typeface="Roboto"/>
            </a:endParaRPr>
          </a:p>
          <a:p>
            <a:pPr marL="139700" lvl="0" indent="-234950" algn="l" rtl="0">
              <a:lnSpc>
                <a:spcPct val="100000"/>
              </a:lnSpc>
              <a:spcBef>
                <a:spcPts val="700"/>
              </a:spcBef>
              <a:spcAft>
                <a:spcPts val="0"/>
              </a:spcAft>
              <a:buClr>
                <a:schemeClr val="lt1"/>
              </a:buClr>
              <a:buSzPts val="1500"/>
              <a:buFont typeface="Roboto"/>
              <a:buChar char="●"/>
            </a:pPr>
            <a:endParaRPr lang="en-US" sz="1500" dirty="0">
              <a:solidFill>
                <a:schemeClr val="lt1"/>
              </a:solidFill>
              <a:latin typeface="Roboto"/>
              <a:ea typeface="Roboto"/>
              <a:cs typeface="Roboto"/>
              <a:sym typeface="Roboto"/>
            </a:endParaRPr>
          </a:p>
          <a:p>
            <a:pPr lvl="0" algn="l" rtl="0">
              <a:lnSpc>
                <a:spcPct val="100000"/>
              </a:lnSpc>
              <a:spcBef>
                <a:spcPts val="700"/>
              </a:spcBef>
              <a:spcAft>
                <a:spcPts val="0"/>
              </a:spcAft>
              <a:buClr>
                <a:schemeClr val="lt1"/>
              </a:buClr>
              <a:buSzPts val="1500"/>
            </a:pPr>
            <a:endParaRPr lang="en-US" sz="1500" dirty="0">
              <a:solidFill>
                <a:schemeClr val="lt1"/>
              </a:solidFill>
              <a:latin typeface="Roboto"/>
              <a:ea typeface="Roboto"/>
              <a:cs typeface="Roboto"/>
              <a:sym typeface="Roboto"/>
            </a:endParaRPr>
          </a:p>
        </p:txBody>
      </p:sp>
      <p:sp>
        <p:nvSpPr>
          <p:cNvPr id="1299" name="Google Shape;1299;g36435086e47_0_1769"/>
          <p:cNvSpPr txBox="1"/>
          <p:nvPr/>
        </p:nvSpPr>
        <p:spPr>
          <a:xfrm>
            <a:off x="3338261" y="3042933"/>
            <a:ext cx="2756400" cy="288450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en-US" altLang="en-US" sz="1600" dirty="0">
                <a:solidFill>
                  <a:schemeClr val="lt1"/>
                </a:solidFill>
                <a:latin typeface="Roboto"/>
                <a:ea typeface="Roboto"/>
              </a:rPr>
              <a:t>● </a:t>
            </a:r>
            <a:r>
              <a:rPr lang="en-US" altLang="en-US" sz="1500" dirty="0">
                <a:solidFill>
                  <a:schemeClr val="lt1"/>
                </a:solidFill>
                <a:latin typeface="Roboto"/>
                <a:ea typeface="Roboto"/>
              </a:rPr>
              <a:t>Leader</a:t>
            </a: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Facilitateur-coordinateur</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Renforceur</a:t>
            </a:r>
            <a:r>
              <a:rPr lang="en-US" altLang="en-US" sz="1500" dirty="0">
                <a:solidFill>
                  <a:schemeClr val="lt1"/>
                </a:solidFill>
                <a:latin typeface="Roboto"/>
                <a:ea typeface="Roboto"/>
              </a:rPr>
              <a:t> de </a:t>
            </a:r>
            <a:r>
              <a:rPr lang="en-US" altLang="en-US" sz="1500" dirty="0" err="1">
                <a:solidFill>
                  <a:schemeClr val="lt1"/>
                </a:solidFill>
                <a:latin typeface="Roboto"/>
                <a:ea typeface="Roboto"/>
              </a:rPr>
              <a:t>capacités</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Fournisseur</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d'apports</a:t>
            </a:r>
            <a:r>
              <a:rPr lang="en-US" altLang="en-US" sz="1500" dirty="0">
                <a:solidFill>
                  <a:schemeClr val="lt1"/>
                </a:solidFill>
                <a:latin typeface="Roboto"/>
                <a:ea typeface="Roboto"/>
              </a:rPr>
              <a:t> techniques</a:t>
            </a: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Investisseur</a:t>
            </a:r>
            <a:r>
              <a:rPr lang="en-US" altLang="en-US" sz="1500" dirty="0">
                <a:solidFill>
                  <a:schemeClr val="lt1"/>
                </a:solidFill>
                <a:latin typeface="Roboto"/>
                <a:ea typeface="Roboto"/>
              </a:rPr>
              <a:t> financier</a:t>
            </a: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Générateur</a:t>
            </a:r>
            <a:r>
              <a:rPr lang="en-US" altLang="en-US" sz="1500" dirty="0">
                <a:solidFill>
                  <a:schemeClr val="lt1"/>
                </a:solidFill>
                <a:latin typeface="Roboto"/>
                <a:ea typeface="Roboto"/>
              </a:rPr>
              <a:t> de </a:t>
            </a:r>
            <a:r>
              <a:rPr lang="en-US" altLang="en-US" sz="1500" dirty="0" err="1">
                <a:solidFill>
                  <a:schemeClr val="lt1"/>
                </a:solidFill>
                <a:latin typeface="Roboto"/>
                <a:ea typeface="Roboto"/>
              </a:rPr>
              <a:t>connaissances</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Évaluateur</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Soutien</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Promoteur</a:t>
            </a:r>
            <a:r>
              <a:rPr lang="en-US" altLang="en-US" sz="1500" dirty="0">
                <a:solidFill>
                  <a:schemeClr val="lt1"/>
                </a:solidFill>
                <a:latin typeface="Roboto"/>
                <a:ea typeface="Roboto"/>
              </a:rPr>
              <a:t>-champion</a:t>
            </a:r>
          </a:p>
        </p:txBody>
      </p:sp>
      <p:sp>
        <p:nvSpPr>
          <p:cNvPr id="1300" name="Google Shape;1300;g36435086e47_0_1769"/>
          <p:cNvSpPr txBox="1"/>
          <p:nvPr/>
        </p:nvSpPr>
        <p:spPr>
          <a:xfrm>
            <a:off x="6187800" y="3140483"/>
            <a:ext cx="2416800" cy="2236500"/>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en-US" altLang="en-US" sz="1500" dirty="0">
                <a:solidFill>
                  <a:schemeClr val="lt1"/>
                </a:solidFill>
                <a:latin typeface="Roboto"/>
                <a:ea typeface="Roboto"/>
              </a:rPr>
              <a:t> ●</a:t>
            </a:r>
            <a:r>
              <a:rPr lang="en-US" altLang="en-US" sz="1500" dirty="0" err="1">
                <a:solidFill>
                  <a:schemeClr val="lt1"/>
                </a:solidFill>
                <a:latin typeface="Roboto"/>
                <a:ea typeface="Roboto"/>
              </a:rPr>
              <a:t>Gérer</a:t>
            </a:r>
            <a:r>
              <a:rPr lang="en-US" altLang="en-US" sz="1500" dirty="0">
                <a:solidFill>
                  <a:schemeClr val="lt1"/>
                </a:solidFill>
                <a:latin typeface="Roboto"/>
                <a:ea typeface="Roboto"/>
              </a:rPr>
              <a:t> les processus de </a:t>
            </a:r>
            <a:r>
              <a:rPr lang="en-US" altLang="en-US" sz="1500" dirty="0" err="1">
                <a:solidFill>
                  <a:schemeClr val="lt1"/>
                </a:solidFill>
                <a:latin typeface="Roboto"/>
                <a:ea typeface="Roboto"/>
              </a:rPr>
              <a:t>partenariat</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Promouvoir</a:t>
            </a:r>
            <a:r>
              <a:rPr lang="en-US" altLang="en-US" sz="1500" dirty="0">
                <a:solidFill>
                  <a:schemeClr val="lt1"/>
                </a:solidFill>
                <a:latin typeface="Roboto"/>
                <a:ea typeface="Roboto"/>
              </a:rPr>
              <a:t> les </a:t>
            </a:r>
            <a:r>
              <a:rPr lang="en-US" altLang="en-US" sz="1500" dirty="0" err="1">
                <a:solidFill>
                  <a:schemeClr val="lt1"/>
                </a:solidFill>
                <a:latin typeface="Roboto"/>
                <a:ea typeface="Roboto"/>
              </a:rPr>
              <a:t>objectifs</a:t>
            </a:r>
            <a:r>
              <a:rPr lang="en-US" altLang="en-US" sz="1500" dirty="0">
                <a:solidFill>
                  <a:schemeClr val="lt1"/>
                </a:solidFill>
                <a:latin typeface="Roboto"/>
                <a:ea typeface="Roboto"/>
              </a:rPr>
              <a:t> et les actions </a:t>
            </a:r>
            <a:r>
              <a:rPr lang="en-US" altLang="en-US" sz="1500" dirty="0" err="1">
                <a:solidFill>
                  <a:schemeClr val="lt1"/>
                </a:solidFill>
                <a:latin typeface="Roboto"/>
                <a:ea typeface="Roboto"/>
              </a:rPr>
              <a:t>collaboratifs</a:t>
            </a:r>
            <a:endParaRPr lang="en-US" altLang="en-US" sz="1500" dirty="0">
              <a:solidFill>
                <a:schemeClr val="lt1"/>
              </a:solidFill>
              <a:latin typeface="Roboto"/>
              <a:ea typeface="Roboto"/>
            </a:endParaRP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Faciliter</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l'apprentissage</a:t>
            </a:r>
            <a:r>
              <a:rPr lang="en-US" altLang="en-US" sz="1500" dirty="0">
                <a:solidFill>
                  <a:schemeClr val="lt1"/>
                </a:solidFill>
                <a:latin typeface="Roboto"/>
                <a:ea typeface="Roboto"/>
              </a:rPr>
              <a:t> et la communication </a:t>
            </a:r>
            <a:r>
              <a:rPr lang="en-US" sz="1500" dirty="0" err="1">
                <a:solidFill>
                  <a:schemeClr val="lt1"/>
                </a:solidFill>
                <a:latin typeface="Roboto"/>
                <a:ea typeface="Roboto"/>
                <a:cs typeface="Roboto"/>
                <a:sym typeface="Roboto"/>
              </a:rPr>
              <a:t>rocesses</a:t>
            </a:r>
            <a:endParaRPr sz="1500" dirty="0">
              <a:solidFill>
                <a:schemeClr val="lt1"/>
              </a:solidFill>
              <a:latin typeface="Roboto"/>
              <a:ea typeface="Roboto"/>
              <a:cs typeface="Roboto"/>
              <a:sym typeface="Roboto"/>
            </a:endParaRPr>
          </a:p>
          <a:p>
            <a:pPr marL="139700" lvl="0" indent="-234950" algn="l" rtl="0">
              <a:lnSpc>
                <a:spcPct val="100000"/>
              </a:lnSpc>
              <a:spcBef>
                <a:spcPts val="700"/>
              </a:spcBef>
              <a:spcAft>
                <a:spcPts val="0"/>
              </a:spcAft>
              <a:buClr>
                <a:schemeClr val="lt1"/>
              </a:buClr>
              <a:buSzPts val="1500"/>
              <a:buFont typeface="Roboto"/>
              <a:buChar char="●"/>
            </a:pPr>
            <a:r>
              <a:rPr lang="en-US" sz="1500" dirty="0">
                <a:solidFill>
                  <a:schemeClr val="lt1"/>
                </a:solidFill>
                <a:latin typeface="Roboto"/>
                <a:ea typeface="Roboto"/>
                <a:cs typeface="Roboto"/>
                <a:sym typeface="Roboto"/>
              </a:rPr>
              <a:t>…</a:t>
            </a:r>
            <a:endParaRPr sz="1500" dirty="0">
              <a:solidFill>
                <a:schemeClr val="lt1"/>
              </a:solidFill>
              <a:latin typeface="Roboto"/>
              <a:ea typeface="Roboto"/>
              <a:cs typeface="Roboto"/>
              <a:sym typeface="Roboto"/>
            </a:endParaRPr>
          </a:p>
        </p:txBody>
      </p:sp>
      <p:sp>
        <p:nvSpPr>
          <p:cNvPr id="1301" name="Google Shape;1301;g36435086e47_0_1769"/>
          <p:cNvSpPr txBox="1"/>
          <p:nvPr/>
        </p:nvSpPr>
        <p:spPr>
          <a:xfrm>
            <a:off x="9054508" y="3107774"/>
            <a:ext cx="2735316" cy="2075371"/>
          </a:xfrm>
          <a:prstGeom prst="rect">
            <a:avLst/>
          </a:prstGeom>
          <a:noFill/>
          <a:ln>
            <a:noFill/>
          </a:ln>
        </p:spPr>
        <p:txBody>
          <a:bodyPr spcFirstLastPara="1" wrap="square" lIns="121900" tIns="121900" rIns="121900" bIns="121900" anchor="t" anchorCtr="0">
            <a:noAutofit/>
          </a:bodyPr>
          <a:lstStyle/>
          <a:p>
            <a:pPr lvl="0" eaLnBrk="0" fontAlgn="base" hangingPunct="0">
              <a:spcBef>
                <a:spcPct val="0"/>
              </a:spcBef>
              <a:spcAft>
                <a:spcPct val="0"/>
              </a:spcAft>
              <a:buClrTx/>
            </a:pPr>
            <a:r>
              <a:rPr lang="en-US" altLang="en-US" sz="1500" dirty="0">
                <a:solidFill>
                  <a:schemeClr val="lt1"/>
                </a:solidFill>
                <a:latin typeface="Roboto"/>
                <a:ea typeface="Roboto"/>
              </a:rPr>
              <a:t>●Structure </a:t>
            </a:r>
            <a:r>
              <a:rPr lang="en-US" altLang="en-US" sz="1500" dirty="0" err="1">
                <a:solidFill>
                  <a:schemeClr val="lt1"/>
                </a:solidFill>
                <a:latin typeface="Roboto"/>
                <a:ea typeface="Roboto"/>
              </a:rPr>
              <a:t>organisationnelle</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caractère</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officiel</a:t>
            </a:r>
            <a:r>
              <a:rPr lang="en-US" altLang="en-US" sz="1500" dirty="0">
                <a:solidFill>
                  <a:schemeClr val="lt1"/>
                </a:solidFill>
                <a:latin typeface="Roboto"/>
                <a:ea typeface="Roboto"/>
              </a:rPr>
              <a:t>, liens avec le </a:t>
            </a:r>
            <a:r>
              <a:rPr lang="en-US" altLang="en-US" sz="1500" dirty="0" err="1">
                <a:solidFill>
                  <a:schemeClr val="lt1"/>
                </a:solidFill>
                <a:latin typeface="Roboto"/>
                <a:ea typeface="Roboto"/>
              </a:rPr>
              <a:t>gouvernement</a:t>
            </a:r>
            <a:r>
              <a:rPr lang="en-US" altLang="en-US" sz="1500" dirty="0">
                <a:solidFill>
                  <a:schemeClr val="lt1"/>
                </a:solidFill>
                <a:latin typeface="Roboto"/>
                <a:ea typeface="Roboto"/>
              </a:rPr>
              <a:t>, etc.)</a:t>
            </a:r>
          </a:p>
          <a:p>
            <a:pPr lvl="0" eaLnBrk="0" fontAlgn="base" hangingPunct="0">
              <a:spcBef>
                <a:spcPct val="0"/>
              </a:spcBef>
              <a:spcAft>
                <a:spcPct val="0"/>
              </a:spcAft>
              <a:buClrTx/>
            </a:pPr>
            <a:r>
              <a:rPr lang="en-US" altLang="en-US" sz="1500" dirty="0">
                <a:solidFill>
                  <a:schemeClr val="lt1"/>
                </a:solidFill>
                <a:latin typeface="Roboto"/>
                <a:ea typeface="Roboto"/>
              </a:rPr>
              <a:t>●</a:t>
            </a:r>
            <a:r>
              <a:rPr lang="en-US" altLang="en-US" sz="1500" dirty="0" err="1">
                <a:solidFill>
                  <a:schemeClr val="lt1"/>
                </a:solidFill>
                <a:latin typeface="Roboto"/>
                <a:ea typeface="Roboto"/>
              </a:rPr>
              <a:t>Règles</a:t>
            </a:r>
            <a:r>
              <a:rPr lang="en-US" altLang="en-US" sz="1500" dirty="0">
                <a:solidFill>
                  <a:schemeClr val="lt1"/>
                </a:solidFill>
                <a:latin typeface="Roboto"/>
                <a:ea typeface="Roboto"/>
              </a:rPr>
              <a:t> de </a:t>
            </a:r>
            <a:r>
              <a:rPr lang="en-US" altLang="en-US" sz="1500" dirty="0" err="1">
                <a:solidFill>
                  <a:schemeClr val="lt1"/>
                </a:solidFill>
                <a:latin typeface="Roboto"/>
                <a:ea typeface="Roboto"/>
              </a:rPr>
              <a:t>gouvernance</a:t>
            </a:r>
            <a:r>
              <a:rPr lang="en-US" altLang="en-US" sz="1500" dirty="0">
                <a:solidFill>
                  <a:schemeClr val="lt1"/>
                </a:solidFill>
                <a:latin typeface="Roboto"/>
                <a:ea typeface="Roboto"/>
              </a:rPr>
              <a:t> (</a:t>
            </a:r>
            <a:r>
              <a:rPr lang="en-US" altLang="en-US" sz="1500" dirty="0" err="1">
                <a:solidFill>
                  <a:schemeClr val="lt1"/>
                </a:solidFill>
                <a:latin typeface="Roboto"/>
                <a:ea typeface="Roboto"/>
              </a:rPr>
              <a:t>adhésion</a:t>
            </a:r>
            <a:r>
              <a:rPr lang="en-US" altLang="en-US" sz="1500" dirty="0">
                <a:solidFill>
                  <a:schemeClr val="lt1"/>
                </a:solidFill>
                <a:latin typeface="Roboto"/>
                <a:ea typeface="Roboto"/>
              </a:rPr>
              <a:t>, direction, </a:t>
            </a:r>
            <a:r>
              <a:rPr lang="en-US" altLang="en-US" sz="1500" dirty="0" err="1">
                <a:solidFill>
                  <a:schemeClr val="lt1"/>
                </a:solidFill>
                <a:latin typeface="Roboto"/>
                <a:ea typeface="Roboto"/>
              </a:rPr>
              <a:t>prise</a:t>
            </a:r>
            <a:r>
              <a:rPr lang="en-US" altLang="en-US" sz="1500" dirty="0">
                <a:solidFill>
                  <a:schemeClr val="lt1"/>
                </a:solidFill>
                <a:latin typeface="Roboto"/>
                <a:ea typeface="Roboto"/>
              </a:rPr>
              <a:t> de </a:t>
            </a:r>
            <a:r>
              <a:rPr lang="en-US" altLang="en-US" sz="1500" dirty="0" err="1">
                <a:solidFill>
                  <a:schemeClr val="lt1"/>
                </a:solidFill>
                <a:latin typeface="Roboto"/>
                <a:ea typeface="Roboto"/>
              </a:rPr>
              <a:t>décision</a:t>
            </a:r>
            <a:r>
              <a:rPr lang="en-US" altLang="en-US" sz="1500" dirty="0">
                <a:solidFill>
                  <a:schemeClr val="lt1"/>
                </a:solidFill>
                <a:latin typeface="Roboto"/>
                <a:ea typeface="Roboto"/>
              </a:rPr>
              <a:t>)</a:t>
            </a:r>
          </a:p>
          <a:p>
            <a:pPr lvl="0" eaLnBrk="0" fontAlgn="base" hangingPunct="0">
              <a:spcBef>
                <a:spcPct val="0"/>
              </a:spcBef>
              <a:spcAft>
                <a:spcPct val="0"/>
              </a:spcAft>
              <a:buClrTx/>
            </a:pPr>
            <a:r>
              <a:rPr lang="en-US" altLang="en-US" sz="1500" dirty="0">
                <a:solidFill>
                  <a:schemeClr val="lt1"/>
                </a:solidFill>
                <a:latin typeface="Roboto"/>
                <a:ea typeface="Roboto"/>
              </a:rPr>
              <a:t>●Architecture </a:t>
            </a:r>
            <a:r>
              <a:rPr lang="en-US" altLang="en-US" sz="1500" dirty="0" err="1">
                <a:solidFill>
                  <a:schemeClr val="lt1"/>
                </a:solidFill>
                <a:latin typeface="Roboto"/>
                <a:ea typeface="Roboto"/>
              </a:rPr>
              <a:t>d'i</a:t>
            </a:r>
            <a:r>
              <a:rPr lang="en-US" altLang="en-US" sz="1600" dirty="0" err="1">
                <a:solidFill>
                  <a:schemeClr val="lt1"/>
                </a:solidFill>
                <a:latin typeface="Roboto"/>
                <a:ea typeface="Roboto"/>
              </a:rPr>
              <a:t>nvestissement</a:t>
            </a:r>
            <a:endParaRPr lang="en-US" altLang="en-US" sz="1600" dirty="0">
              <a:solidFill>
                <a:schemeClr val="tx1"/>
              </a:solidFill>
              <a:latin typeface="Arial" panose="020B0604020202020204" pitchFamily="34" charset="0"/>
            </a:endParaRPr>
          </a:p>
        </p:txBody>
      </p:sp>
      <p:sp>
        <p:nvSpPr>
          <p:cNvPr id="1302" name="Google Shape;1302;g36435086e47_0_1769"/>
          <p:cNvSpPr txBox="1"/>
          <p:nvPr/>
        </p:nvSpPr>
        <p:spPr>
          <a:xfrm>
            <a:off x="1752600" y="328215"/>
            <a:ext cx="9632450" cy="1095644"/>
          </a:xfrm>
          <a:prstGeom prst="rect">
            <a:avLst/>
          </a:prstGeom>
          <a:noFill/>
          <a:ln>
            <a:noFill/>
          </a:ln>
        </p:spPr>
        <p:txBody>
          <a:bodyPr spcFirstLastPara="1" wrap="square" lIns="121900" tIns="121900" rIns="121900" bIns="121900" anchor="t" anchorCtr="0">
            <a:spAutoFit/>
          </a:bodyPr>
          <a:lstStyle/>
          <a:p>
            <a:pPr algn="ctr">
              <a:lnSpc>
                <a:spcPct val="115000"/>
              </a:lnSpc>
            </a:pPr>
            <a:r>
              <a:rPr lang="fr-FR" sz="2400" dirty="0">
                <a:solidFill>
                  <a:schemeClr val="lt1"/>
                </a:solidFill>
                <a:latin typeface="Roboto Black"/>
                <a:ea typeface="Roboto Black"/>
              </a:rPr>
              <a:t>ÉLÉMENTS DE CONCEPTION POUR LES PARTENARIATS PAYSAGERS</a:t>
            </a:r>
            <a:endParaRPr lang="fr-FR" sz="2400" dirty="0">
              <a:solidFill>
                <a:schemeClr val="lt1"/>
              </a:solidFill>
              <a:latin typeface="Roboto Black"/>
              <a:ea typeface="Roboto Black"/>
              <a:cs typeface="Roboto Black"/>
              <a:sym typeface="Roboto Black"/>
            </a:endParaRPr>
          </a:p>
        </p:txBody>
      </p:sp>
      <p:sp>
        <p:nvSpPr>
          <p:cNvPr id="2" name="Rectangle 1">
            <a:extLst>
              <a:ext uri="{FF2B5EF4-FFF2-40B4-BE49-F238E27FC236}">
                <a16:creationId xmlns:a16="http://schemas.microsoft.com/office/drawing/2014/main" id="{0A207398-0DF6-D37D-B753-B2F7C00A6690}"/>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3" name="Rectangle 2">
            <a:extLst>
              <a:ext uri="{FF2B5EF4-FFF2-40B4-BE49-F238E27FC236}">
                <a16:creationId xmlns:a16="http://schemas.microsoft.com/office/drawing/2014/main" id="{22467B51-5EED-5749-BCFA-10F6B74E4F23}"/>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1306"/>
        <p:cNvGrpSpPr/>
        <p:nvPr/>
      </p:nvGrpSpPr>
      <p:grpSpPr>
        <a:xfrm>
          <a:off x="0" y="0"/>
          <a:ext cx="0" cy="0"/>
          <a:chOff x="0" y="0"/>
          <a:chExt cx="0" cy="0"/>
        </a:xfrm>
      </p:grpSpPr>
      <p:sp>
        <p:nvSpPr>
          <p:cNvPr id="1307" name="Google Shape;1307;g374b32e91a0_0_162"/>
          <p:cNvSpPr txBox="1"/>
          <p:nvPr/>
        </p:nvSpPr>
        <p:spPr>
          <a:xfrm>
            <a:off x="10724800" y="6349333"/>
            <a:ext cx="1401600" cy="4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i="1">
                <a:solidFill>
                  <a:srgbClr val="00344D"/>
                </a:solidFill>
                <a:latin typeface="Lato"/>
                <a:ea typeface="Lato"/>
                <a:cs typeface="Lato"/>
                <a:sym typeface="Lato"/>
              </a:rPr>
              <a:t>Buck et al. 2017</a:t>
            </a:r>
            <a:endParaRPr sz="1100" i="1">
              <a:solidFill>
                <a:srgbClr val="00344D"/>
              </a:solidFill>
              <a:latin typeface="Lato"/>
              <a:ea typeface="Lato"/>
              <a:cs typeface="Lato"/>
              <a:sym typeface="Lato"/>
            </a:endParaRPr>
          </a:p>
        </p:txBody>
      </p:sp>
      <p:cxnSp>
        <p:nvCxnSpPr>
          <p:cNvPr id="1308" name="Google Shape;1308;g374b32e91a0_0_162"/>
          <p:cNvCxnSpPr/>
          <p:nvPr/>
        </p:nvCxnSpPr>
        <p:spPr>
          <a:xfrm>
            <a:off x="1932489" y="2106862"/>
            <a:ext cx="7935300" cy="0"/>
          </a:xfrm>
          <a:prstGeom prst="straightConnector1">
            <a:avLst/>
          </a:prstGeom>
          <a:noFill/>
          <a:ln w="38100" cap="flat" cmpd="sng">
            <a:solidFill>
              <a:schemeClr val="lt1"/>
            </a:solidFill>
            <a:prstDash val="solid"/>
            <a:round/>
            <a:headEnd type="none" w="med" len="med"/>
            <a:tailEnd type="none" w="med" len="med"/>
          </a:ln>
        </p:spPr>
      </p:cxnSp>
      <p:grpSp>
        <p:nvGrpSpPr>
          <p:cNvPr id="1309" name="Google Shape;1309;g374b32e91a0_0_162"/>
          <p:cNvGrpSpPr/>
          <p:nvPr/>
        </p:nvGrpSpPr>
        <p:grpSpPr>
          <a:xfrm>
            <a:off x="1022676" y="1225813"/>
            <a:ext cx="1837917" cy="1709838"/>
            <a:chOff x="690308" y="1783489"/>
            <a:chExt cx="1648800" cy="1533900"/>
          </a:xfrm>
        </p:grpSpPr>
        <p:sp>
          <p:nvSpPr>
            <p:cNvPr id="1310" name="Google Shape;1310;g374b32e91a0_0_162"/>
            <p:cNvSpPr/>
            <p:nvPr/>
          </p:nvSpPr>
          <p:spPr>
            <a:xfrm>
              <a:off x="747763" y="1783489"/>
              <a:ext cx="1533900" cy="1533900"/>
            </a:xfrm>
            <a:prstGeom prst="ellipse">
              <a:avLst/>
            </a:prstGeom>
            <a:solidFill>
              <a:srgbClr val="FF993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11" name="Google Shape;1311;g374b32e91a0_0_162"/>
            <p:cNvSpPr txBox="1"/>
            <p:nvPr/>
          </p:nvSpPr>
          <p:spPr>
            <a:xfrm>
              <a:off x="690308" y="2143285"/>
              <a:ext cx="1648800" cy="723000"/>
            </a:xfrm>
            <a:prstGeom prst="rect">
              <a:avLst/>
            </a:prstGeom>
            <a:noFill/>
            <a:ln>
              <a:noFill/>
            </a:ln>
          </p:spPr>
          <p:txBody>
            <a:bodyPr spcFirstLastPara="1" wrap="square" lIns="121900" tIns="121900" rIns="121900" bIns="121900" anchor="t" anchorCtr="0">
              <a:noAutofit/>
            </a:bodyPr>
            <a:lstStyle/>
            <a:p>
              <a:pPr lvl="0" algn="ctr"/>
              <a:r>
                <a:rPr lang="en-US" sz="1900" dirty="0" err="1">
                  <a:solidFill>
                    <a:schemeClr val="lt1"/>
                  </a:solidFill>
                  <a:latin typeface="Roboto Black"/>
                  <a:ea typeface="Roboto Black"/>
                  <a:cs typeface="Roboto Black"/>
                  <a:sym typeface="Roboto Black"/>
                </a:rPr>
                <a:t>Acteurs</a:t>
              </a:r>
              <a:r>
                <a:rPr lang="en-US" sz="1900" dirty="0">
                  <a:solidFill>
                    <a:schemeClr val="lt1"/>
                  </a:solidFill>
                  <a:latin typeface="Roboto Black"/>
                  <a:ea typeface="Roboto Black"/>
                  <a:cs typeface="Roboto Black"/>
                  <a:sym typeface="Roboto Black"/>
                </a:rPr>
                <a:t> </a:t>
              </a:r>
              <a:r>
                <a:rPr lang="en-US" sz="1900" dirty="0" err="1">
                  <a:solidFill>
                    <a:schemeClr val="lt1"/>
                  </a:solidFill>
                  <a:latin typeface="Roboto Black"/>
                  <a:ea typeface="Roboto Black"/>
                  <a:cs typeface="Roboto Black"/>
                  <a:sym typeface="Roboto Black"/>
                </a:rPr>
                <a:t>Impliqu</a:t>
              </a:r>
              <a:r>
                <a:rPr lang="fr-FR" sz="2000" dirty="0" err="1">
                  <a:solidFill>
                    <a:schemeClr val="lt1"/>
                  </a:solidFill>
                  <a:latin typeface="Roboto Black"/>
                  <a:ea typeface="Roboto Black"/>
                </a:rPr>
                <a:t>és</a:t>
              </a:r>
              <a:endParaRPr sz="1900" dirty="0">
                <a:solidFill>
                  <a:schemeClr val="lt1"/>
                </a:solidFill>
                <a:latin typeface="Roboto Black"/>
                <a:ea typeface="Roboto Black"/>
                <a:cs typeface="Roboto Black"/>
                <a:sym typeface="Roboto Black"/>
              </a:endParaRPr>
            </a:p>
          </p:txBody>
        </p:sp>
      </p:grpSp>
      <p:grpSp>
        <p:nvGrpSpPr>
          <p:cNvPr id="1312" name="Google Shape;1312;g374b32e91a0_0_162"/>
          <p:cNvGrpSpPr/>
          <p:nvPr/>
        </p:nvGrpSpPr>
        <p:grpSpPr>
          <a:xfrm>
            <a:off x="3784202" y="1188712"/>
            <a:ext cx="1836422" cy="1782809"/>
            <a:chOff x="2475625" y="1525538"/>
            <a:chExt cx="2168404" cy="2105100"/>
          </a:xfrm>
        </p:grpSpPr>
        <p:sp>
          <p:nvSpPr>
            <p:cNvPr id="1313" name="Google Shape;1313;g374b32e91a0_0_162"/>
            <p:cNvSpPr/>
            <p:nvPr/>
          </p:nvSpPr>
          <p:spPr>
            <a:xfrm>
              <a:off x="2475625" y="1525538"/>
              <a:ext cx="2105100" cy="2105100"/>
            </a:xfrm>
            <a:prstGeom prst="ellipse">
              <a:avLst/>
            </a:prstGeom>
            <a:solidFill>
              <a:srgbClr val="C9905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14" name="Google Shape;1314;g374b32e91a0_0_162"/>
            <p:cNvSpPr txBox="1"/>
            <p:nvPr/>
          </p:nvSpPr>
          <p:spPr>
            <a:xfrm>
              <a:off x="2475929" y="2225734"/>
              <a:ext cx="2168100" cy="704700"/>
            </a:xfrm>
            <a:prstGeom prst="rect">
              <a:avLst/>
            </a:prstGeom>
            <a:noFill/>
            <a:ln>
              <a:noFill/>
            </a:ln>
          </p:spPr>
          <p:txBody>
            <a:bodyPr spcFirstLastPara="1" wrap="square" lIns="121900" tIns="121900" rIns="121900" bIns="121900" anchor="ctr" anchorCtr="0">
              <a:noAutofit/>
            </a:bodyPr>
            <a:lstStyle/>
            <a:p>
              <a:pPr algn="ctr"/>
              <a:r>
                <a:rPr lang="en-US" sz="1700" dirty="0">
                  <a:solidFill>
                    <a:schemeClr val="lt1"/>
                  </a:solidFill>
                  <a:latin typeface="Roboto Black"/>
                  <a:ea typeface="Roboto Black"/>
                  <a:cs typeface="Roboto Black"/>
                  <a:sym typeface="Roboto Black"/>
                </a:rPr>
                <a:t>R</a:t>
              </a:r>
              <a:r>
                <a:rPr lang="fr-FR" sz="1600" dirty="0">
                  <a:solidFill>
                    <a:schemeClr val="lt1"/>
                  </a:solidFill>
                  <a:latin typeface="Roboto Black"/>
                  <a:ea typeface="Roboto Black"/>
                </a:rPr>
                <a:t>ô</a:t>
              </a:r>
              <a:r>
                <a:rPr lang="en-US" sz="1700" dirty="0">
                  <a:solidFill>
                    <a:schemeClr val="lt1"/>
                  </a:solidFill>
                  <a:latin typeface="Roboto Black"/>
                  <a:ea typeface="Roboto Black"/>
                  <a:cs typeface="Roboto Black"/>
                  <a:sym typeface="Roboto Black"/>
                </a:rPr>
                <a:t>les &amp; </a:t>
              </a:r>
              <a:r>
                <a:rPr lang="en-US" sz="1700" dirty="0" err="1">
                  <a:solidFill>
                    <a:schemeClr val="lt1"/>
                  </a:solidFill>
                  <a:latin typeface="Roboto Black"/>
                  <a:ea typeface="Roboto Black"/>
                  <a:cs typeface="Roboto Black"/>
                  <a:sym typeface="Roboto Black"/>
                </a:rPr>
                <a:t>Responsibilit</a:t>
              </a:r>
              <a:r>
                <a:rPr lang="fr-FR" sz="1800" dirty="0">
                  <a:solidFill>
                    <a:schemeClr val="lt1"/>
                  </a:solidFill>
                  <a:latin typeface="Roboto Black"/>
                  <a:ea typeface="Roboto Black"/>
                </a:rPr>
                <a:t>é</a:t>
              </a:r>
              <a:r>
                <a:rPr lang="en-US" sz="1700" dirty="0">
                  <a:solidFill>
                    <a:schemeClr val="lt1"/>
                  </a:solidFill>
                  <a:latin typeface="Roboto Black"/>
                  <a:ea typeface="Roboto Black"/>
                  <a:cs typeface="Roboto Black"/>
                  <a:sym typeface="Roboto Black"/>
                </a:rPr>
                <a:t>s</a:t>
              </a:r>
              <a:endParaRPr sz="1700" dirty="0">
                <a:solidFill>
                  <a:schemeClr val="lt1"/>
                </a:solidFill>
                <a:latin typeface="Roboto Black"/>
                <a:ea typeface="Roboto Black"/>
                <a:cs typeface="Roboto Black"/>
                <a:sym typeface="Roboto Black"/>
              </a:endParaRPr>
            </a:p>
          </p:txBody>
        </p:sp>
      </p:grpSp>
      <p:grpSp>
        <p:nvGrpSpPr>
          <p:cNvPr id="1315" name="Google Shape;1315;g374b32e91a0_0_162"/>
          <p:cNvGrpSpPr/>
          <p:nvPr/>
        </p:nvGrpSpPr>
        <p:grpSpPr>
          <a:xfrm>
            <a:off x="6406246" y="1188812"/>
            <a:ext cx="1836279" cy="1836279"/>
            <a:chOff x="4615413" y="1525538"/>
            <a:chExt cx="2105100" cy="2105100"/>
          </a:xfrm>
        </p:grpSpPr>
        <p:sp>
          <p:nvSpPr>
            <p:cNvPr id="1316" name="Google Shape;1316;g374b32e91a0_0_162"/>
            <p:cNvSpPr/>
            <p:nvPr/>
          </p:nvSpPr>
          <p:spPr>
            <a:xfrm>
              <a:off x="4615413" y="1525538"/>
              <a:ext cx="2105100" cy="2105100"/>
            </a:xfrm>
            <a:prstGeom prst="ellipse">
              <a:avLst/>
            </a:prstGeom>
            <a:solidFill>
              <a:srgbClr val="22BC6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17" name="Google Shape;1317;g374b32e91a0_0_162"/>
            <p:cNvSpPr txBox="1"/>
            <p:nvPr/>
          </p:nvSpPr>
          <p:spPr>
            <a:xfrm>
              <a:off x="4699649" y="2111626"/>
              <a:ext cx="1915500" cy="8718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dirty="0" err="1">
                  <a:solidFill>
                    <a:schemeClr val="lt1"/>
                  </a:solidFill>
                  <a:latin typeface="Roboto Black"/>
                  <a:ea typeface="Roboto Black"/>
                  <a:cs typeface="Roboto Black"/>
                  <a:sym typeface="Roboto Black"/>
                </a:rPr>
                <a:t>Fonction</a:t>
              </a:r>
              <a:endParaRPr sz="1900" dirty="0">
                <a:solidFill>
                  <a:schemeClr val="lt1"/>
                </a:solidFill>
                <a:latin typeface="Roboto Black"/>
                <a:ea typeface="Roboto Black"/>
                <a:cs typeface="Roboto Black"/>
                <a:sym typeface="Roboto Black"/>
              </a:endParaRPr>
            </a:p>
            <a:p>
              <a:pPr marL="0" lvl="0" indent="0" algn="ctr" rtl="0">
                <a:spcBef>
                  <a:spcPts val="0"/>
                </a:spcBef>
                <a:spcAft>
                  <a:spcPts val="0"/>
                </a:spcAft>
                <a:buNone/>
              </a:pPr>
              <a:r>
                <a:rPr lang="en-US" sz="1900" dirty="0">
                  <a:solidFill>
                    <a:schemeClr val="lt1"/>
                  </a:solidFill>
                  <a:latin typeface="Roboto Black"/>
                  <a:ea typeface="Roboto Black"/>
                  <a:cs typeface="Roboto Black"/>
                  <a:sym typeface="Roboto Black"/>
                </a:rPr>
                <a:t>du</a:t>
              </a:r>
              <a:endParaRPr sz="1900" dirty="0">
                <a:solidFill>
                  <a:schemeClr val="lt1"/>
                </a:solidFill>
                <a:latin typeface="Roboto Black"/>
                <a:ea typeface="Roboto Black"/>
                <a:cs typeface="Roboto Black"/>
                <a:sym typeface="Roboto Black"/>
              </a:endParaRPr>
            </a:p>
            <a:p>
              <a:pPr marL="0" lvl="0" indent="0" algn="ctr" rtl="0">
                <a:spcBef>
                  <a:spcPts val="0"/>
                </a:spcBef>
                <a:spcAft>
                  <a:spcPts val="0"/>
                </a:spcAft>
                <a:buNone/>
              </a:pPr>
              <a:r>
                <a:rPr lang="en-US" sz="1900" dirty="0" err="1">
                  <a:solidFill>
                    <a:schemeClr val="lt1"/>
                  </a:solidFill>
                  <a:latin typeface="Roboto Black"/>
                  <a:ea typeface="Roboto Black"/>
                  <a:cs typeface="Roboto Black"/>
                  <a:sym typeface="Roboto Black"/>
                </a:rPr>
                <a:t>partieneriat</a:t>
              </a:r>
              <a:endParaRPr sz="1900" dirty="0">
                <a:solidFill>
                  <a:schemeClr val="lt1"/>
                </a:solidFill>
                <a:latin typeface="Roboto Black"/>
                <a:ea typeface="Roboto Black"/>
                <a:cs typeface="Roboto Black"/>
                <a:sym typeface="Roboto Black"/>
              </a:endParaRPr>
            </a:p>
          </p:txBody>
        </p:sp>
      </p:grpSp>
      <p:grpSp>
        <p:nvGrpSpPr>
          <p:cNvPr id="1318" name="Google Shape;1318;g374b32e91a0_0_162"/>
          <p:cNvGrpSpPr/>
          <p:nvPr/>
        </p:nvGrpSpPr>
        <p:grpSpPr>
          <a:xfrm>
            <a:off x="9028148" y="1239794"/>
            <a:ext cx="2135208" cy="1803139"/>
            <a:chOff x="6938416" y="1778696"/>
            <a:chExt cx="1915500" cy="1617600"/>
          </a:xfrm>
        </p:grpSpPr>
        <p:sp>
          <p:nvSpPr>
            <p:cNvPr id="1319" name="Google Shape;1319;g374b32e91a0_0_162"/>
            <p:cNvSpPr/>
            <p:nvPr/>
          </p:nvSpPr>
          <p:spPr>
            <a:xfrm>
              <a:off x="7077068" y="1778696"/>
              <a:ext cx="1617600" cy="1617600"/>
            </a:xfrm>
            <a:prstGeom prst="ellipse">
              <a:avLst/>
            </a:prstGeom>
            <a:solidFill>
              <a:srgbClr val="81DBDE"/>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20" name="Google Shape;1320;g374b32e91a0_0_162"/>
            <p:cNvSpPr txBox="1"/>
            <p:nvPr/>
          </p:nvSpPr>
          <p:spPr>
            <a:xfrm>
              <a:off x="6938416" y="2178755"/>
              <a:ext cx="1915500" cy="871800"/>
            </a:xfrm>
            <a:prstGeom prst="rect">
              <a:avLst/>
            </a:prstGeom>
            <a:noFill/>
            <a:ln>
              <a:noFill/>
            </a:ln>
          </p:spPr>
          <p:txBody>
            <a:bodyPr spcFirstLastPara="1" wrap="square" lIns="121900" tIns="121900" rIns="121900" bIns="121900" anchor="ctr" anchorCtr="0">
              <a:noAutofit/>
            </a:bodyPr>
            <a:lstStyle/>
            <a:p>
              <a:pPr algn="ctr"/>
              <a:r>
                <a:rPr lang="fr-FR" sz="1900" dirty="0">
                  <a:solidFill>
                    <a:schemeClr val="lt1"/>
                  </a:solidFill>
                  <a:latin typeface="Roboto Black"/>
                  <a:ea typeface="Roboto Black"/>
                </a:rPr>
                <a:t>Configuration </a:t>
              </a:r>
              <a:r>
                <a:rPr lang="fr-FR" sz="1900" dirty="0" err="1">
                  <a:solidFill>
                    <a:schemeClr val="lt1"/>
                  </a:solidFill>
                  <a:latin typeface="Roboto Black"/>
                  <a:ea typeface="Roboto Black"/>
                </a:rPr>
                <a:t>organisationnele</a:t>
              </a:r>
              <a:endParaRPr lang="fr-FR" sz="1900" dirty="0">
                <a:solidFill>
                  <a:schemeClr val="lt1"/>
                </a:solidFill>
                <a:latin typeface="Roboto Black"/>
                <a:ea typeface="Roboto Black"/>
              </a:endParaRPr>
            </a:p>
            <a:p>
              <a:pPr marL="0" lvl="0" indent="0" algn="ctr" rtl="0">
                <a:lnSpc>
                  <a:spcPct val="100000"/>
                </a:lnSpc>
                <a:spcBef>
                  <a:spcPts val="0"/>
                </a:spcBef>
                <a:spcAft>
                  <a:spcPts val="0"/>
                </a:spcAft>
                <a:buNone/>
              </a:pPr>
              <a:endParaRPr sz="1900" dirty="0">
                <a:solidFill>
                  <a:schemeClr val="lt1"/>
                </a:solidFill>
                <a:latin typeface="Roboto Black"/>
                <a:ea typeface="Roboto Black"/>
                <a:cs typeface="Roboto Black"/>
                <a:sym typeface="Roboto Black"/>
              </a:endParaRPr>
            </a:p>
          </p:txBody>
        </p:sp>
      </p:grpSp>
      <p:sp>
        <p:nvSpPr>
          <p:cNvPr id="1321" name="Google Shape;1321;g374b32e91a0_0_162"/>
          <p:cNvSpPr txBox="1"/>
          <p:nvPr/>
        </p:nvSpPr>
        <p:spPr>
          <a:xfrm>
            <a:off x="2341756" y="328215"/>
            <a:ext cx="9477344" cy="1095644"/>
          </a:xfrm>
          <a:prstGeom prst="rect">
            <a:avLst/>
          </a:prstGeom>
          <a:noFill/>
          <a:ln>
            <a:noFill/>
          </a:ln>
        </p:spPr>
        <p:txBody>
          <a:bodyPr spcFirstLastPara="1" wrap="square" lIns="121900" tIns="121900" rIns="121900" bIns="121900" anchor="t" anchorCtr="0">
            <a:spAutoFit/>
          </a:bodyPr>
          <a:lstStyle/>
          <a:p>
            <a:pPr algn="ctr">
              <a:lnSpc>
                <a:spcPct val="115000"/>
              </a:lnSpc>
            </a:pPr>
            <a:r>
              <a:rPr lang="fr-FR" sz="2400" dirty="0">
                <a:solidFill>
                  <a:schemeClr val="lt1"/>
                </a:solidFill>
                <a:latin typeface="Roboto Black"/>
                <a:ea typeface="Roboto Black"/>
              </a:rPr>
              <a:t>ÉLÉMENTS DE CONCEPTION POUR LES PARTENARIATS PAYSAGERS</a:t>
            </a:r>
            <a:endParaRPr lang="fr-FR" sz="2400" dirty="0">
              <a:solidFill>
                <a:schemeClr val="lt1"/>
              </a:solidFill>
              <a:latin typeface="Roboto Black"/>
              <a:ea typeface="Roboto Black"/>
              <a:cs typeface="Roboto Black"/>
              <a:sym typeface="Roboto Black"/>
            </a:endParaRPr>
          </a:p>
        </p:txBody>
      </p:sp>
      <p:pic>
        <p:nvPicPr>
          <p:cNvPr id="1322" name="Google Shape;1322;g374b32e91a0_0_162"/>
          <p:cNvPicPr preferRelativeResize="0"/>
          <p:nvPr/>
        </p:nvPicPr>
        <p:blipFill rotWithShape="1">
          <a:blip r:embed="rId3">
            <a:alphaModFix/>
          </a:blip>
          <a:srcRect l="2967" r="70417" b="46501"/>
          <a:stretch/>
        </p:blipFill>
        <p:spPr>
          <a:xfrm>
            <a:off x="-6645100" y="3042819"/>
            <a:ext cx="3723136" cy="3804082"/>
          </a:xfrm>
          <a:prstGeom prst="rect">
            <a:avLst/>
          </a:prstGeom>
          <a:noFill/>
          <a:ln>
            <a:noFill/>
          </a:ln>
        </p:spPr>
      </p:pic>
      <p:pic>
        <p:nvPicPr>
          <p:cNvPr id="1323" name="Google Shape;1323;g374b32e91a0_0_162"/>
          <p:cNvPicPr preferRelativeResize="0"/>
          <p:nvPr/>
        </p:nvPicPr>
        <p:blipFill rotWithShape="1">
          <a:blip r:embed="rId4">
            <a:alphaModFix/>
          </a:blip>
          <a:srcRect l="47550"/>
          <a:stretch/>
        </p:blipFill>
        <p:spPr>
          <a:xfrm>
            <a:off x="6648367" y="3042833"/>
            <a:ext cx="3492367" cy="3804068"/>
          </a:xfrm>
          <a:prstGeom prst="rect">
            <a:avLst/>
          </a:prstGeom>
          <a:noFill/>
          <a:ln>
            <a:noFill/>
          </a:ln>
        </p:spPr>
      </p:pic>
      <p:pic>
        <p:nvPicPr>
          <p:cNvPr id="1324" name="Google Shape;1324;g374b32e91a0_0_162" title="Archivo:Green check.svg - Wikipedia, la enciclopedia libre"/>
          <p:cNvPicPr preferRelativeResize="0"/>
          <p:nvPr/>
        </p:nvPicPr>
        <p:blipFill>
          <a:blip r:embed="rId5">
            <a:alphaModFix/>
          </a:blip>
          <a:stretch>
            <a:fillRect/>
          </a:stretch>
        </p:blipFill>
        <p:spPr>
          <a:xfrm>
            <a:off x="2068500" y="2042901"/>
            <a:ext cx="999936" cy="999936"/>
          </a:xfrm>
          <a:prstGeom prst="rect">
            <a:avLst/>
          </a:prstGeom>
          <a:noFill/>
          <a:ln>
            <a:noFill/>
          </a:ln>
        </p:spPr>
      </p:pic>
      <p:pic>
        <p:nvPicPr>
          <p:cNvPr id="1325" name="Google Shape;1325;g374b32e91a0_0_162" title="Archivo:Green check.svg - Wikipedia, la enciclopedia libre"/>
          <p:cNvPicPr preferRelativeResize="0"/>
          <p:nvPr/>
        </p:nvPicPr>
        <p:blipFill>
          <a:blip r:embed="rId5">
            <a:alphaModFix/>
          </a:blip>
          <a:stretch>
            <a:fillRect/>
          </a:stretch>
        </p:blipFill>
        <p:spPr>
          <a:xfrm>
            <a:off x="7630139" y="2011926"/>
            <a:ext cx="999936" cy="999936"/>
          </a:xfrm>
          <a:prstGeom prst="rect">
            <a:avLst/>
          </a:prstGeom>
          <a:noFill/>
          <a:ln>
            <a:noFill/>
          </a:ln>
        </p:spPr>
      </p:pic>
      <p:pic>
        <p:nvPicPr>
          <p:cNvPr id="1326" name="Google Shape;1326;g374b32e91a0_0_162" title="Archivo:Green check.svg - Wikipedia, la enciclopedia libre"/>
          <p:cNvPicPr preferRelativeResize="0"/>
          <p:nvPr/>
        </p:nvPicPr>
        <p:blipFill>
          <a:blip r:embed="rId5">
            <a:alphaModFix/>
          </a:blip>
          <a:stretch>
            <a:fillRect/>
          </a:stretch>
        </p:blipFill>
        <p:spPr>
          <a:xfrm>
            <a:off x="4849314" y="2042901"/>
            <a:ext cx="999936" cy="999936"/>
          </a:xfrm>
          <a:prstGeom prst="rect">
            <a:avLst/>
          </a:prstGeom>
          <a:noFill/>
          <a:ln>
            <a:noFill/>
          </a:ln>
        </p:spPr>
      </p:pic>
      <p:sp>
        <p:nvSpPr>
          <p:cNvPr id="1327" name="Google Shape;1327;g374b32e91a0_0_162"/>
          <p:cNvSpPr txBox="1"/>
          <p:nvPr/>
        </p:nvSpPr>
        <p:spPr>
          <a:xfrm>
            <a:off x="377666" y="3830900"/>
            <a:ext cx="7222800" cy="1484982"/>
          </a:xfrm>
          <a:prstGeom prst="rect">
            <a:avLst/>
          </a:prstGeom>
          <a:noFill/>
          <a:ln>
            <a:noFill/>
          </a:ln>
        </p:spPr>
        <p:txBody>
          <a:bodyPr spcFirstLastPara="1" wrap="square" lIns="121900" tIns="121900" rIns="121900" bIns="121900" anchor="t" anchorCtr="0">
            <a:spAutoFit/>
          </a:bodyPr>
          <a:lstStyle/>
          <a:p>
            <a:pPr algn="ctr">
              <a:lnSpc>
                <a:spcPct val="115000"/>
              </a:lnSpc>
            </a:pPr>
            <a:r>
              <a:rPr lang="en-US" altLang="en-US" sz="3500" dirty="0">
                <a:solidFill>
                  <a:schemeClr val="lt1"/>
                </a:solidFill>
                <a:latin typeface="Roboto Black"/>
                <a:ea typeface="Roboto Black"/>
                <a:cs typeface="Roboto Black"/>
              </a:rPr>
              <a:t>Un </a:t>
            </a:r>
            <a:r>
              <a:rPr lang="en-US" altLang="en-US" sz="3500" dirty="0" err="1">
                <a:solidFill>
                  <a:schemeClr val="lt1"/>
                </a:solidFill>
                <a:latin typeface="Roboto Black"/>
                <a:ea typeface="Roboto Black"/>
                <a:cs typeface="Roboto Black"/>
              </a:rPr>
              <a:t>partenariat</a:t>
            </a:r>
            <a:r>
              <a:rPr lang="en-US" altLang="en-US" sz="3500" dirty="0">
                <a:solidFill>
                  <a:schemeClr val="lt1"/>
                </a:solidFill>
                <a:latin typeface="Roboto Black"/>
                <a:ea typeface="Roboto Black"/>
                <a:cs typeface="Roboto Black"/>
              </a:rPr>
              <a:t> </a:t>
            </a:r>
            <a:r>
              <a:rPr lang="en-US" altLang="en-US" sz="3500" dirty="0" err="1">
                <a:solidFill>
                  <a:schemeClr val="lt1"/>
                </a:solidFill>
                <a:latin typeface="Roboto Black"/>
                <a:ea typeface="Roboto Black"/>
                <a:cs typeface="Roboto Black"/>
              </a:rPr>
              <a:t>cohérent</a:t>
            </a:r>
            <a:r>
              <a:rPr lang="en-US" altLang="en-US" sz="3500" dirty="0">
                <a:solidFill>
                  <a:schemeClr val="lt1"/>
                </a:solidFill>
                <a:latin typeface="Roboto Black"/>
                <a:ea typeface="Roboto Black"/>
                <a:cs typeface="Roboto Black"/>
              </a:rPr>
              <a:t>, </a:t>
            </a:r>
            <a:r>
              <a:rPr lang="en-US" altLang="en-US" sz="3500" dirty="0" err="1">
                <a:solidFill>
                  <a:schemeClr val="lt1"/>
                </a:solidFill>
                <a:latin typeface="Roboto Black"/>
                <a:ea typeface="Roboto Black"/>
                <a:cs typeface="Roboto Black"/>
              </a:rPr>
              <a:t>complet</a:t>
            </a:r>
            <a:r>
              <a:rPr lang="en-US" altLang="en-US" sz="3500" dirty="0">
                <a:solidFill>
                  <a:schemeClr val="lt1"/>
                </a:solidFill>
                <a:latin typeface="Roboto Black"/>
                <a:ea typeface="Roboto Black"/>
                <a:cs typeface="Roboto Black"/>
              </a:rPr>
              <a:t> et </a:t>
            </a:r>
            <a:r>
              <a:rPr lang="en-US" altLang="en-US" sz="3500" dirty="0" err="1">
                <a:solidFill>
                  <a:schemeClr val="lt1"/>
                </a:solidFill>
                <a:latin typeface="Roboto Black"/>
                <a:ea typeface="Roboto Black"/>
                <a:cs typeface="Roboto Black"/>
              </a:rPr>
              <a:t>fonctionnel</a:t>
            </a:r>
            <a:endParaRPr lang="en-US" altLang="en-US" sz="3500" dirty="0">
              <a:solidFill>
                <a:schemeClr val="lt1"/>
              </a:solidFill>
              <a:latin typeface="Roboto Black"/>
              <a:ea typeface="Roboto Black"/>
              <a:cs typeface="Roboto Black"/>
            </a:endParaRPr>
          </a:p>
        </p:txBody>
      </p:sp>
      <p:pic>
        <p:nvPicPr>
          <p:cNvPr id="1328" name="Google Shape;1328;g374b32e91a0_0_162" title="Archivo:Green check.svg - Wikipedia, la enciclopedia libre"/>
          <p:cNvPicPr preferRelativeResize="0"/>
          <p:nvPr/>
        </p:nvPicPr>
        <p:blipFill>
          <a:blip r:embed="rId5">
            <a:alphaModFix/>
          </a:blip>
          <a:stretch>
            <a:fillRect/>
          </a:stretch>
        </p:blipFill>
        <p:spPr>
          <a:xfrm>
            <a:off x="10483289" y="2042901"/>
            <a:ext cx="999936" cy="9999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1332"/>
        <p:cNvGrpSpPr/>
        <p:nvPr/>
      </p:nvGrpSpPr>
      <p:grpSpPr>
        <a:xfrm>
          <a:off x="0" y="0"/>
          <a:ext cx="0" cy="0"/>
          <a:chOff x="0" y="0"/>
          <a:chExt cx="0" cy="0"/>
        </a:xfrm>
      </p:grpSpPr>
      <p:sp>
        <p:nvSpPr>
          <p:cNvPr id="1333" name="Google Shape;1333;g36435086e47_0_1903"/>
          <p:cNvSpPr txBox="1"/>
          <p:nvPr/>
        </p:nvSpPr>
        <p:spPr>
          <a:xfrm>
            <a:off x="666750" y="2567100"/>
            <a:ext cx="11830200" cy="240061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4800" noProof="0" dirty="0">
                <a:solidFill>
                  <a:schemeClr val="dk2"/>
                </a:solidFill>
                <a:latin typeface="Roboto Black"/>
                <a:ea typeface="Roboto Black"/>
                <a:cs typeface="Roboto Black"/>
                <a:sym typeface="Roboto Black"/>
              </a:rPr>
              <a:t>EXERCICE 2.</a:t>
            </a:r>
          </a:p>
          <a:p>
            <a:r>
              <a:rPr lang="fr-FR" sz="4600" noProof="0" dirty="0">
                <a:solidFill>
                  <a:srgbClr val="005677"/>
                </a:solidFill>
                <a:latin typeface="Roboto"/>
                <a:ea typeface="Roboto"/>
              </a:rPr>
              <a:t>Analyse des plateformes de gouvernance existantes</a:t>
            </a:r>
          </a:p>
        </p:txBody>
      </p:sp>
      <p:sp>
        <p:nvSpPr>
          <p:cNvPr id="1334" name="Google Shape;1334;g36435086e47_0_1903"/>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pic>
        <p:nvPicPr>
          <p:cNvPr id="1339" name="Google Shape;1339;g36435086e47_0_1650"/>
          <p:cNvPicPr preferRelativeResize="0"/>
          <p:nvPr/>
        </p:nvPicPr>
        <p:blipFill rotWithShape="1">
          <a:blip r:embed="rId3">
            <a:alphaModFix/>
          </a:blip>
          <a:srcRect l="50558"/>
          <a:stretch/>
        </p:blipFill>
        <p:spPr>
          <a:xfrm>
            <a:off x="6158767" y="-5867"/>
            <a:ext cx="6033235" cy="6863867"/>
          </a:xfrm>
          <a:prstGeom prst="rect">
            <a:avLst/>
          </a:prstGeom>
          <a:noFill/>
          <a:ln>
            <a:noFill/>
          </a:ln>
        </p:spPr>
      </p:pic>
      <p:grpSp>
        <p:nvGrpSpPr>
          <p:cNvPr id="1340" name="Google Shape;1340;g36435086e47_0_1650"/>
          <p:cNvGrpSpPr/>
          <p:nvPr/>
        </p:nvGrpSpPr>
        <p:grpSpPr>
          <a:xfrm>
            <a:off x="7171243" y="2171253"/>
            <a:ext cx="924184" cy="889071"/>
            <a:chOff x="5565642" y="451050"/>
            <a:chExt cx="1010700" cy="972300"/>
          </a:xfrm>
        </p:grpSpPr>
        <p:sp>
          <p:nvSpPr>
            <p:cNvPr id="1341" name="Google Shape;1341;g36435086e47_0_1650"/>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342" name="Google Shape;1342;g36435086e47_0_1650"/>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1343" name="Google Shape;1343;g36435086e47_0_1650"/>
          <p:cNvGrpSpPr/>
          <p:nvPr/>
        </p:nvGrpSpPr>
        <p:grpSpPr>
          <a:xfrm>
            <a:off x="10531443" y="3303386"/>
            <a:ext cx="924184" cy="889071"/>
            <a:chOff x="5565642" y="451050"/>
            <a:chExt cx="1010700" cy="972300"/>
          </a:xfrm>
        </p:grpSpPr>
        <p:sp>
          <p:nvSpPr>
            <p:cNvPr id="1344" name="Google Shape;1344;g36435086e47_0_1650"/>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345" name="Google Shape;1345;g36435086e47_0_1650"/>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grpSp>
        <p:nvGrpSpPr>
          <p:cNvPr id="1346" name="Google Shape;1346;g36435086e47_0_1650"/>
          <p:cNvGrpSpPr/>
          <p:nvPr/>
        </p:nvGrpSpPr>
        <p:grpSpPr>
          <a:xfrm>
            <a:off x="8095443" y="5130086"/>
            <a:ext cx="924184" cy="889071"/>
            <a:chOff x="5565642" y="451050"/>
            <a:chExt cx="1010700" cy="972300"/>
          </a:xfrm>
        </p:grpSpPr>
        <p:sp>
          <p:nvSpPr>
            <p:cNvPr id="1347" name="Google Shape;1347;g36435086e47_0_1650"/>
            <p:cNvSpPr/>
            <p:nvPr/>
          </p:nvSpPr>
          <p:spPr>
            <a:xfrm>
              <a:off x="5565642" y="451050"/>
              <a:ext cx="1010700" cy="9723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348" name="Google Shape;1348;g36435086e47_0_1650"/>
            <p:cNvPicPr preferRelativeResize="0"/>
            <p:nvPr/>
          </p:nvPicPr>
          <p:blipFill rotWithShape="1">
            <a:blip r:embed="rId4">
              <a:alphaModFix/>
            </a:blip>
            <a:srcRect r="54855"/>
            <a:stretch/>
          </p:blipFill>
          <p:spPr>
            <a:xfrm>
              <a:off x="5748056" y="597917"/>
              <a:ext cx="664873" cy="632799"/>
            </a:xfrm>
            <a:prstGeom prst="rect">
              <a:avLst/>
            </a:prstGeom>
            <a:noFill/>
            <a:ln>
              <a:noFill/>
            </a:ln>
          </p:spPr>
        </p:pic>
      </p:grpSp>
      <p:sp>
        <p:nvSpPr>
          <p:cNvPr id="1349" name="Google Shape;1349;g36435086e47_0_1650"/>
          <p:cNvSpPr txBox="1"/>
          <p:nvPr/>
        </p:nvSpPr>
        <p:spPr>
          <a:xfrm>
            <a:off x="8744447" y="2794008"/>
            <a:ext cx="603900" cy="1416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fr-FR" sz="7600" noProof="0" dirty="0">
                <a:solidFill>
                  <a:schemeClr val="lt1"/>
                </a:solidFill>
                <a:latin typeface="Roboto Black"/>
                <a:ea typeface="Roboto Black"/>
                <a:cs typeface="Roboto Black"/>
                <a:sym typeface="Roboto Black"/>
              </a:rPr>
              <a:t>?</a:t>
            </a:r>
            <a:endParaRPr lang="fr-FR" sz="6700" noProof="0" dirty="0">
              <a:solidFill>
                <a:schemeClr val="lt1"/>
              </a:solidFill>
            </a:endParaRPr>
          </a:p>
        </p:txBody>
      </p:sp>
      <p:sp>
        <p:nvSpPr>
          <p:cNvPr id="1350" name="Google Shape;1350;g36435086e47_0_1650"/>
          <p:cNvSpPr/>
          <p:nvPr/>
        </p:nvSpPr>
        <p:spPr>
          <a:xfrm>
            <a:off x="1025062" y="2289272"/>
            <a:ext cx="4580100" cy="3232069"/>
          </a:xfrm>
          <a:prstGeom prst="rect">
            <a:avLst/>
          </a:prstGeom>
          <a:noFill/>
          <a:ln>
            <a:noFill/>
          </a:ln>
        </p:spPr>
        <p:txBody>
          <a:bodyPr spcFirstLastPara="1" wrap="square" lIns="121900" tIns="60925" rIns="121900" bIns="60925" anchor="ctr" anchorCtr="0">
            <a:noAutofit/>
          </a:bodyPr>
          <a:lstStyle/>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Comment se caractérisent les plateformes de gouvernance multipartites dans votre environnement ?</a:t>
            </a:r>
          </a:p>
          <a:p>
            <a:pPr lvl="0" eaLnBrk="0" fontAlgn="base" hangingPunct="0">
              <a:spcBef>
                <a:spcPct val="0"/>
              </a:spcBef>
              <a:spcAft>
                <a:spcPct val="0"/>
              </a:spcAft>
              <a:buClrTx/>
            </a:pPr>
            <a:endParaRPr lang="fr-FR" sz="24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400" noProof="0" dirty="0">
                <a:solidFill>
                  <a:schemeClr val="tx1"/>
                </a:solidFill>
                <a:latin typeface="Roboto" panose="02000000000000000000" pitchFamily="2" charset="0"/>
                <a:ea typeface="Roboto" panose="02000000000000000000" pitchFamily="2" charset="0"/>
              </a:rPr>
              <a:t>Existe-t-il un potentiel pour un partenariat environnemental ?</a:t>
            </a:r>
          </a:p>
        </p:txBody>
      </p:sp>
      <p:sp>
        <p:nvSpPr>
          <p:cNvPr id="1351" name="Google Shape;1351;g36435086e47_0_1650"/>
          <p:cNvSpPr/>
          <p:nvPr/>
        </p:nvSpPr>
        <p:spPr>
          <a:xfrm>
            <a:off x="-1367" y="-5233"/>
            <a:ext cx="264300" cy="6858000"/>
          </a:xfrm>
          <a:prstGeom prst="rect">
            <a:avLst/>
          </a:prstGeom>
          <a:solidFill>
            <a:srgbClr val="85200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1352" name="Google Shape;1352;g36435086e47_0_1650"/>
          <p:cNvSpPr txBox="1"/>
          <p:nvPr/>
        </p:nvSpPr>
        <p:spPr>
          <a:xfrm>
            <a:off x="706207" y="1323550"/>
            <a:ext cx="4580100" cy="843780"/>
          </a:xfrm>
          <a:prstGeom prst="rect">
            <a:avLst/>
          </a:prstGeom>
          <a:noFill/>
          <a:ln>
            <a:noFill/>
          </a:ln>
        </p:spPr>
        <p:txBody>
          <a:bodyPr spcFirstLastPara="1" wrap="square" lIns="121900" tIns="121900" rIns="121900" bIns="121900" anchor="t" anchorCtr="0">
            <a:spAutoFit/>
          </a:bodyPr>
          <a:lstStyle/>
          <a:p>
            <a:pPr>
              <a:spcAft>
                <a:spcPts val="1300"/>
              </a:spcAft>
            </a:pPr>
            <a:r>
              <a:rPr lang="fr-FR" sz="2800" noProof="0" dirty="0">
                <a:solidFill>
                  <a:schemeClr val="dk2"/>
                </a:solidFill>
                <a:latin typeface="Roboto"/>
                <a:ea typeface="Roboto"/>
              </a:rPr>
              <a:t>GROUPES DE DISCUSSION</a:t>
            </a:r>
          </a:p>
        </p:txBody>
      </p:sp>
      <p:pic>
        <p:nvPicPr>
          <p:cNvPr id="1353" name="Google Shape;1353;g36435086e47_0_1650"/>
          <p:cNvPicPr preferRelativeResize="0"/>
          <p:nvPr/>
        </p:nvPicPr>
        <p:blipFill>
          <a:blip r:embed="rId5">
            <a:alphaModFix/>
          </a:blip>
          <a:stretch>
            <a:fillRect/>
          </a:stretch>
        </p:blipFill>
        <p:spPr>
          <a:xfrm>
            <a:off x="3393057" y="5031425"/>
            <a:ext cx="2534800" cy="1674642"/>
          </a:xfrm>
          <a:prstGeom prst="rect">
            <a:avLst/>
          </a:prstGeom>
          <a:noFill/>
          <a:ln>
            <a:noFill/>
          </a:ln>
        </p:spPr>
      </p:pic>
      <p:sp>
        <p:nvSpPr>
          <p:cNvPr id="3" name="Rectangle 2">
            <a:extLst>
              <a:ext uri="{FF2B5EF4-FFF2-40B4-BE49-F238E27FC236}">
                <a16:creationId xmlns:a16="http://schemas.microsoft.com/office/drawing/2014/main" id="{E92433BF-716A-E617-018B-04374D9EE81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64131b6538_0_412"/>
          <p:cNvSpPr txBox="1"/>
          <p:nvPr/>
        </p:nvSpPr>
        <p:spPr>
          <a:xfrm>
            <a:off x="650334" y="1066800"/>
            <a:ext cx="3535200" cy="944485"/>
          </a:xfrm>
          <a:prstGeom prst="rect">
            <a:avLst/>
          </a:prstGeom>
          <a:noFill/>
          <a:ln>
            <a:noFill/>
          </a:ln>
        </p:spPr>
        <p:txBody>
          <a:bodyPr spcFirstLastPara="1" wrap="square" lIns="121900" tIns="121900" rIns="121900" bIns="121900" anchor="t" anchorCtr="0">
            <a:noAutofit/>
          </a:bodyPr>
          <a:lstStyle/>
          <a:p>
            <a:pPr>
              <a:buSzPts val="2900"/>
            </a:pPr>
            <a:r>
              <a:rPr lang="fr-FR" sz="2900" b="1" noProof="0" dirty="0">
                <a:solidFill>
                  <a:srgbClr val="00344D"/>
                </a:solidFill>
                <a:latin typeface="Roboto"/>
                <a:ea typeface="Roboto"/>
              </a:rPr>
              <a:t>PARTIE PRENANTE…</a:t>
            </a:r>
          </a:p>
          <a:p>
            <a:pPr marL="0" marR="0" lvl="0" indent="0" algn="l" rtl="0">
              <a:lnSpc>
                <a:spcPct val="100000"/>
              </a:lnSpc>
              <a:spcBef>
                <a:spcPts val="0"/>
              </a:spcBef>
              <a:spcAft>
                <a:spcPts val="0"/>
              </a:spcAft>
              <a:buClr>
                <a:srgbClr val="000000"/>
              </a:buClr>
              <a:buSzPts val="2900"/>
              <a:buFont typeface="Arial"/>
              <a:buNone/>
            </a:pPr>
            <a:endParaRPr lang="fr-FR" sz="2000" b="1" i="0" u="none" strike="noStrike" cap="none" noProof="0" dirty="0">
              <a:solidFill>
                <a:srgbClr val="00344D"/>
              </a:solidFill>
              <a:latin typeface="Roboto"/>
              <a:ea typeface="Roboto"/>
              <a:cs typeface="Roboto"/>
              <a:sym typeface="Roboto"/>
            </a:endParaRPr>
          </a:p>
        </p:txBody>
      </p:sp>
      <p:pic>
        <p:nvPicPr>
          <p:cNvPr id="314" name="Google Shape;314;g364131b6538_0_412"/>
          <p:cNvPicPr preferRelativeResize="0"/>
          <p:nvPr/>
        </p:nvPicPr>
        <p:blipFill rotWithShape="1">
          <a:blip r:embed="rId3">
            <a:alphaModFix/>
          </a:blip>
          <a:srcRect l="11158" b="19543"/>
          <a:stretch/>
        </p:blipFill>
        <p:spPr>
          <a:xfrm>
            <a:off x="4706467" y="228600"/>
            <a:ext cx="7320433" cy="6629402"/>
          </a:xfrm>
          <a:prstGeom prst="rect">
            <a:avLst/>
          </a:prstGeom>
          <a:noFill/>
          <a:ln>
            <a:noFill/>
          </a:ln>
        </p:spPr>
      </p:pic>
      <p:sp>
        <p:nvSpPr>
          <p:cNvPr id="315" name="Google Shape;315;g364131b6538_0_412"/>
          <p:cNvSpPr txBox="1"/>
          <p:nvPr/>
        </p:nvSpPr>
        <p:spPr>
          <a:xfrm>
            <a:off x="647517" y="2047025"/>
            <a:ext cx="4008300" cy="3437100"/>
          </a:xfrm>
          <a:prstGeom prst="rect">
            <a:avLst/>
          </a:prstGeom>
          <a:noFill/>
          <a:ln>
            <a:noFill/>
          </a:ln>
        </p:spPr>
        <p:txBody>
          <a:bodyPr spcFirstLastPara="1" wrap="square" lIns="121900" tIns="121900" rIns="121900" bIns="121900" anchor="t" anchorCtr="0">
            <a:noAutofit/>
          </a:bodyPr>
          <a:lstStyle/>
          <a:p>
            <a:pPr>
              <a:lnSpc>
                <a:spcPct val="115000"/>
              </a:lnSpc>
              <a:spcBef>
                <a:spcPts val="1300"/>
              </a:spcBef>
              <a:buSzPts val="2900"/>
            </a:pPr>
            <a:r>
              <a:rPr lang="fr-FR" sz="2800" noProof="0" dirty="0">
                <a:solidFill>
                  <a:schemeClr val="tx1"/>
                </a:solidFill>
                <a:latin typeface="Roboto" panose="02000000000000000000" pitchFamily="2" charset="0"/>
                <a:ea typeface="Roboto" panose="02000000000000000000" pitchFamily="2" charset="0"/>
              </a:rPr>
              <a:t>Parties prenantes sont des acteurs pertinents qui pourraient </a:t>
            </a:r>
            <a:r>
              <a:rPr lang="fr-FR" sz="2800" b="1" noProof="0" dirty="0">
                <a:solidFill>
                  <a:schemeClr val="tx1"/>
                </a:solidFill>
                <a:latin typeface="Roboto" panose="02000000000000000000" pitchFamily="2" charset="0"/>
                <a:ea typeface="Roboto" panose="02000000000000000000" pitchFamily="2" charset="0"/>
              </a:rPr>
              <a:t>influencer ou être influencés</a:t>
            </a:r>
            <a:r>
              <a:rPr lang="fr-FR" sz="2800" noProof="0" dirty="0">
                <a:solidFill>
                  <a:schemeClr val="tx1"/>
                </a:solidFill>
                <a:latin typeface="Roboto" panose="02000000000000000000" pitchFamily="2" charset="0"/>
                <a:ea typeface="Roboto" panose="02000000000000000000" pitchFamily="2" charset="0"/>
              </a:rPr>
              <a:t> dans le paysage.</a:t>
            </a:r>
          </a:p>
          <a:p>
            <a:pPr marL="0" marR="0" lvl="0" indent="0" algn="l" rtl="0">
              <a:lnSpc>
                <a:spcPct val="115000"/>
              </a:lnSpc>
              <a:spcBef>
                <a:spcPts val="1300"/>
              </a:spcBef>
              <a:spcAft>
                <a:spcPts val="0"/>
              </a:spcAft>
              <a:buClr>
                <a:srgbClr val="000000"/>
              </a:buClr>
              <a:buSzPts val="2900"/>
              <a:buFont typeface="Arial"/>
              <a:buNone/>
            </a:pPr>
            <a:endParaRPr lang="fr-FR" sz="2900" b="0" i="0" u="none" strike="noStrike" cap="none" noProof="0" dirty="0">
              <a:solidFill>
                <a:srgbClr val="00344D"/>
              </a:solidFill>
              <a:latin typeface="Roboto"/>
              <a:ea typeface="Roboto"/>
              <a:cs typeface="Roboto"/>
              <a:sym typeface="Roboto"/>
            </a:endParaRPr>
          </a:p>
        </p:txBody>
      </p:sp>
      <p:sp>
        <p:nvSpPr>
          <p:cNvPr id="316" name="Google Shape;316;g364131b6538_0_412"/>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g36435086e47_0_1669"/>
          <p:cNvSpPr txBox="1"/>
          <p:nvPr/>
        </p:nvSpPr>
        <p:spPr>
          <a:xfrm>
            <a:off x="793733" y="479618"/>
            <a:ext cx="10861500" cy="5847714"/>
          </a:xfrm>
          <a:prstGeom prst="rect">
            <a:avLst/>
          </a:prstGeom>
          <a:noFill/>
          <a:ln>
            <a:noFill/>
          </a:ln>
        </p:spPr>
        <p:txBody>
          <a:bodyPr spcFirstLastPara="1" wrap="square" lIns="121900" tIns="121900" rIns="121900" bIns="121900" anchor="t" anchorCtr="0">
            <a:spAutoFit/>
          </a:bodyPr>
          <a:lstStyle/>
          <a:p>
            <a:pPr marL="609600" lvl="0" indent="0" algn="l" rtl="0">
              <a:spcBef>
                <a:spcPts val="0"/>
              </a:spcBef>
              <a:spcAft>
                <a:spcPts val="0"/>
              </a:spcAft>
              <a:buNone/>
            </a:pPr>
            <a:endParaRPr lang="fr-FR" sz="2800" noProof="0" dirty="0">
              <a:solidFill>
                <a:srgbClr val="103052"/>
              </a:solidFill>
              <a:latin typeface="Roboto"/>
              <a:ea typeface="Roboto"/>
              <a:cs typeface="Roboto"/>
              <a:sym typeface="Roboto"/>
            </a:endParaRP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Au sein de vos équipes nationales, analysez certaines plateformes de gouvernance qui existent dans votre région.</a:t>
            </a:r>
          </a:p>
          <a:p>
            <a:pPr lvl="0" eaLnBrk="0" fontAlgn="base" hangingPunct="0">
              <a:spcBef>
                <a:spcPct val="0"/>
              </a:spcBef>
              <a:spcAft>
                <a:spcPct val="0"/>
              </a:spcAft>
              <a:buClrTx/>
            </a:pPr>
            <a:endParaRPr lang="fr-FR" sz="28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 </a:t>
            </a:r>
            <a:r>
              <a:rPr lang="fr-FR" sz="2800" b="1" noProof="0" dirty="0">
                <a:solidFill>
                  <a:schemeClr val="tx1"/>
                </a:solidFill>
                <a:latin typeface="Roboto" panose="02000000000000000000" pitchFamily="2" charset="0"/>
                <a:ea typeface="Roboto" panose="02000000000000000000" pitchFamily="2" charset="0"/>
              </a:rPr>
              <a:t>Partie 1</a:t>
            </a: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1. Choisissez 3 plateformes</a:t>
            </a: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2. Identifiez leur orientation et leur objectif</a:t>
            </a: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3. Identifiez les parties prenantes qui participent à la plateforme</a:t>
            </a:r>
          </a:p>
          <a:p>
            <a:pPr lvl="0" eaLnBrk="0" fontAlgn="base" hangingPunct="0">
              <a:spcBef>
                <a:spcPct val="0"/>
              </a:spcBef>
              <a:spcAft>
                <a:spcPct val="0"/>
              </a:spcAft>
              <a:buClrTx/>
            </a:pPr>
            <a:endParaRPr lang="fr-FR" sz="2800" noProof="0" dirty="0">
              <a:solidFill>
                <a:schemeClr val="tx1"/>
              </a:solidFill>
              <a:latin typeface="Roboto" panose="02000000000000000000" pitchFamily="2" charset="0"/>
              <a:ea typeface="Roboto" panose="02000000000000000000" pitchFamily="2" charset="0"/>
            </a:endParaRP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 </a:t>
            </a:r>
            <a:r>
              <a:rPr lang="fr-FR" sz="2800" b="1" noProof="0" dirty="0">
                <a:solidFill>
                  <a:schemeClr val="tx1"/>
                </a:solidFill>
                <a:latin typeface="Roboto" panose="02000000000000000000" pitchFamily="2" charset="0"/>
                <a:ea typeface="Roboto" panose="02000000000000000000" pitchFamily="2" charset="0"/>
              </a:rPr>
              <a:t>Partie 2</a:t>
            </a:r>
          </a:p>
          <a:p>
            <a:pPr lvl="0" eaLnBrk="0" fontAlgn="base" hangingPunct="0">
              <a:spcBef>
                <a:spcPct val="0"/>
              </a:spcBef>
              <a:spcAft>
                <a:spcPct val="0"/>
              </a:spcAft>
              <a:buClrTx/>
            </a:pPr>
            <a:r>
              <a:rPr lang="fr-FR" sz="2800" noProof="0" dirty="0">
                <a:solidFill>
                  <a:schemeClr val="tx1"/>
                </a:solidFill>
                <a:latin typeface="Roboto" panose="02000000000000000000" pitchFamily="2" charset="0"/>
                <a:ea typeface="Roboto" panose="02000000000000000000" pitchFamily="2" charset="0"/>
              </a:rPr>
              <a:t>1. Discutez du potentiel de ces plateformes pour relever les défis systémiques liés à l'ASGM et à la région</a:t>
            </a:r>
          </a:p>
          <a:p>
            <a:pPr marL="0" lvl="0" indent="0" algn="l" rtl="0">
              <a:spcBef>
                <a:spcPts val="0"/>
              </a:spcBef>
              <a:spcAft>
                <a:spcPts val="0"/>
              </a:spcAft>
              <a:buNone/>
            </a:pPr>
            <a:endParaRPr lang="fr-FR" sz="2800" noProof="0" dirty="0">
              <a:solidFill>
                <a:srgbClr val="103052"/>
              </a:solidFill>
              <a:latin typeface="Roboto"/>
              <a:ea typeface="Roboto"/>
              <a:cs typeface="Roboto"/>
              <a:sym typeface="Roboto"/>
            </a:endParaRPr>
          </a:p>
        </p:txBody>
      </p:sp>
      <p:sp>
        <p:nvSpPr>
          <p:cNvPr id="1359" name="Google Shape;1359;g36435086e47_0_1669"/>
          <p:cNvSpPr/>
          <p:nvPr/>
        </p:nvSpPr>
        <p:spPr>
          <a:xfrm>
            <a:off x="-1367" y="-5233"/>
            <a:ext cx="264300" cy="6858000"/>
          </a:xfrm>
          <a:prstGeom prst="rect">
            <a:avLst/>
          </a:prstGeom>
          <a:solidFill>
            <a:srgbClr val="85200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360" name="Google Shape;1360;g36435086e47_0_1669"/>
          <p:cNvPicPr preferRelativeResize="0"/>
          <p:nvPr/>
        </p:nvPicPr>
        <p:blipFill>
          <a:blip r:embed="rId3">
            <a:alphaModFix/>
          </a:blip>
          <a:stretch>
            <a:fillRect/>
          </a:stretch>
        </p:blipFill>
        <p:spPr>
          <a:xfrm>
            <a:off x="10310297" y="5672400"/>
            <a:ext cx="1666966" cy="1101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graphicFrame>
        <p:nvGraphicFramePr>
          <p:cNvPr id="1365" name="Google Shape;1365;g36435086e47_0_1675"/>
          <p:cNvGraphicFramePr/>
          <p:nvPr>
            <p:extLst>
              <p:ext uri="{D42A27DB-BD31-4B8C-83A1-F6EECF244321}">
                <p14:modId xmlns:p14="http://schemas.microsoft.com/office/powerpoint/2010/main" val="3195991114"/>
              </p:ext>
            </p:extLst>
          </p:nvPr>
        </p:nvGraphicFramePr>
        <p:xfrm>
          <a:off x="258300" y="132833"/>
          <a:ext cx="11740050" cy="6450750"/>
        </p:xfrm>
        <a:graphic>
          <a:graphicData uri="http://schemas.openxmlformats.org/drawingml/2006/table">
            <a:tbl>
              <a:tblPr>
                <a:noFill/>
                <a:tableStyleId>{720EB732-AF51-459B-9124-5B1EEC688277}</a:tableStyleId>
              </a:tblPr>
              <a:tblGrid>
                <a:gridCol w="2657300">
                  <a:extLst>
                    <a:ext uri="{9D8B030D-6E8A-4147-A177-3AD203B41FA5}">
                      <a16:colId xmlns:a16="http://schemas.microsoft.com/office/drawing/2014/main" val="20000"/>
                    </a:ext>
                  </a:extLst>
                </a:gridCol>
                <a:gridCol w="2833000">
                  <a:extLst>
                    <a:ext uri="{9D8B030D-6E8A-4147-A177-3AD203B41FA5}">
                      <a16:colId xmlns:a16="http://schemas.microsoft.com/office/drawing/2014/main" val="20001"/>
                    </a:ext>
                  </a:extLst>
                </a:gridCol>
                <a:gridCol w="3124875">
                  <a:extLst>
                    <a:ext uri="{9D8B030D-6E8A-4147-A177-3AD203B41FA5}">
                      <a16:colId xmlns:a16="http://schemas.microsoft.com/office/drawing/2014/main" val="20002"/>
                    </a:ext>
                  </a:extLst>
                </a:gridCol>
                <a:gridCol w="3124875">
                  <a:extLst>
                    <a:ext uri="{9D8B030D-6E8A-4147-A177-3AD203B41FA5}">
                      <a16:colId xmlns:a16="http://schemas.microsoft.com/office/drawing/2014/main" val="20003"/>
                    </a:ext>
                  </a:extLst>
                </a:gridCol>
              </a:tblGrid>
              <a:tr h="19477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900" b="1" i="0" u="none" strike="noStrike" cap="none" noProof="0" dirty="0">
                          <a:solidFill>
                            <a:schemeClr val="lt1"/>
                          </a:solidFill>
                          <a:latin typeface="Roboto"/>
                          <a:ea typeface="Roboto"/>
                          <a:sym typeface="Arial"/>
                        </a:rPr>
                        <a:t>Plateforme</a:t>
                      </a:r>
                    </a:p>
                    <a:p>
                      <a:pPr marL="0" lvl="0" indent="0" algn="ctr" rtl="0">
                        <a:spcBef>
                          <a:spcPts val="0"/>
                        </a:spcBef>
                        <a:spcAft>
                          <a:spcPts val="0"/>
                        </a:spcAft>
                        <a:buNone/>
                      </a:pPr>
                      <a:endParaRPr lang="fr-FR" sz="1900" b="1" noProof="0" dirty="0">
                        <a:solidFill>
                          <a:schemeClr val="lt1"/>
                        </a:solidFill>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900" b="1" i="0" u="none" strike="noStrike" cap="none" noProof="0" dirty="0">
                          <a:solidFill>
                            <a:schemeClr val="lt1"/>
                          </a:solidFill>
                          <a:latin typeface="Roboto"/>
                          <a:ea typeface="Roboto"/>
                          <a:sym typeface="Arial"/>
                        </a:rPr>
                        <a:t>Objectif et finalité</a:t>
                      </a:r>
                      <a:r>
                        <a:rPr lang="fr-FR" sz="1900" b="1" noProof="0" dirty="0">
                          <a:solidFill>
                            <a:schemeClr val="lt1"/>
                          </a:solidFill>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r>
                        <a:rPr lang="fr-FR" sz="1900" b="1" i="0" u="none" strike="noStrike" cap="none" noProof="0" dirty="0">
                          <a:solidFill>
                            <a:schemeClr val="lt1"/>
                          </a:solidFill>
                          <a:latin typeface="Roboto"/>
                          <a:ea typeface="Roboto"/>
                          <a:cs typeface="Arial"/>
                          <a:sym typeface="Arial"/>
                        </a:rPr>
                        <a:t>Parties prenantes participantes</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005677"/>
                    </a:solidFill>
                  </a:tcPr>
                </a:tc>
                <a:extLst>
                  <a:ext uri="{0D108BD9-81ED-4DB2-BD59-A6C34878D82A}">
                    <a16:rowId xmlns:a16="http://schemas.microsoft.com/office/drawing/2014/main" val="10000"/>
                  </a:ext>
                </a:extLst>
              </a:tr>
              <a:tr h="1920825">
                <a:tc>
                  <a:txBody>
                    <a:bodyPr/>
                    <a:lstStyle/>
                    <a:p>
                      <a:pPr marL="0" lvl="0" indent="0" algn="l" rtl="0">
                        <a:spcBef>
                          <a:spcPts val="0"/>
                        </a:spcBef>
                        <a:spcAft>
                          <a:spcPts val="0"/>
                        </a:spcAft>
                        <a:buNone/>
                      </a:pPr>
                      <a:r>
                        <a:rPr lang="fr-FR" sz="1900" noProof="0" dirty="0">
                          <a:latin typeface="Roboto"/>
                          <a:ea typeface="Roboto"/>
                          <a:cs typeface="Roboto"/>
                          <a:sym typeface="Roboto"/>
                        </a:rPr>
                        <a:t>Exemple…</a:t>
                      </a:r>
                    </a:p>
                    <a:p>
                      <a:pPr marL="0" lvl="0" indent="0" algn="l" rtl="0">
                        <a:spcBef>
                          <a:spcPts val="0"/>
                        </a:spcBef>
                        <a:spcAft>
                          <a:spcPts val="0"/>
                        </a:spcAft>
                        <a:buNone/>
                      </a:pPr>
                      <a:endParaRPr lang="fr-FR" sz="1900" noProof="0" dirty="0">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900" noProof="0" dirty="0">
                          <a:latin typeface="Roboto"/>
                          <a:ea typeface="Roboto"/>
                          <a:cs typeface="Roboto"/>
                          <a:sym typeface="Roboto"/>
                        </a:rPr>
                        <a:t>1</a:t>
                      </a:r>
                      <a:r>
                        <a:rPr lang="fr-FR" sz="1900" noProof="0" dirty="0">
                          <a:latin typeface="Roboto" panose="02000000000000000000" pitchFamily="2" charset="0"/>
                          <a:ea typeface="Roboto" panose="02000000000000000000" pitchFamily="2" charset="0"/>
                          <a:cs typeface="Roboto"/>
                          <a:sym typeface="Roboto"/>
                        </a:rPr>
                        <a:t>. </a:t>
                      </a:r>
                      <a:r>
                        <a:rPr lang="fr-FR" sz="2000" noProof="0" dirty="0">
                          <a:latin typeface="Roboto" panose="02000000000000000000" pitchFamily="2" charset="0"/>
                          <a:ea typeface="Roboto" panose="02000000000000000000" pitchFamily="2" charset="0"/>
                        </a:rPr>
                        <a:t>Commission de l'élevage d'Olancho</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r>
                        <a:rPr lang="fr-FR" sz="1600" noProof="0" dirty="0">
                          <a:latin typeface="Roboto" panose="02000000000000000000" pitchFamily="2" charset="0"/>
                          <a:ea typeface="Roboto" panose="02000000000000000000" pitchFamily="2" charset="0"/>
                        </a:rPr>
                        <a:t>Thème : Secteur de l'élevage</a:t>
                      </a:r>
                    </a:p>
                    <a:p>
                      <a:r>
                        <a:rPr lang="fr-FR" sz="1600" noProof="0" dirty="0">
                          <a:latin typeface="Roboto" panose="02000000000000000000" pitchFamily="2" charset="0"/>
                          <a:ea typeface="Roboto" panose="02000000000000000000" pitchFamily="2" charset="0"/>
                        </a:rPr>
                        <a:t>Objectif : défendre les intérêts des éleveurs d'Olancho</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r>
                        <a:rPr lang="fr-FR" sz="1600" noProof="0" dirty="0"/>
                        <a:t>-</a:t>
                      </a:r>
                      <a:r>
                        <a:rPr lang="fr-FR" sz="1600" noProof="0" dirty="0">
                          <a:latin typeface="Roboto" panose="02000000000000000000" pitchFamily="2" charset="0"/>
                          <a:ea typeface="Roboto" panose="02000000000000000000" pitchFamily="2" charset="0"/>
                        </a:rPr>
                        <a:t>Associations d'éleveurs</a:t>
                      </a:r>
                    </a:p>
                    <a:p>
                      <a:r>
                        <a:rPr lang="fr-FR" sz="1600" noProof="0" dirty="0">
                          <a:latin typeface="Roboto" panose="02000000000000000000" pitchFamily="2" charset="0"/>
                          <a:ea typeface="Roboto" panose="02000000000000000000" pitchFamily="2" charset="0"/>
                        </a:rPr>
                        <a:t>-Ministère de l'agriculture</a:t>
                      </a:r>
                    </a:p>
                    <a:p>
                      <a:r>
                        <a:rPr lang="fr-FR" sz="1600" noProof="0" dirty="0">
                          <a:latin typeface="Roboto" panose="02000000000000000000" pitchFamily="2" charset="0"/>
                          <a:ea typeface="Roboto" panose="02000000000000000000" pitchFamily="2" charset="0"/>
                        </a:rPr>
                        <a:t>-Collectivités locales</a:t>
                      </a:r>
                    </a:p>
                    <a:p>
                      <a:r>
                        <a:rPr lang="fr-FR" sz="1600" noProof="0" dirty="0">
                          <a:latin typeface="Roboto" panose="02000000000000000000" pitchFamily="2" charset="0"/>
                          <a:ea typeface="Roboto" panose="02000000000000000000" pitchFamily="2" charset="0"/>
                        </a:rPr>
                        <a:t>-Abattoirs locaux</a:t>
                      </a:r>
                    </a:p>
                    <a:p>
                      <a:r>
                        <a:rPr lang="fr-FR" sz="1600" noProof="0" dirty="0">
                          <a:latin typeface="Roboto" panose="02000000000000000000" pitchFamily="2" charset="0"/>
                          <a:ea typeface="Roboto" panose="02000000000000000000" pitchFamily="2" charset="0"/>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2911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900" noProof="0" dirty="0">
                          <a:latin typeface="Roboto"/>
                          <a:ea typeface="Roboto"/>
                          <a:cs typeface="Roboto"/>
                          <a:sym typeface="Roboto"/>
                        </a:rPr>
                        <a:t>2</a:t>
                      </a:r>
                      <a:r>
                        <a:rPr lang="fr-FR" sz="1900" noProof="0" dirty="0">
                          <a:latin typeface="Roboto" panose="02000000000000000000" pitchFamily="2" charset="0"/>
                          <a:ea typeface="Roboto" panose="02000000000000000000" pitchFamily="2" charset="0"/>
                          <a:cs typeface="Roboto"/>
                          <a:sym typeface="Roboto"/>
                        </a:rPr>
                        <a:t>. </a:t>
                      </a:r>
                      <a:r>
                        <a:rPr lang="fr-FR" sz="2000" noProof="0" dirty="0">
                          <a:latin typeface="Roboto" panose="02000000000000000000" pitchFamily="2" charset="0"/>
                          <a:ea typeface="Roboto" panose="02000000000000000000" pitchFamily="2" charset="0"/>
                        </a:rPr>
                        <a:t>Comité du bassin versant de Río </a:t>
                      </a:r>
                      <a:r>
                        <a:rPr lang="fr-FR" sz="2000" noProof="0" dirty="0" err="1">
                          <a:latin typeface="Roboto" panose="02000000000000000000" pitchFamily="2" charset="0"/>
                          <a:ea typeface="Roboto" panose="02000000000000000000" pitchFamily="2" charset="0"/>
                        </a:rPr>
                        <a:t>Uno</a:t>
                      </a:r>
                      <a:endParaRPr lang="fr-FR" sz="2000" noProof="0" dirty="0">
                        <a:latin typeface="Roboto" panose="02000000000000000000" pitchFamily="2" charset="0"/>
                        <a:ea typeface="Roboto" panose="02000000000000000000" pitchFamily="2" charset="0"/>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291100">
                <a:tc>
                  <a:txBody>
                    <a:bodyPr/>
                    <a:lstStyle/>
                    <a:p>
                      <a:pPr marL="0" lvl="0" indent="0" algn="l" rtl="0">
                        <a:spcBef>
                          <a:spcPts val="0"/>
                        </a:spcBef>
                        <a:spcAft>
                          <a:spcPts val="0"/>
                        </a:spcAft>
                        <a:buNone/>
                      </a:pPr>
                      <a:r>
                        <a:rPr lang="fr-FR" sz="1900" noProof="0" dirty="0">
                          <a:latin typeface="Roboto"/>
                          <a:ea typeface="Roboto"/>
                          <a:cs typeface="Roboto"/>
                          <a:sym typeface="Roboto"/>
                        </a:rPr>
                        <a:t>3….</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graphicFrame>
        <p:nvGraphicFramePr>
          <p:cNvPr id="1370" name="Google Shape;1370;g36435086e47_1_34"/>
          <p:cNvGraphicFramePr/>
          <p:nvPr>
            <p:extLst>
              <p:ext uri="{D42A27DB-BD31-4B8C-83A1-F6EECF244321}">
                <p14:modId xmlns:p14="http://schemas.microsoft.com/office/powerpoint/2010/main" val="3135946221"/>
              </p:ext>
            </p:extLst>
          </p:nvPr>
        </p:nvGraphicFramePr>
        <p:xfrm>
          <a:off x="258300" y="132833"/>
          <a:ext cx="11740050" cy="6484185"/>
        </p:xfrm>
        <a:graphic>
          <a:graphicData uri="http://schemas.openxmlformats.org/drawingml/2006/table">
            <a:tbl>
              <a:tblPr>
                <a:noFill/>
                <a:tableStyleId>{720EB732-AF51-459B-9124-5B1EEC688277}</a:tableStyleId>
              </a:tblPr>
              <a:tblGrid>
                <a:gridCol w="2657300">
                  <a:extLst>
                    <a:ext uri="{9D8B030D-6E8A-4147-A177-3AD203B41FA5}">
                      <a16:colId xmlns:a16="http://schemas.microsoft.com/office/drawing/2014/main" val="20000"/>
                    </a:ext>
                  </a:extLst>
                </a:gridCol>
                <a:gridCol w="2833000">
                  <a:extLst>
                    <a:ext uri="{9D8B030D-6E8A-4147-A177-3AD203B41FA5}">
                      <a16:colId xmlns:a16="http://schemas.microsoft.com/office/drawing/2014/main" val="20001"/>
                    </a:ext>
                  </a:extLst>
                </a:gridCol>
                <a:gridCol w="3124875">
                  <a:extLst>
                    <a:ext uri="{9D8B030D-6E8A-4147-A177-3AD203B41FA5}">
                      <a16:colId xmlns:a16="http://schemas.microsoft.com/office/drawing/2014/main" val="20002"/>
                    </a:ext>
                  </a:extLst>
                </a:gridCol>
                <a:gridCol w="3124875">
                  <a:extLst>
                    <a:ext uri="{9D8B030D-6E8A-4147-A177-3AD203B41FA5}">
                      <a16:colId xmlns:a16="http://schemas.microsoft.com/office/drawing/2014/main" val="20003"/>
                    </a:ext>
                  </a:extLst>
                </a:gridCol>
              </a:tblGrid>
              <a:tr h="1947725">
                <a:tc>
                  <a:txBody>
                    <a:bodyPr/>
                    <a:lstStyle/>
                    <a:p>
                      <a:pPr marL="0" lvl="0" indent="0" algn="ctr" rtl="0">
                        <a:spcBef>
                          <a:spcPts val="0"/>
                        </a:spcBef>
                        <a:spcAft>
                          <a:spcPts val="0"/>
                        </a:spcAft>
                        <a:buNone/>
                      </a:pPr>
                      <a:r>
                        <a:rPr lang="fr-FR" sz="1900" b="1" noProof="0" dirty="0" err="1">
                          <a:solidFill>
                            <a:schemeClr val="lt1"/>
                          </a:solidFill>
                          <a:latin typeface="Roboto"/>
                          <a:ea typeface="Roboto"/>
                          <a:cs typeface="Roboto"/>
                          <a:sym typeface="Roboto"/>
                        </a:rPr>
                        <a:t>Platforme</a:t>
                      </a:r>
                      <a:endParaRPr lang="fr-FR" sz="1900" b="1" noProof="0" dirty="0">
                        <a:solidFill>
                          <a:schemeClr val="lt1"/>
                        </a:solidFill>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900" b="1" i="0" u="none" strike="noStrike" cap="none" noProof="0" dirty="0">
                          <a:solidFill>
                            <a:schemeClr val="lt1"/>
                          </a:solidFill>
                          <a:latin typeface="Roboto"/>
                          <a:ea typeface="Roboto"/>
                          <a:sym typeface="Arial"/>
                        </a:rPr>
                        <a:t>Objectif et finalité</a:t>
                      </a:r>
                      <a:r>
                        <a:rPr lang="fr-FR" sz="1900" b="1" noProof="0" dirty="0">
                          <a:solidFill>
                            <a:schemeClr val="lt1"/>
                          </a:solidFill>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900" b="1" noProof="0" dirty="0">
                          <a:solidFill>
                            <a:schemeClr val="lt1"/>
                          </a:solidFill>
                          <a:latin typeface="Roboto"/>
                          <a:ea typeface="Roboto"/>
                          <a:cs typeface="Roboto"/>
                          <a:sym typeface="Roboto"/>
                        </a:rPr>
                        <a:t> </a:t>
                      </a:r>
                      <a:r>
                        <a:rPr lang="fr-FR" sz="1900" b="1" i="0" u="none" strike="noStrike" cap="none" noProof="0" dirty="0">
                          <a:solidFill>
                            <a:schemeClr val="lt1"/>
                          </a:solidFill>
                          <a:latin typeface="Roboto"/>
                          <a:ea typeface="Roboto"/>
                          <a:cs typeface="Arial"/>
                          <a:sym typeface="Arial"/>
                        </a:rPr>
                        <a:t>Parties prenantes participantes</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103052"/>
                    </a:solidFill>
                  </a:tcPr>
                </a:tc>
                <a:tc>
                  <a:txBody>
                    <a:bodyPr/>
                    <a:lstStyle/>
                    <a:p>
                      <a:r>
                        <a:rPr lang="fr-FR" sz="1900" b="1" i="0" u="none" strike="noStrike" cap="none" noProof="0" dirty="0">
                          <a:solidFill>
                            <a:schemeClr val="lt1"/>
                          </a:solidFill>
                          <a:latin typeface="Roboto"/>
                          <a:ea typeface="Roboto"/>
                          <a:cs typeface="Arial"/>
                          <a:sym typeface="Arial"/>
                        </a:rPr>
                        <a:t>Ces plateformes ont-elles le potentiel nécessaire pour relever les défis systémiques liés à l'ASGM et au paysage ?</a:t>
                      </a:r>
                    </a:p>
                    <a:p>
                      <a:pPr marL="0" lvl="0" indent="0" algn="l" rtl="0">
                        <a:spcBef>
                          <a:spcPts val="0"/>
                        </a:spcBef>
                        <a:spcAft>
                          <a:spcPts val="0"/>
                        </a:spcAft>
                        <a:buNone/>
                      </a:pPr>
                      <a:endParaRPr lang="fr-FR" sz="1900" noProof="0" dirty="0">
                        <a:solidFill>
                          <a:schemeClr val="lt1"/>
                        </a:solidFill>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005677"/>
                    </a:solidFill>
                  </a:tcPr>
                </a:tc>
                <a:extLst>
                  <a:ext uri="{0D108BD9-81ED-4DB2-BD59-A6C34878D82A}">
                    <a16:rowId xmlns:a16="http://schemas.microsoft.com/office/drawing/2014/main" val="10000"/>
                  </a:ext>
                </a:extLst>
              </a:tr>
              <a:tr h="1920825">
                <a:tc>
                  <a:txBody>
                    <a:bodyPr/>
                    <a:lstStyle/>
                    <a:p>
                      <a:pPr marL="0" lvl="0" indent="0" algn="l" rtl="0">
                        <a:spcBef>
                          <a:spcPts val="0"/>
                        </a:spcBef>
                        <a:spcAft>
                          <a:spcPts val="0"/>
                        </a:spcAft>
                        <a:buNone/>
                      </a:pPr>
                      <a:r>
                        <a:rPr lang="fr-FR" sz="1900" noProof="0" dirty="0">
                          <a:latin typeface="Roboto"/>
                          <a:ea typeface="Roboto"/>
                          <a:cs typeface="Roboto"/>
                          <a:sym typeface="Roboto"/>
                        </a:rPr>
                        <a:t>Exemple…</a:t>
                      </a:r>
                    </a:p>
                    <a:p>
                      <a:pPr marL="0" lvl="0" indent="0" algn="l" rtl="0">
                        <a:spcBef>
                          <a:spcPts val="0"/>
                        </a:spcBef>
                        <a:spcAft>
                          <a:spcPts val="0"/>
                        </a:spcAft>
                        <a:buNone/>
                      </a:pPr>
                      <a:endParaRPr lang="fr-FR" sz="1900" noProof="0" dirty="0">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900" noProof="0" dirty="0">
                          <a:latin typeface="Roboto"/>
                          <a:ea typeface="Roboto"/>
                          <a:cs typeface="Roboto"/>
                          <a:sym typeface="Roboto"/>
                        </a:rPr>
                        <a:t>1</a:t>
                      </a:r>
                      <a:r>
                        <a:rPr lang="fr-FR" sz="1900" noProof="0" dirty="0">
                          <a:latin typeface="Roboto" panose="02000000000000000000" pitchFamily="2" charset="0"/>
                          <a:ea typeface="Roboto" panose="02000000000000000000" pitchFamily="2" charset="0"/>
                          <a:cs typeface="Roboto"/>
                          <a:sym typeface="Roboto"/>
                        </a:rPr>
                        <a:t>. </a:t>
                      </a:r>
                      <a:r>
                        <a:rPr lang="fr-FR" sz="2000" noProof="0" dirty="0">
                          <a:latin typeface="Roboto" panose="02000000000000000000" pitchFamily="2" charset="0"/>
                          <a:ea typeface="Roboto" panose="02000000000000000000" pitchFamily="2" charset="0"/>
                        </a:rPr>
                        <a:t>Commission de l'élevage d'Olancho</a:t>
                      </a:r>
                    </a:p>
                    <a:p>
                      <a:pPr marL="0" lvl="0" indent="0" algn="l" rtl="0">
                        <a:spcBef>
                          <a:spcPts val="0"/>
                        </a:spcBef>
                        <a:spcAft>
                          <a:spcPts val="0"/>
                        </a:spcAft>
                        <a:buNone/>
                      </a:pPr>
                      <a:endParaRPr lang="fr-FR" sz="1900"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r>
                        <a:rPr lang="fr-FR" sz="1600" noProof="0" dirty="0">
                          <a:latin typeface="Roboto" panose="02000000000000000000" pitchFamily="2" charset="0"/>
                          <a:ea typeface="Roboto" panose="02000000000000000000" pitchFamily="2" charset="0"/>
                        </a:rPr>
                        <a:t>Thème : Secteur de l'élevage</a:t>
                      </a:r>
                    </a:p>
                    <a:p>
                      <a:r>
                        <a:rPr lang="fr-FR" sz="1600" noProof="0" dirty="0">
                          <a:latin typeface="Roboto" panose="02000000000000000000" pitchFamily="2" charset="0"/>
                          <a:ea typeface="Roboto" panose="02000000000000000000" pitchFamily="2" charset="0"/>
                        </a:rPr>
                        <a:t>Objectif : défendre les intérêts des éleveurs d'Olancho</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r>
                        <a:rPr lang="fr-FR" sz="1600" noProof="0" dirty="0">
                          <a:latin typeface="Roboto" panose="02000000000000000000" pitchFamily="2" charset="0"/>
                          <a:ea typeface="Roboto" panose="02000000000000000000" pitchFamily="2" charset="0"/>
                        </a:rPr>
                        <a:t>-Associations d'éleveurs</a:t>
                      </a:r>
                    </a:p>
                    <a:p>
                      <a:r>
                        <a:rPr lang="fr-FR" sz="1600" noProof="0" dirty="0">
                          <a:latin typeface="Roboto" panose="02000000000000000000" pitchFamily="2" charset="0"/>
                          <a:ea typeface="Roboto" panose="02000000000000000000" pitchFamily="2" charset="0"/>
                        </a:rPr>
                        <a:t>-Ministère de l'agriculture</a:t>
                      </a:r>
                    </a:p>
                    <a:p>
                      <a:r>
                        <a:rPr lang="fr-FR" sz="1600" noProof="0" dirty="0">
                          <a:latin typeface="Roboto" panose="02000000000000000000" pitchFamily="2" charset="0"/>
                          <a:ea typeface="Roboto" panose="02000000000000000000" pitchFamily="2" charset="0"/>
                        </a:rPr>
                        <a:t>-Collectivités locales</a:t>
                      </a:r>
                    </a:p>
                    <a:p>
                      <a:r>
                        <a:rPr lang="fr-FR" sz="1600" noProof="0" dirty="0">
                          <a:latin typeface="Roboto" panose="02000000000000000000" pitchFamily="2" charset="0"/>
                          <a:ea typeface="Roboto" panose="02000000000000000000" pitchFamily="2" charset="0"/>
                        </a:rPr>
                        <a:t>-Abattoirs locaux</a:t>
                      </a:r>
                    </a:p>
                    <a:p>
                      <a:r>
                        <a:rPr lang="fr-FR" sz="1600" noProof="0" dirty="0">
                          <a:latin typeface="Roboto" panose="02000000000000000000" pitchFamily="2" charset="0"/>
                          <a:ea typeface="Roboto" panose="02000000000000000000" pitchFamily="2" charset="0"/>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r>
                        <a:rPr lang="fr-FR" noProof="0" dirty="0">
                          <a:latin typeface="Roboto" panose="02000000000000000000" pitchFamily="2" charset="0"/>
                          <a:ea typeface="Roboto" panose="02000000000000000000" pitchFamily="2" charset="0"/>
                        </a:rPr>
                        <a:t>Faible. Parce que…</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2911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900" noProof="0" dirty="0">
                          <a:latin typeface="Roboto"/>
                          <a:ea typeface="Roboto"/>
                          <a:cs typeface="Roboto"/>
                          <a:sym typeface="Roboto"/>
                        </a:rPr>
                        <a:t>2. </a:t>
                      </a:r>
                      <a:r>
                        <a:rPr lang="fr-FR" sz="2000" noProof="0" dirty="0">
                          <a:latin typeface="Roboto" panose="02000000000000000000" pitchFamily="2" charset="0"/>
                          <a:ea typeface="Roboto" panose="02000000000000000000" pitchFamily="2" charset="0"/>
                        </a:rPr>
                        <a:t>Comité du bassin versant de Río </a:t>
                      </a:r>
                      <a:r>
                        <a:rPr lang="fr-FR" sz="2000" noProof="0" dirty="0" err="1">
                          <a:latin typeface="Roboto" panose="02000000000000000000" pitchFamily="2" charset="0"/>
                          <a:ea typeface="Roboto" panose="02000000000000000000" pitchFamily="2" charset="0"/>
                        </a:rPr>
                        <a:t>Uno</a:t>
                      </a:r>
                      <a:endParaRPr lang="fr-FR" sz="2000" noProof="0" dirty="0">
                        <a:latin typeface="Roboto" panose="02000000000000000000" pitchFamily="2" charset="0"/>
                        <a:ea typeface="Roboto" panose="02000000000000000000" pitchFamily="2" charset="0"/>
                      </a:endParaRPr>
                    </a:p>
                    <a:p>
                      <a:pPr marL="0" lvl="0" indent="0" algn="l" rtl="0">
                        <a:spcBef>
                          <a:spcPts val="0"/>
                        </a:spcBef>
                        <a:spcAft>
                          <a:spcPts val="0"/>
                        </a:spcAft>
                        <a:buNone/>
                      </a:pPr>
                      <a:endParaRPr lang="fr-FR" sz="1900"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noProof="0" dirty="0"/>
                        <a:t>Moyen</a:t>
                      </a:r>
                      <a:r>
                        <a:rPr lang="fr-FR"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291100">
                <a:tc>
                  <a:txBody>
                    <a:bodyPr/>
                    <a:lstStyle/>
                    <a:p>
                      <a:pPr marL="0" lvl="0" indent="0" algn="l" rtl="0">
                        <a:spcBef>
                          <a:spcPts val="0"/>
                        </a:spcBef>
                        <a:spcAft>
                          <a:spcPts val="0"/>
                        </a:spcAft>
                        <a:buNone/>
                      </a:pPr>
                      <a:r>
                        <a:rPr lang="fr-FR" sz="1900" noProof="0" dirty="0">
                          <a:latin typeface="Roboto"/>
                          <a:ea typeface="Roboto"/>
                          <a:cs typeface="Roboto"/>
                          <a:sym typeface="Roboto"/>
                        </a:rPr>
                        <a:t>3….</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solidFill>
                      <a:srgbClr val="81DBDE">
                        <a:alpha val="34180"/>
                      </a:srgbClr>
                    </a:solidFill>
                  </a:tcPr>
                </a:tc>
                <a:tc>
                  <a:txBody>
                    <a:bodyPr/>
                    <a:lstStyle/>
                    <a:p>
                      <a:pPr marL="0" lvl="0" indent="0" algn="l" rtl="0">
                        <a:spcBef>
                          <a:spcPts val="0"/>
                        </a:spcBef>
                        <a:spcAft>
                          <a:spcPts val="0"/>
                        </a:spcAft>
                        <a:buNone/>
                      </a:pPr>
                      <a:r>
                        <a:rPr lang="fr-FR" sz="1600" noProof="0" dirty="0">
                          <a:latin typeface="Roboto"/>
                          <a:ea typeface="Roboto"/>
                          <a:cs typeface="Roboto"/>
                          <a:sym typeface="Roboto"/>
                        </a:rPr>
                        <a:t>…</a:t>
                      </a: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121900" marR="121900" marT="121900" marB="121900" anchor="ctr">
                    <a:lnL w="25400" cap="flat" cmpd="sng">
                      <a:solidFill>
                        <a:srgbClr val="9E9E9E"/>
                      </a:solidFill>
                      <a:prstDash val="solid"/>
                      <a:round/>
                      <a:headEnd type="none" w="sm" len="sm"/>
                      <a:tailEnd type="none" w="sm" len="sm"/>
                    </a:lnL>
                    <a:lnR w="25400" cap="flat" cmpd="sng">
                      <a:solidFill>
                        <a:srgbClr val="9E9E9E"/>
                      </a:solidFill>
                      <a:prstDash val="solid"/>
                      <a:round/>
                      <a:headEnd type="none" w="sm" len="sm"/>
                      <a:tailEnd type="none" w="sm" len="sm"/>
                    </a:lnR>
                    <a:lnT w="25400" cap="flat" cmpd="sng">
                      <a:solidFill>
                        <a:srgbClr val="9E9E9E"/>
                      </a:solidFill>
                      <a:prstDash val="solid"/>
                      <a:round/>
                      <a:headEnd type="none" w="sm" len="sm"/>
                      <a:tailEnd type="none" w="sm" len="sm"/>
                    </a:lnT>
                    <a:lnB w="254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1374"/>
        <p:cNvGrpSpPr/>
        <p:nvPr/>
      </p:nvGrpSpPr>
      <p:grpSpPr>
        <a:xfrm>
          <a:off x="0" y="0"/>
          <a:ext cx="0" cy="0"/>
          <a:chOff x="0" y="0"/>
          <a:chExt cx="0" cy="0"/>
        </a:xfrm>
      </p:grpSpPr>
      <p:sp>
        <p:nvSpPr>
          <p:cNvPr id="1375" name="Google Shape;1375;g3749caeedb1_0_0"/>
          <p:cNvSpPr txBox="1"/>
          <p:nvPr/>
        </p:nvSpPr>
        <p:spPr>
          <a:xfrm>
            <a:off x="666750" y="2567100"/>
            <a:ext cx="11830200" cy="2154396"/>
          </a:xfrm>
          <a:prstGeom prst="rect">
            <a:avLst/>
          </a:prstGeom>
          <a:noFill/>
          <a:ln>
            <a:noFill/>
          </a:ln>
        </p:spPr>
        <p:txBody>
          <a:bodyPr spcFirstLastPara="1" wrap="square" lIns="121900" tIns="121900" rIns="121900" bIns="121900" anchor="t" anchorCtr="0">
            <a:spAutoFit/>
          </a:bodyPr>
          <a:lstStyle/>
          <a:p>
            <a:pPr lvl="0" eaLnBrk="0" fontAlgn="base" hangingPunct="0">
              <a:spcBef>
                <a:spcPct val="0"/>
              </a:spcBef>
              <a:spcAft>
                <a:spcPct val="0"/>
              </a:spcAft>
              <a:buClrTx/>
            </a:pPr>
            <a:r>
              <a:rPr lang="fr-FR" sz="4600" noProof="0" dirty="0">
                <a:solidFill>
                  <a:schemeClr val="dk2"/>
                </a:solidFill>
                <a:latin typeface="Roboto Black"/>
                <a:ea typeface="Roboto Black"/>
              </a:rPr>
              <a:t>Débriefing.</a:t>
            </a:r>
          </a:p>
          <a:p>
            <a:pPr lvl="0" eaLnBrk="0" fontAlgn="base" hangingPunct="0">
              <a:spcBef>
                <a:spcPct val="0"/>
              </a:spcBef>
              <a:spcAft>
                <a:spcPct val="0"/>
              </a:spcAft>
              <a:buClrTx/>
            </a:pPr>
            <a:r>
              <a:rPr lang="fr-FR" sz="3900" i="1" noProof="0" dirty="0">
                <a:solidFill>
                  <a:srgbClr val="005677"/>
                </a:solidFill>
                <a:latin typeface="Roboto"/>
                <a:ea typeface="Roboto"/>
              </a:rPr>
              <a:t>Quel est le potentiel des plateformes que vous avez examinées ?</a:t>
            </a:r>
          </a:p>
        </p:txBody>
      </p:sp>
      <p:sp>
        <p:nvSpPr>
          <p:cNvPr id="1376" name="Google Shape;1376;g3749caeedb1_0_0"/>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EF9FF"/>
        </a:solidFill>
        <a:effectLst/>
      </p:bgPr>
    </p:bg>
    <p:spTree>
      <p:nvGrpSpPr>
        <p:cNvPr id="1" name="Shape 1380"/>
        <p:cNvGrpSpPr/>
        <p:nvPr/>
      </p:nvGrpSpPr>
      <p:grpSpPr>
        <a:xfrm>
          <a:off x="0" y="0"/>
          <a:ext cx="0" cy="0"/>
          <a:chOff x="0" y="0"/>
          <a:chExt cx="0" cy="0"/>
        </a:xfrm>
      </p:grpSpPr>
      <p:sp>
        <p:nvSpPr>
          <p:cNvPr id="1381" name="Google Shape;1381;g3749caeedb1_0_295"/>
          <p:cNvSpPr/>
          <p:nvPr/>
        </p:nvSpPr>
        <p:spPr>
          <a:xfrm>
            <a:off x="4242767" y="1582600"/>
            <a:ext cx="3692700" cy="369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382" name="Google Shape;1382;g3749caeedb1_0_295"/>
          <p:cNvSpPr txBox="1"/>
          <p:nvPr/>
        </p:nvSpPr>
        <p:spPr>
          <a:xfrm>
            <a:off x="4242767" y="2801350"/>
            <a:ext cx="3692700" cy="125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100" dirty="0">
                <a:solidFill>
                  <a:srgbClr val="00344D"/>
                </a:solidFill>
                <a:latin typeface="Raleway Black"/>
                <a:ea typeface="Raleway Black"/>
                <a:cs typeface="Raleway Black"/>
                <a:sym typeface="Raleway Black"/>
              </a:rPr>
              <a:t>PROCHAINES ETAPS…</a:t>
            </a:r>
            <a:endParaRPr sz="3100" b="1" dirty="0">
              <a:solidFill>
                <a:srgbClr val="00344D"/>
              </a:solidFill>
              <a:latin typeface="Roboto"/>
              <a:ea typeface="Roboto"/>
              <a:cs typeface="Roboto"/>
              <a:sym typeface="Roboto"/>
            </a:endParaRPr>
          </a:p>
        </p:txBody>
      </p:sp>
      <p:sp>
        <p:nvSpPr>
          <p:cNvPr id="1383" name="Google Shape;1383;g3749caeedb1_0_295"/>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g374b32e91a0_0_188"/>
          <p:cNvPicPr preferRelativeResize="0"/>
          <p:nvPr/>
        </p:nvPicPr>
        <p:blipFill rotWithShape="1">
          <a:blip r:embed="rId3">
            <a:alphaModFix/>
          </a:blip>
          <a:srcRect r="49614" b="54258"/>
          <a:stretch/>
        </p:blipFill>
        <p:spPr>
          <a:xfrm>
            <a:off x="616933" y="-1308267"/>
            <a:ext cx="11930931" cy="8166268"/>
          </a:xfrm>
          <a:prstGeom prst="rect">
            <a:avLst/>
          </a:prstGeom>
          <a:noFill/>
          <a:ln>
            <a:noFill/>
          </a:ln>
        </p:spPr>
      </p:pic>
      <p:sp>
        <p:nvSpPr>
          <p:cNvPr id="1389" name="Google Shape;1389;g374b32e91a0_0_188"/>
          <p:cNvSpPr txBox="1"/>
          <p:nvPr/>
        </p:nvSpPr>
        <p:spPr>
          <a:xfrm>
            <a:off x="1189307" y="3052843"/>
            <a:ext cx="3984859" cy="2523727"/>
          </a:xfrm>
          <a:prstGeom prst="rect">
            <a:avLst/>
          </a:prstGeom>
          <a:noFill/>
          <a:ln>
            <a:noFill/>
          </a:ln>
        </p:spPr>
        <p:txBody>
          <a:bodyPr spcFirstLastPara="1" wrap="square" lIns="121900" tIns="121900" rIns="121900" bIns="121900" anchor="t" anchorCtr="0">
            <a:spAutoFit/>
          </a:bodyPr>
          <a:lstStyle/>
          <a:p>
            <a:r>
              <a:rPr lang="fr-FR" sz="3700" noProof="0" dirty="0">
                <a:solidFill>
                  <a:srgbClr val="0F3052"/>
                </a:solidFill>
                <a:latin typeface="Roboto Black"/>
                <a:ea typeface="Roboto Black"/>
              </a:rPr>
              <a:t>L'approche paysagère comme cadre général</a:t>
            </a:r>
          </a:p>
        </p:txBody>
      </p:sp>
      <p:sp>
        <p:nvSpPr>
          <p:cNvPr id="1390" name="Google Shape;1390;g374b32e91a0_0_188"/>
          <p:cNvSpPr txBox="1"/>
          <p:nvPr/>
        </p:nvSpPr>
        <p:spPr>
          <a:xfrm>
            <a:off x="6413842" y="2892449"/>
            <a:ext cx="5155500" cy="2832000"/>
          </a:xfrm>
          <a:prstGeom prst="rect">
            <a:avLst/>
          </a:prstGeom>
          <a:noFill/>
          <a:ln>
            <a:noFill/>
          </a:ln>
        </p:spPr>
        <p:txBody>
          <a:bodyPr spcFirstLastPara="1" wrap="square" lIns="121900" tIns="121900" rIns="121900" bIns="121900" anchor="ctr" anchorCtr="0">
            <a:noAutofit/>
          </a:bodyPr>
          <a:lstStyle/>
          <a:p>
            <a:pPr marL="609600" lvl="0" indent="-450850">
              <a:spcAft>
                <a:spcPts val="1300"/>
              </a:spcAft>
              <a:buClr>
                <a:srgbClr val="00344D"/>
              </a:buClr>
              <a:buSzPts val="2300"/>
              <a:buFont typeface="Roboto"/>
              <a:buChar char="●"/>
            </a:pPr>
            <a:r>
              <a:rPr lang="fr-FR" sz="2400" noProof="0" dirty="0">
                <a:solidFill>
                  <a:schemeClr val="tx1"/>
                </a:solidFill>
                <a:latin typeface="Roboto" panose="02000000000000000000" pitchFamily="2" charset="0"/>
                <a:ea typeface="Roboto" panose="02000000000000000000" pitchFamily="2" charset="0"/>
              </a:rPr>
              <a:t>Une approche globale peut (et devrait souvent) </a:t>
            </a:r>
            <a:r>
              <a:rPr lang="fr-FR" sz="2400" b="1" noProof="0" dirty="0">
                <a:solidFill>
                  <a:schemeClr val="tx1"/>
                </a:solidFill>
                <a:latin typeface="Roboto" panose="02000000000000000000" pitchFamily="2" charset="0"/>
                <a:ea typeface="Roboto" panose="02000000000000000000" pitchFamily="2" charset="0"/>
              </a:rPr>
              <a:t>servir de cadre général</a:t>
            </a:r>
            <a:r>
              <a:rPr lang="fr-FR" sz="2400" noProof="0" dirty="0">
                <a:solidFill>
                  <a:schemeClr val="tx1"/>
                </a:solidFill>
                <a:latin typeface="Roboto" panose="02000000000000000000" pitchFamily="2" charset="0"/>
                <a:ea typeface="Roboto" panose="02000000000000000000" pitchFamily="2" charset="0"/>
              </a:rPr>
              <a:t> permettant d'intégrer et d'harmoniser le secteur et les chaînes de l'ASGM, dans le cadre d'un système plus vaste. </a:t>
            </a:r>
            <a:endParaRPr lang="fr-FR" sz="2300" noProof="0" dirty="0">
              <a:solidFill>
                <a:srgbClr val="00344D"/>
              </a:solidFill>
              <a:latin typeface="Roboto" panose="02000000000000000000" pitchFamily="2" charset="0"/>
              <a:ea typeface="Roboto" panose="02000000000000000000" pitchFamily="2" charset="0"/>
              <a:cs typeface="Roboto"/>
              <a:sym typeface="Roboto"/>
            </a:endParaRPr>
          </a:p>
        </p:txBody>
      </p:sp>
      <p:pic>
        <p:nvPicPr>
          <p:cNvPr id="1391" name="Google Shape;1391;g374b32e91a0_0_188"/>
          <p:cNvPicPr preferRelativeResize="0"/>
          <p:nvPr/>
        </p:nvPicPr>
        <p:blipFill rotWithShape="1">
          <a:blip r:embed="rId3">
            <a:alphaModFix/>
          </a:blip>
          <a:srcRect l="8179" t="60215" r="53164" b="417"/>
          <a:stretch/>
        </p:blipFill>
        <p:spPr>
          <a:xfrm>
            <a:off x="13542133" y="709533"/>
            <a:ext cx="7116201" cy="5499835"/>
          </a:xfrm>
          <a:prstGeom prst="rect">
            <a:avLst/>
          </a:prstGeom>
          <a:noFill/>
          <a:ln>
            <a:noFill/>
          </a:ln>
        </p:spPr>
      </p:pic>
      <p:pic>
        <p:nvPicPr>
          <p:cNvPr id="1392" name="Google Shape;1392;g374b32e91a0_0_188"/>
          <p:cNvPicPr preferRelativeResize="0"/>
          <p:nvPr/>
        </p:nvPicPr>
        <p:blipFill rotWithShape="1">
          <a:blip r:embed="rId4">
            <a:alphaModFix/>
          </a:blip>
          <a:srcRect r="40912"/>
          <a:stretch/>
        </p:blipFill>
        <p:spPr>
          <a:xfrm>
            <a:off x="3930916" y="4435865"/>
            <a:ext cx="1778499" cy="1415273"/>
          </a:xfrm>
          <a:prstGeom prst="rect">
            <a:avLst/>
          </a:prstGeom>
          <a:noFill/>
          <a:ln>
            <a:noFill/>
          </a:ln>
        </p:spPr>
      </p:pic>
      <p:grpSp>
        <p:nvGrpSpPr>
          <p:cNvPr id="1393" name="Google Shape;1393;g374b32e91a0_0_188"/>
          <p:cNvGrpSpPr/>
          <p:nvPr/>
        </p:nvGrpSpPr>
        <p:grpSpPr>
          <a:xfrm>
            <a:off x="5359534" y="258669"/>
            <a:ext cx="1721060" cy="1721068"/>
            <a:chOff x="3513850" y="74975"/>
            <a:chExt cx="1383600" cy="1383607"/>
          </a:xfrm>
        </p:grpSpPr>
        <p:sp>
          <p:nvSpPr>
            <p:cNvPr id="1394" name="Google Shape;1394;g374b32e91a0_0_188"/>
            <p:cNvSpPr/>
            <p:nvPr/>
          </p:nvSpPr>
          <p:spPr>
            <a:xfrm>
              <a:off x="3513850" y="74975"/>
              <a:ext cx="1383600" cy="1383600"/>
            </a:xfrm>
            <a:prstGeom prst="ellipse">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pic>
          <p:nvPicPr>
            <p:cNvPr id="1395" name="Google Shape;1395;g374b32e91a0_0_188" title="Layer 2.png"/>
            <p:cNvPicPr preferRelativeResize="0"/>
            <p:nvPr/>
          </p:nvPicPr>
          <p:blipFill>
            <a:blip r:embed="rId5">
              <a:alphaModFix/>
            </a:blip>
            <a:stretch>
              <a:fillRect/>
            </a:stretch>
          </p:blipFill>
          <p:spPr>
            <a:xfrm>
              <a:off x="3538714" y="124719"/>
              <a:ext cx="1333873" cy="1333862"/>
            </a:xfrm>
            <a:prstGeom prst="rect">
              <a:avLst/>
            </a:prstGeom>
            <a:noFill/>
            <a:ln>
              <a:noFill/>
            </a:ln>
          </p:spPr>
        </p:pic>
      </p:grpSp>
      <p:sp>
        <p:nvSpPr>
          <p:cNvPr id="3" name="Rectangle 2">
            <a:extLst>
              <a:ext uri="{FF2B5EF4-FFF2-40B4-BE49-F238E27FC236}">
                <a16:creationId xmlns:a16="http://schemas.microsoft.com/office/drawing/2014/main" id="{A766E711-57A8-3413-D8C6-D4A8CFC42F07}"/>
              </a:ext>
            </a:extLst>
          </p:cNvPr>
          <p:cNvSpPr>
            <a:spLocks noChangeArrowheads="1"/>
          </p:cNvSpPr>
          <p:nvPr/>
        </p:nvSpPr>
        <p:spPr bwMode="auto">
          <a:xfrm>
            <a:off x="0" y="43934"/>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g36435086e47_0_1159"/>
          <p:cNvSpPr txBox="1">
            <a:spLocks noGrp="1"/>
          </p:cNvSpPr>
          <p:nvPr>
            <p:ph type="body" idx="1"/>
          </p:nvPr>
        </p:nvSpPr>
        <p:spPr>
          <a:xfrm>
            <a:off x="415600" y="2372935"/>
            <a:ext cx="10097700" cy="3886352"/>
          </a:xfrm>
          <a:prstGeom prst="rect">
            <a:avLst/>
          </a:prstGeom>
        </p:spPr>
        <p:txBody>
          <a:bodyPr spcFirstLastPara="1" wrap="square" lIns="91425" tIns="45700" rIns="91425" bIns="45700" anchor="t" anchorCtr="0">
            <a:noAutofit/>
          </a:bodyPr>
          <a:lstStyle/>
          <a:p>
            <a:pPr lvl="0" indent="-457200" eaLnBrk="0" fontAlgn="base" hangingPunct="0">
              <a:lnSpc>
                <a:spcPct val="100000"/>
              </a:lnSpc>
              <a:spcBef>
                <a:spcPct val="0"/>
              </a:spcBef>
              <a:spcAft>
                <a:spcPct val="0"/>
              </a:spcAft>
              <a:buClrTx/>
              <a:buSzTx/>
              <a:buAutoNum type="arabicPeriod"/>
            </a:pPr>
            <a:r>
              <a:rPr lang="fr-FR" sz="1900" noProof="0" dirty="0">
                <a:solidFill>
                  <a:srgbClr val="00344D"/>
                </a:solidFill>
                <a:latin typeface="Roboto" panose="02000000000000000000" pitchFamily="2" charset="0"/>
                <a:ea typeface="Roboto" panose="02000000000000000000" pitchFamily="2" charset="0"/>
                <a:cs typeface="Roboto"/>
              </a:rPr>
              <a:t>Le cadre existe, et nous voulons le renforcer et nous impliquer davantage.</a:t>
            </a:r>
          </a:p>
          <a:p>
            <a:pPr lvl="0" indent="-457200" eaLnBrk="0" fontAlgn="base" hangingPunct="0">
              <a:lnSpc>
                <a:spcPct val="100000"/>
              </a:lnSpc>
              <a:spcBef>
                <a:spcPct val="0"/>
              </a:spcBef>
              <a:spcAft>
                <a:spcPct val="0"/>
              </a:spcAft>
              <a:buClrTx/>
              <a:buSzTx/>
              <a:buAutoNum type="arabicPeriod"/>
            </a:pPr>
            <a:endParaRPr lang="fr-FR" sz="1900" noProof="0" dirty="0">
              <a:solidFill>
                <a:srgbClr val="00344D"/>
              </a:solidFill>
              <a:latin typeface="Roboto" panose="02000000000000000000" pitchFamily="2" charset="0"/>
              <a:ea typeface="Roboto" panose="02000000000000000000" pitchFamily="2" charset="0"/>
              <a:cs typeface="Roboto"/>
            </a:endParaRPr>
          </a:p>
          <a:p>
            <a:pPr marL="0" lvl="0" indent="0" eaLnBrk="0" fontAlgn="base" hangingPunct="0">
              <a:lnSpc>
                <a:spcPct val="100000"/>
              </a:lnSpc>
              <a:spcBef>
                <a:spcPct val="0"/>
              </a:spcBef>
              <a:spcAft>
                <a:spcPct val="0"/>
              </a:spcAft>
              <a:buClrTx/>
              <a:buSzTx/>
              <a:buNone/>
            </a:pPr>
            <a:r>
              <a:rPr lang="fr-FR" sz="1900" noProof="0" dirty="0">
                <a:solidFill>
                  <a:srgbClr val="00344D"/>
                </a:solidFill>
                <a:latin typeface="Roboto" panose="02000000000000000000" pitchFamily="2" charset="0"/>
                <a:ea typeface="Roboto" panose="02000000000000000000" pitchFamily="2" charset="0"/>
                <a:cs typeface="Roboto"/>
              </a:rPr>
              <a:t>2.    Le cadre n'existe pas, et nous allons diriger (ou contribuer à) sa mise en place.</a:t>
            </a:r>
          </a:p>
          <a:p>
            <a:pPr marL="0" lvl="0" indent="0" eaLnBrk="0" fontAlgn="base" hangingPunct="0">
              <a:lnSpc>
                <a:spcPct val="100000"/>
              </a:lnSpc>
              <a:spcBef>
                <a:spcPct val="0"/>
              </a:spcBef>
              <a:spcAft>
                <a:spcPct val="0"/>
              </a:spcAft>
              <a:buClrTx/>
              <a:buSzTx/>
              <a:buNone/>
            </a:pPr>
            <a:endParaRPr lang="fr-FR" sz="1900" noProof="0" dirty="0">
              <a:solidFill>
                <a:srgbClr val="00344D"/>
              </a:solidFill>
              <a:latin typeface="Roboto" panose="02000000000000000000" pitchFamily="2" charset="0"/>
              <a:ea typeface="Roboto" panose="02000000000000000000" pitchFamily="2" charset="0"/>
              <a:cs typeface="Roboto"/>
            </a:endParaRPr>
          </a:p>
          <a:p>
            <a:pPr marL="0" lvl="0" indent="0" eaLnBrk="0" fontAlgn="base" hangingPunct="0">
              <a:lnSpc>
                <a:spcPct val="100000"/>
              </a:lnSpc>
              <a:spcBef>
                <a:spcPct val="0"/>
              </a:spcBef>
              <a:spcAft>
                <a:spcPct val="0"/>
              </a:spcAft>
              <a:buClrTx/>
              <a:buSzTx/>
              <a:buNone/>
            </a:pPr>
            <a:r>
              <a:rPr lang="fr-FR" sz="1900" noProof="0" dirty="0">
                <a:solidFill>
                  <a:srgbClr val="00344D"/>
                </a:solidFill>
                <a:latin typeface="Roboto" panose="02000000000000000000" pitchFamily="2" charset="0"/>
                <a:ea typeface="Roboto" panose="02000000000000000000" pitchFamily="2" charset="0"/>
                <a:cs typeface="Roboto"/>
              </a:rPr>
              <a:t>3. « La structure faîtière n'existe pas et nous n'allons pas diriger (ou contribuer à) sa mise en place pour le moment, mais nous allons renforcer notre coordination avec d'autres secteurs et parties prenantes dans le cadre de notre travail et de nos priorités actuelles. »</a:t>
            </a:r>
          </a:p>
          <a:p>
            <a:pPr marL="0" lvl="0" indent="0" eaLnBrk="0" fontAlgn="base" hangingPunct="0">
              <a:lnSpc>
                <a:spcPct val="100000"/>
              </a:lnSpc>
              <a:spcBef>
                <a:spcPct val="0"/>
              </a:spcBef>
              <a:spcAft>
                <a:spcPct val="0"/>
              </a:spcAft>
              <a:buClrTx/>
              <a:buSzTx/>
              <a:buNone/>
            </a:pPr>
            <a:endParaRPr lang="fr-FR" sz="1900" noProof="0" dirty="0">
              <a:solidFill>
                <a:srgbClr val="00344D"/>
              </a:solidFill>
              <a:latin typeface="Roboto" panose="02000000000000000000" pitchFamily="2" charset="0"/>
              <a:ea typeface="Roboto" panose="02000000000000000000" pitchFamily="2" charset="0"/>
              <a:cs typeface="Roboto"/>
            </a:endParaRPr>
          </a:p>
          <a:p>
            <a:pPr marL="0" lvl="0" indent="0" eaLnBrk="0" fontAlgn="base" hangingPunct="0">
              <a:lnSpc>
                <a:spcPct val="100000"/>
              </a:lnSpc>
              <a:spcBef>
                <a:spcPct val="0"/>
              </a:spcBef>
              <a:spcAft>
                <a:spcPct val="0"/>
              </a:spcAft>
              <a:buClrTx/>
              <a:buSzTx/>
              <a:buNone/>
            </a:pPr>
            <a:r>
              <a:rPr lang="fr-FR" sz="1900" noProof="0" dirty="0">
                <a:solidFill>
                  <a:srgbClr val="00344D"/>
                </a:solidFill>
                <a:latin typeface="Roboto" panose="02000000000000000000" pitchFamily="2" charset="0"/>
                <a:ea typeface="Roboto" panose="02000000000000000000" pitchFamily="2" charset="0"/>
                <a:cs typeface="Roboto"/>
              </a:rPr>
              <a:t>4. « Des structures faîtières partielles existent, et il existe peut-être d'autres plateformes avec lesquelles nous pourrions mieux coordonner nos efforts... »</a:t>
            </a:r>
          </a:p>
          <a:p>
            <a:pPr marL="0" lvl="0" indent="0" eaLnBrk="0" fontAlgn="base" hangingPunct="0">
              <a:lnSpc>
                <a:spcPct val="100000"/>
              </a:lnSpc>
              <a:spcBef>
                <a:spcPct val="0"/>
              </a:spcBef>
              <a:spcAft>
                <a:spcPct val="0"/>
              </a:spcAft>
              <a:buClrTx/>
              <a:buSzTx/>
              <a:buNone/>
            </a:pPr>
            <a:endParaRPr lang="fr-FR" sz="1900" noProof="0" dirty="0">
              <a:solidFill>
                <a:srgbClr val="00344D"/>
              </a:solidFill>
              <a:latin typeface="Roboto" panose="02000000000000000000" pitchFamily="2" charset="0"/>
              <a:ea typeface="Roboto" panose="02000000000000000000" pitchFamily="2" charset="0"/>
              <a:cs typeface="Roboto"/>
            </a:endParaRPr>
          </a:p>
          <a:p>
            <a:pPr marL="0" lvl="0" indent="0" eaLnBrk="0" fontAlgn="base" hangingPunct="0">
              <a:lnSpc>
                <a:spcPct val="100000"/>
              </a:lnSpc>
              <a:spcBef>
                <a:spcPct val="0"/>
              </a:spcBef>
              <a:spcAft>
                <a:spcPct val="0"/>
              </a:spcAft>
              <a:buClrTx/>
              <a:buSzTx/>
              <a:buNone/>
            </a:pPr>
            <a:r>
              <a:rPr lang="fr-FR" sz="1900" noProof="0" dirty="0">
                <a:solidFill>
                  <a:srgbClr val="00344D"/>
                </a:solidFill>
                <a:latin typeface="Roboto" panose="02000000000000000000" pitchFamily="2" charset="0"/>
                <a:ea typeface="Roboto" panose="02000000000000000000" pitchFamily="2" charset="0"/>
                <a:cs typeface="Roboto"/>
              </a:rPr>
              <a:t>5. Autres options</a:t>
            </a:r>
            <a:r>
              <a:rPr lang="fr-FR" sz="2000" noProof="0" dirty="0">
                <a:solidFill>
                  <a:schemeClr val="tx1"/>
                </a:solidFill>
                <a:latin typeface="Roboto" panose="02000000000000000000" pitchFamily="2" charset="0"/>
                <a:ea typeface="Roboto" panose="02000000000000000000" pitchFamily="2" charset="0"/>
              </a:rPr>
              <a:t>...</a:t>
            </a:r>
          </a:p>
        </p:txBody>
      </p:sp>
      <p:sp>
        <p:nvSpPr>
          <p:cNvPr id="1401" name="Google Shape;1401;g36435086e47_0_1159"/>
          <p:cNvSpPr txBox="1"/>
          <p:nvPr/>
        </p:nvSpPr>
        <p:spPr>
          <a:xfrm>
            <a:off x="1073601" y="1080314"/>
            <a:ext cx="9877428" cy="1292621"/>
          </a:xfrm>
          <a:prstGeom prst="rect">
            <a:avLst/>
          </a:prstGeom>
          <a:noFill/>
          <a:ln>
            <a:noFill/>
          </a:ln>
        </p:spPr>
        <p:txBody>
          <a:bodyPr spcFirstLastPara="1" wrap="square" lIns="121900" tIns="121900" rIns="121900" bIns="121900" anchor="t" anchorCtr="0">
            <a:spAutoFit/>
          </a:bodyPr>
          <a:lstStyle/>
          <a:p>
            <a:r>
              <a:rPr lang="fr-FR" sz="3400" noProof="0" dirty="0">
                <a:solidFill>
                  <a:srgbClr val="103052"/>
                </a:solidFill>
                <a:latin typeface="Roboto Black"/>
                <a:ea typeface="Roboto Black"/>
              </a:rPr>
              <a:t>Différents scénarios, différentes actions possibles…</a:t>
            </a:r>
          </a:p>
        </p:txBody>
      </p:sp>
      <p:pic>
        <p:nvPicPr>
          <p:cNvPr id="1402" name="Google Shape;1402;g36435086e47_0_1159"/>
          <p:cNvPicPr preferRelativeResize="0"/>
          <p:nvPr/>
        </p:nvPicPr>
        <p:blipFill rotWithShape="1">
          <a:blip r:embed="rId3">
            <a:alphaModFix/>
          </a:blip>
          <a:srcRect r="61952"/>
          <a:stretch/>
        </p:blipFill>
        <p:spPr>
          <a:xfrm>
            <a:off x="10197166" y="4113483"/>
            <a:ext cx="1914496" cy="2744516"/>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g36435086e47_0_1165"/>
          <p:cNvSpPr txBox="1"/>
          <p:nvPr/>
        </p:nvSpPr>
        <p:spPr>
          <a:xfrm>
            <a:off x="820600" y="1953775"/>
            <a:ext cx="3999900" cy="3570168"/>
          </a:xfrm>
          <a:prstGeom prst="rect">
            <a:avLst/>
          </a:prstGeom>
          <a:noFill/>
          <a:ln>
            <a:noFill/>
          </a:ln>
        </p:spPr>
        <p:txBody>
          <a:bodyPr spcFirstLastPara="1" wrap="square" lIns="121900" tIns="121900" rIns="121900" bIns="121900" anchor="t" anchorCtr="0">
            <a:spAutoFit/>
          </a:bodyPr>
          <a:lstStyle/>
          <a:p>
            <a:r>
              <a:rPr lang="fr-FR" sz="3600" b="1" i="1" noProof="0" dirty="0">
                <a:solidFill>
                  <a:schemeClr val="tx1"/>
                </a:solidFill>
                <a:latin typeface="Roboto" panose="02000000000000000000" pitchFamily="2" charset="0"/>
                <a:ea typeface="Roboto" panose="02000000000000000000" pitchFamily="2" charset="0"/>
              </a:rPr>
              <a:t>Quel rôle pensez-vous jouer dans un processus de coordination multipartite ? Pourquoi ?</a:t>
            </a:r>
            <a:endParaRPr lang="fr-FR" sz="3600" noProof="0" dirty="0">
              <a:solidFill>
                <a:schemeClr val="tx1"/>
              </a:solidFill>
              <a:latin typeface="Roboto" panose="02000000000000000000" pitchFamily="2" charset="0"/>
              <a:ea typeface="Roboto" panose="02000000000000000000" pitchFamily="2" charset="0"/>
            </a:endParaRPr>
          </a:p>
        </p:txBody>
      </p:sp>
      <p:pic>
        <p:nvPicPr>
          <p:cNvPr id="1408" name="Google Shape;1408;g36435086e47_0_1165" title="Landscape Partnership - option 2.jpeg"/>
          <p:cNvPicPr preferRelativeResize="0"/>
          <p:nvPr/>
        </p:nvPicPr>
        <p:blipFill>
          <a:blip r:embed="rId3">
            <a:alphaModFix/>
          </a:blip>
          <a:stretch>
            <a:fillRect/>
          </a:stretch>
        </p:blipFill>
        <p:spPr>
          <a:xfrm>
            <a:off x="5333994" y="0"/>
            <a:ext cx="6858000" cy="6858000"/>
          </a:xfrm>
          <a:prstGeom prst="rect">
            <a:avLst/>
          </a:prstGeom>
          <a:noFill/>
          <a:ln>
            <a:noFill/>
          </a:ln>
        </p:spPr>
      </p:pic>
      <p:grpSp>
        <p:nvGrpSpPr>
          <p:cNvPr id="1409" name="Google Shape;1409;g36435086e47_0_1165"/>
          <p:cNvGrpSpPr/>
          <p:nvPr/>
        </p:nvGrpSpPr>
        <p:grpSpPr>
          <a:xfrm>
            <a:off x="6417155" y="1848355"/>
            <a:ext cx="464540" cy="568235"/>
            <a:chOff x="4152825" y="4016250"/>
            <a:chExt cx="400500" cy="489900"/>
          </a:xfrm>
        </p:grpSpPr>
        <p:sp>
          <p:nvSpPr>
            <p:cNvPr id="1410" name="Google Shape;1410;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11" name="Google Shape;1411;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12" name="Google Shape;1412;g36435086e47_0_1165"/>
          <p:cNvGrpSpPr/>
          <p:nvPr/>
        </p:nvGrpSpPr>
        <p:grpSpPr>
          <a:xfrm>
            <a:off x="7187701" y="1585810"/>
            <a:ext cx="464540" cy="568235"/>
            <a:chOff x="4152825" y="4016250"/>
            <a:chExt cx="400500" cy="489900"/>
          </a:xfrm>
        </p:grpSpPr>
        <p:sp>
          <p:nvSpPr>
            <p:cNvPr id="1413" name="Google Shape;1413;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14" name="Google Shape;1414;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15" name="Google Shape;1415;g36435086e47_0_1165"/>
          <p:cNvGrpSpPr/>
          <p:nvPr/>
        </p:nvGrpSpPr>
        <p:grpSpPr>
          <a:xfrm>
            <a:off x="7898901" y="1507948"/>
            <a:ext cx="464540" cy="568235"/>
            <a:chOff x="4152825" y="4016250"/>
            <a:chExt cx="400500" cy="489900"/>
          </a:xfrm>
        </p:grpSpPr>
        <p:sp>
          <p:nvSpPr>
            <p:cNvPr id="1416" name="Google Shape;1416;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17" name="Google Shape;1417;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18" name="Google Shape;1418;g36435086e47_0_1165"/>
          <p:cNvGrpSpPr/>
          <p:nvPr/>
        </p:nvGrpSpPr>
        <p:grpSpPr>
          <a:xfrm>
            <a:off x="8478116" y="1478987"/>
            <a:ext cx="464540" cy="568235"/>
            <a:chOff x="4152825" y="4016250"/>
            <a:chExt cx="400500" cy="489900"/>
          </a:xfrm>
        </p:grpSpPr>
        <p:sp>
          <p:nvSpPr>
            <p:cNvPr id="1419" name="Google Shape;1419;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20" name="Google Shape;1420;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21" name="Google Shape;1421;g36435086e47_0_1165"/>
          <p:cNvGrpSpPr/>
          <p:nvPr/>
        </p:nvGrpSpPr>
        <p:grpSpPr>
          <a:xfrm>
            <a:off x="9128546" y="1628064"/>
            <a:ext cx="464540" cy="568235"/>
            <a:chOff x="4152825" y="4016250"/>
            <a:chExt cx="400500" cy="489900"/>
          </a:xfrm>
        </p:grpSpPr>
        <p:sp>
          <p:nvSpPr>
            <p:cNvPr id="1422" name="Google Shape;1422;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23" name="Google Shape;1423;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24" name="Google Shape;1424;g36435086e47_0_1165"/>
          <p:cNvGrpSpPr/>
          <p:nvPr/>
        </p:nvGrpSpPr>
        <p:grpSpPr>
          <a:xfrm>
            <a:off x="9785623" y="1712572"/>
            <a:ext cx="464540" cy="568235"/>
            <a:chOff x="4152825" y="4016250"/>
            <a:chExt cx="400500" cy="489900"/>
          </a:xfrm>
        </p:grpSpPr>
        <p:sp>
          <p:nvSpPr>
            <p:cNvPr id="1425" name="Google Shape;1425;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26" name="Google Shape;1426;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27" name="Google Shape;1427;g36435086e47_0_1165"/>
          <p:cNvGrpSpPr/>
          <p:nvPr/>
        </p:nvGrpSpPr>
        <p:grpSpPr>
          <a:xfrm>
            <a:off x="10430830" y="1766696"/>
            <a:ext cx="464540" cy="568235"/>
            <a:chOff x="4152825" y="4016250"/>
            <a:chExt cx="400500" cy="489900"/>
          </a:xfrm>
        </p:grpSpPr>
        <p:sp>
          <p:nvSpPr>
            <p:cNvPr id="1428" name="Google Shape;1428;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29" name="Google Shape;1429;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30" name="Google Shape;1430;g36435086e47_0_1165"/>
          <p:cNvGrpSpPr/>
          <p:nvPr/>
        </p:nvGrpSpPr>
        <p:grpSpPr>
          <a:xfrm>
            <a:off x="10818714" y="2012150"/>
            <a:ext cx="464540" cy="568235"/>
            <a:chOff x="4152825" y="4016250"/>
            <a:chExt cx="400500" cy="489900"/>
          </a:xfrm>
        </p:grpSpPr>
        <p:sp>
          <p:nvSpPr>
            <p:cNvPr id="1431" name="Google Shape;1431;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32" name="Google Shape;1432;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33" name="Google Shape;1433;g36435086e47_0_1165"/>
          <p:cNvGrpSpPr/>
          <p:nvPr/>
        </p:nvGrpSpPr>
        <p:grpSpPr>
          <a:xfrm>
            <a:off x="10651122" y="2579496"/>
            <a:ext cx="464540" cy="568235"/>
            <a:chOff x="4152825" y="4016250"/>
            <a:chExt cx="400500" cy="489900"/>
          </a:xfrm>
        </p:grpSpPr>
        <p:sp>
          <p:nvSpPr>
            <p:cNvPr id="1434" name="Google Shape;1434;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35" name="Google Shape;1435;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36" name="Google Shape;1436;g36435086e47_0_1165"/>
          <p:cNvGrpSpPr/>
          <p:nvPr/>
        </p:nvGrpSpPr>
        <p:grpSpPr>
          <a:xfrm>
            <a:off x="5894438" y="2090012"/>
            <a:ext cx="464540" cy="568235"/>
            <a:chOff x="4152825" y="4016250"/>
            <a:chExt cx="400500" cy="489900"/>
          </a:xfrm>
        </p:grpSpPr>
        <p:sp>
          <p:nvSpPr>
            <p:cNvPr id="1437" name="Google Shape;1437;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38" name="Google Shape;1438;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grpSp>
        <p:nvGrpSpPr>
          <p:cNvPr id="1439" name="Google Shape;1439;g36435086e47_0_1165"/>
          <p:cNvGrpSpPr/>
          <p:nvPr/>
        </p:nvGrpSpPr>
        <p:grpSpPr>
          <a:xfrm>
            <a:off x="6312707" y="2699612"/>
            <a:ext cx="464540" cy="568235"/>
            <a:chOff x="4152825" y="4016250"/>
            <a:chExt cx="400500" cy="489900"/>
          </a:xfrm>
        </p:grpSpPr>
        <p:sp>
          <p:nvSpPr>
            <p:cNvPr id="1440" name="Google Shape;1440;g36435086e47_0_1165"/>
            <p:cNvSpPr/>
            <p:nvPr/>
          </p:nvSpPr>
          <p:spPr>
            <a:xfrm>
              <a:off x="4183875" y="4094850"/>
              <a:ext cx="338400" cy="338400"/>
            </a:xfrm>
            <a:prstGeom prst="ellipse">
              <a:avLst/>
            </a:prstGeom>
            <a:solidFill>
              <a:schemeClr val="lt1"/>
            </a:solidFill>
            <a:ln w="11075" cap="flat" cmpd="sng">
              <a:solidFill>
                <a:schemeClr val="dk2"/>
              </a:solidFill>
              <a:prstDash val="solid"/>
              <a:round/>
              <a:headEnd type="none" w="sm" len="sm"/>
              <a:tailEnd type="none" w="sm" len="sm"/>
            </a:ln>
          </p:spPr>
          <p:txBody>
            <a:bodyPr spcFirstLastPara="1" wrap="square" lIns="106075" tIns="106075" rIns="106075" bIns="106075" anchor="ctr" anchorCtr="0">
              <a:noAutofit/>
            </a:bodyPr>
            <a:lstStyle/>
            <a:p>
              <a:pPr marL="0" lvl="0" indent="0" algn="ctr" rtl="0">
                <a:spcBef>
                  <a:spcPts val="0"/>
                </a:spcBef>
                <a:spcAft>
                  <a:spcPts val="0"/>
                </a:spcAft>
                <a:buNone/>
              </a:pPr>
              <a:endParaRPr lang="fr-FR" sz="1600" noProof="0" dirty="0"/>
            </a:p>
          </p:txBody>
        </p:sp>
        <p:sp>
          <p:nvSpPr>
            <p:cNvPr id="1441" name="Google Shape;1441;g36435086e47_0_1165"/>
            <p:cNvSpPr txBox="1"/>
            <p:nvPr/>
          </p:nvSpPr>
          <p:spPr>
            <a:xfrm>
              <a:off x="4152825" y="4016250"/>
              <a:ext cx="400500" cy="489900"/>
            </a:xfrm>
            <a:prstGeom prst="rect">
              <a:avLst/>
            </a:prstGeom>
            <a:noFill/>
            <a:ln>
              <a:noFill/>
            </a:ln>
          </p:spPr>
          <p:txBody>
            <a:bodyPr spcFirstLastPara="1" wrap="square" lIns="106075" tIns="106075" rIns="106075" bIns="106075" anchor="t" anchorCtr="0">
              <a:spAutoFit/>
            </a:bodyPr>
            <a:lstStyle/>
            <a:p>
              <a:pPr marL="0" lvl="0" indent="0" algn="ctr" rtl="0">
                <a:spcBef>
                  <a:spcPts val="0"/>
                </a:spcBef>
                <a:spcAft>
                  <a:spcPts val="0"/>
                </a:spcAft>
                <a:buNone/>
              </a:pPr>
              <a:r>
                <a:rPr lang="fr-FR" sz="2300" b="1" i="1" noProof="0" dirty="0">
                  <a:solidFill>
                    <a:srgbClr val="00344D"/>
                  </a:solidFill>
                  <a:latin typeface="Lato"/>
                  <a:ea typeface="Lato"/>
                  <a:cs typeface="Lato"/>
                  <a:sym typeface="Lato"/>
                </a:rPr>
                <a:t>?</a:t>
              </a:r>
              <a:endParaRPr lang="fr-FR" sz="1600" noProof="0" dirty="0"/>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g36435086e47_0_1204"/>
          <p:cNvSpPr txBox="1">
            <a:spLocks noGrp="1"/>
          </p:cNvSpPr>
          <p:nvPr>
            <p:ph type="title"/>
          </p:nvPr>
        </p:nvSpPr>
        <p:spPr>
          <a:xfrm>
            <a:off x="944800" y="2104174"/>
            <a:ext cx="3687900" cy="3371339"/>
          </a:xfrm>
          <a:prstGeom prst="rect">
            <a:avLst/>
          </a:prstGeom>
        </p:spPr>
        <p:txBody>
          <a:bodyPr spcFirstLastPara="1" wrap="square" lIns="91425" tIns="45700" rIns="91425" bIns="45700" anchor="ctr" anchorCtr="0">
            <a:noAutofit/>
          </a:bodyPr>
          <a:lstStyle/>
          <a:p>
            <a:pPr lvl="0" eaLnBrk="0" fontAlgn="base" hangingPunct="0">
              <a:lnSpc>
                <a:spcPct val="100000"/>
              </a:lnSpc>
              <a:spcBef>
                <a:spcPct val="0"/>
              </a:spcBef>
              <a:spcAft>
                <a:spcPct val="0"/>
              </a:spcAft>
              <a:buClrTx/>
              <a:buSzTx/>
            </a:pPr>
            <a:r>
              <a:rPr lang="fr-FR" b="0" i="1" noProof="0" dirty="0">
                <a:solidFill>
                  <a:schemeClr val="tx1"/>
                </a:solidFill>
                <a:latin typeface="Roboto" panose="02000000000000000000" pitchFamily="2" charset="0"/>
                <a:ea typeface="Roboto" panose="02000000000000000000" pitchFamily="2" charset="0"/>
              </a:rPr>
              <a:t>Dans la pratique, comment aborder et renforcer la coordination intersectorielle dans le cadre d'une approche paysagère?</a:t>
            </a:r>
            <a:br>
              <a:rPr lang="fr-FR" b="0" noProof="0" dirty="0">
                <a:solidFill>
                  <a:schemeClr val="tx1"/>
                </a:solidFill>
                <a:latin typeface="Roboto" panose="02000000000000000000" pitchFamily="2" charset="0"/>
                <a:ea typeface="Roboto" panose="02000000000000000000" pitchFamily="2" charset="0"/>
              </a:rPr>
            </a:br>
            <a:r>
              <a:rPr lang="fr-FR" i="1" noProof="0" dirty="0">
                <a:solidFill>
                  <a:schemeClr val="tx1"/>
                </a:solidFill>
                <a:latin typeface="Roboto" panose="02000000000000000000" pitchFamily="2" charset="0"/>
                <a:ea typeface="Roboto" panose="02000000000000000000" pitchFamily="2" charset="0"/>
              </a:rPr>
              <a:t>Quelles mesures concrètes prendriez-vous ?</a:t>
            </a:r>
            <a:br>
              <a:rPr lang="fr-FR" b="0" noProof="0" dirty="0">
                <a:solidFill>
                  <a:schemeClr val="tx1"/>
                </a:solidFill>
                <a:latin typeface="Roboto" panose="02000000000000000000" pitchFamily="2" charset="0"/>
                <a:ea typeface="Roboto" panose="02000000000000000000" pitchFamily="2" charset="0"/>
              </a:rPr>
            </a:br>
            <a:endParaRPr lang="fr-FR" sz="3000" i="1" noProof="0" dirty="0">
              <a:solidFill>
                <a:srgbClr val="00344D"/>
              </a:solidFill>
              <a:latin typeface="Roboto" panose="02000000000000000000" pitchFamily="2" charset="0"/>
              <a:ea typeface="Roboto" panose="02000000000000000000" pitchFamily="2" charset="0"/>
              <a:cs typeface="Roboto"/>
              <a:sym typeface="Roboto"/>
            </a:endParaRPr>
          </a:p>
        </p:txBody>
      </p:sp>
      <p:pic>
        <p:nvPicPr>
          <p:cNvPr id="1447" name="Google Shape;1447;g36435086e47_0_1204" title="Landscape Partnership - option 2.jpeg"/>
          <p:cNvPicPr preferRelativeResize="0"/>
          <p:nvPr/>
        </p:nvPicPr>
        <p:blipFill>
          <a:blip r:embed="rId3">
            <a:alphaModFix/>
          </a:blip>
          <a:stretch>
            <a:fillRect/>
          </a:stretch>
        </p:blipFill>
        <p:spPr>
          <a:xfrm>
            <a:off x="5333994" y="0"/>
            <a:ext cx="685800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g3749caeedb1_0_233"/>
          <p:cNvSpPr/>
          <p:nvPr/>
        </p:nvSpPr>
        <p:spPr>
          <a:xfrm>
            <a:off x="2974601" y="0"/>
            <a:ext cx="9211667"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1457" name="Google Shape;1457;g3749caeedb1_0_233"/>
          <p:cNvSpPr/>
          <p:nvPr/>
        </p:nvSpPr>
        <p:spPr>
          <a:xfrm>
            <a:off x="2974588" y="441625"/>
            <a:ext cx="9595616" cy="1691968"/>
          </a:xfrm>
          <a:custGeom>
            <a:avLst/>
            <a:gdLst/>
            <a:ahLst/>
            <a:cxnLst/>
            <a:rect l="l" t="t" r="r" b="b"/>
            <a:pathLst>
              <a:path w="2665449" h="1799966" extrusionOk="0">
                <a:moveTo>
                  <a:pt x="0" y="0"/>
                </a:moveTo>
                <a:lnTo>
                  <a:pt x="2665449" y="0"/>
                </a:lnTo>
                <a:lnTo>
                  <a:pt x="2665449" y="1799966"/>
                </a:lnTo>
                <a:lnTo>
                  <a:pt x="0" y="1799966"/>
                </a:lnTo>
                <a:close/>
              </a:path>
            </a:pathLst>
          </a:custGeom>
          <a:solidFill>
            <a:srgbClr val="005159"/>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1458" name="Google Shape;1458;g3749caeedb1_0_233"/>
          <p:cNvSpPr txBox="1"/>
          <p:nvPr/>
        </p:nvSpPr>
        <p:spPr>
          <a:xfrm>
            <a:off x="3387176" y="678000"/>
            <a:ext cx="8046600" cy="1335750"/>
          </a:xfrm>
          <a:prstGeom prst="rect">
            <a:avLst/>
          </a:prstGeom>
          <a:noFill/>
          <a:ln>
            <a:noFill/>
          </a:ln>
        </p:spPr>
        <p:txBody>
          <a:bodyPr spcFirstLastPara="1" wrap="square" lIns="0" tIns="0" rIns="0" bIns="0" anchor="t" anchorCtr="0">
            <a:spAutoFit/>
          </a:bodyPr>
          <a:lstStyle/>
          <a:p>
            <a:pPr>
              <a:lnSpc>
                <a:spcPct val="140000"/>
              </a:lnSpc>
              <a:buSzPts val="3100"/>
            </a:pPr>
            <a:r>
              <a:rPr lang="fr-FR" sz="3100" b="1" noProof="0" dirty="0">
                <a:solidFill>
                  <a:schemeClr val="bg1"/>
                </a:solidFill>
                <a:latin typeface="Roboto"/>
                <a:ea typeface="Roboto"/>
                <a:cs typeface="Roboto"/>
                <a:sym typeface="Roboto"/>
              </a:rPr>
              <a:t>La série de webinaires planetGOLD sur les</a:t>
            </a:r>
            <a:r>
              <a:rPr lang="fr-FR" sz="3100" b="1" noProof="0" dirty="0">
                <a:solidFill>
                  <a:srgbClr val="FFE599"/>
                </a:solidFill>
                <a:latin typeface="Roboto"/>
                <a:ea typeface="Roboto"/>
                <a:cs typeface="Roboto"/>
                <a:sym typeface="Roboto"/>
              </a:rPr>
              <a:t> approches paysagères et juridictionnelles</a:t>
            </a:r>
            <a:endParaRPr lang="fr-FR" sz="3200" noProof="0" dirty="0"/>
          </a:p>
        </p:txBody>
      </p:sp>
      <p:sp>
        <p:nvSpPr>
          <p:cNvPr id="1459" name="Google Shape;1459;g3749caeedb1_0_233"/>
          <p:cNvSpPr txBox="1"/>
          <p:nvPr/>
        </p:nvSpPr>
        <p:spPr>
          <a:xfrm>
            <a:off x="4945344" y="2204239"/>
            <a:ext cx="6680400" cy="369300"/>
          </a:xfrm>
          <a:prstGeom prst="rect">
            <a:avLst/>
          </a:prstGeom>
          <a:noFill/>
          <a:ln>
            <a:noFill/>
          </a:ln>
        </p:spPr>
        <p:txBody>
          <a:bodyPr spcFirstLastPara="1" wrap="square" lIns="0" tIns="0" rIns="0" bIns="0" anchor="t" anchorCtr="0">
            <a:spAutoFit/>
          </a:bodyPr>
          <a:lstStyle/>
          <a:p>
            <a:pPr marL="304800" marR="0" lvl="0" indent="0" algn="l" rtl="0">
              <a:lnSpc>
                <a:spcPct val="150000"/>
              </a:lnSpc>
              <a:spcBef>
                <a:spcPts val="0"/>
              </a:spcBef>
              <a:spcAft>
                <a:spcPts val="0"/>
              </a:spcAft>
              <a:buClr>
                <a:srgbClr val="000000"/>
              </a:buClr>
              <a:buSzPts val="2400"/>
              <a:buFont typeface="Arial"/>
              <a:buNone/>
            </a:pPr>
            <a:endParaRPr lang="fr-FR" sz="2400" b="1" i="0" u="none" strike="noStrike" cap="none" noProof="0" dirty="0">
              <a:solidFill>
                <a:srgbClr val="FFFFFF"/>
              </a:solidFill>
              <a:latin typeface="Raleway"/>
              <a:ea typeface="Raleway"/>
              <a:cs typeface="Raleway"/>
              <a:sym typeface="Raleway"/>
            </a:endParaRPr>
          </a:p>
        </p:txBody>
      </p:sp>
      <p:sp>
        <p:nvSpPr>
          <p:cNvPr id="1460" name="Google Shape;1460;g3749caeedb1_0_233"/>
          <p:cNvSpPr txBox="1"/>
          <p:nvPr/>
        </p:nvSpPr>
        <p:spPr>
          <a:xfrm>
            <a:off x="284200" y="3061400"/>
            <a:ext cx="2690388" cy="2068259"/>
          </a:xfrm>
          <a:prstGeom prst="rect">
            <a:avLst/>
          </a:prstGeom>
          <a:noFill/>
          <a:ln>
            <a:noFill/>
          </a:ln>
        </p:spPr>
        <p:txBody>
          <a:bodyPr spcFirstLastPara="1" wrap="square" lIns="0" tIns="0" rIns="0" bIns="0" anchor="t" anchorCtr="0">
            <a:spAutoFit/>
          </a:bodyPr>
          <a:lstStyle/>
          <a:p>
            <a:pPr algn="ctr">
              <a:lnSpc>
                <a:spcPct val="140000"/>
              </a:lnSpc>
              <a:buSzPts val="3200"/>
            </a:pPr>
            <a:r>
              <a:rPr lang="fr-FR" sz="3200" b="1" noProof="0" dirty="0">
                <a:solidFill>
                  <a:srgbClr val="005677"/>
                </a:solidFill>
                <a:latin typeface="Roboto"/>
                <a:ea typeface="Roboto"/>
                <a:cs typeface="Roboto"/>
                <a:sym typeface="Roboto"/>
              </a:rPr>
              <a:t>PROCHAINES ETAPES</a:t>
            </a:r>
            <a:endParaRPr lang="fr-FR" sz="3200" noProof="0" dirty="0"/>
          </a:p>
          <a:p>
            <a:pPr marL="0" marR="0" lvl="0" indent="0" algn="ctr" rtl="0">
              <a:lnSpc>
                <a:spcPct val="140000"/>
              </a:lnSpc>
              <a:spcBef>
                <a:spcPts val="0"/>
              </a:spcBef>
              <a:spcAft>
                <a:spcPts val="0"/>
              </a:spcAft>
              <a:buClr>
                <a:srgbClr val="000000"/>
              </a:buClr>
              <a:buSzPts val="3200"/>
              <a:buFont typeface="Arial"/>
              <a:buNone/>
            </a:pPr>
            <a:endParaRPr lang="fr-FR" sz="3200" b="1" i="0" u="none" strike="noStrike" cap="none" noProof="0" dirty="0">
              <a:solidFill>
                <a:srgbClr val="005677"/>
              </a:solidFill>
              <a:latin typeface="Raleway"/>
              <a:ea typeface="Raleway"/>
              <a:cs typeface="Raleway"/>
              <a:sym typeface="Raleway"/>
            </a:endParaRPr>
          </a:p>
        </p:txBody>
      </p:sp>
      <p:sp>
        <p:nvSpPr>
          <p:cNvPr id="1461" name="Google Shape;1461;g3749caeedb1_0_233"/>
          <p:cNvSpPr txBox="1"/>
          <p:nvPr/>
        </p:nvSpPr>
        <p:spPr>
          <a:xfrm>
            <a:off x="3135085" y="2598025"/>
            <a:ext cx="8551439" cy="382871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endParaRPr lang="fr-FR" sz="2000" b="1" i="0" u="none" strike="noStrike" cap="none" noProof="0" dirty="0">
              <a:solidFill>
                <a:schemeClr val="lt1"/>
              </a:solidFill>
              <a:latin typeface="Calibri"/>
              <a:ea typeface="Calibri"/>
              <a:cs typeface="Calibri"/>
              <a:sym typeface="Calibri"/>
            </a:endParaRPr>
          </a:p>
          <a:p>
            <a:pPr marL="457200" indent="-368300">
              <a:lnSpc>
                <a:spcPct val="115000"/>
              </a:lnSpc>
              <a:buClr>
                <a:schemeClr val="lt1"/>
              </a:buClr>
              <a:buSzPts val="2200"/>
              <a:buFont typeface="Calibri"/>
              <a:buChar char="●"/>
            </a:pPr>
            <a:r>
              <a:rPr lang="fr-FR" sz="2200" noProof="0" dirty="0">
                <a:solidFill>
                  <a:schemeClr val="lt1"/>
                </a:solidFill>
                <a:latin typeface="Roboto"/>
                <a:ea typeface="Roboto"/>
                <a:cs typeface="Roboto"/>
                <a:sym typeface="Roboto"/>
              </a:rPr>
              <a:t>L’enregistrement de la session d’aujourd’hui sera bientôt disponible.</a:t>
            </a:r>
          </a:p>
          <a:p>
            <a:pPr marL="457200" indent="-368300">
              <a:lnSpc>
                <a:spcPct val="115000"/>
              </a:lnSpc>
              <a:buClr>
                <a:schemeClr val="lt1"/>
              </a:buClr>
              <a:buSzPts val="2200"/>
              <a:buFont typeface="Calibri"/>
              <a:buChar char="●"/>
            </a:pPr>
            <a:r>
              <a:rPr lang="fr-FR" sz="2200" noProof="0" dirty="0">
                <a:solidFill>
                  <a:schemeClr val="lt1"/>
                </a:solidFill>
                <a:latin typeface="Roboto"/>
                <a:ea typeface="Roboto"/>
              </a:rPr>
              <a:t>Toutes les présentations PowerPoint et tous les outils en anglais seront publiés, la version française est en cours de préparation.</a:t>
            </a:r>
          </a:p>
          <a:p>
            <a:pPr lvl="0" eaLnBrk="0" fontAlgn="base" hangingPunct="0">
              <a:spcBef>
                <a:spcPct val="0"/>
              </a:spcBef>
              <a:spcAft>
                <a:spcPct val="0"/>
              </a:spcAft>
              <a:buClrTx/>
            </a:pPr>
            <a:r>
              <a:rPr lang="fr-FR" sz="2200" noProof="0" dirty="0">
                <a:solidFill>
                  <a:schemeClr val="lt1"/>
                </a:solidFill>
                <a:latin typeface="Roboto"/>
                <a:ea typeface="Roboto"/>
              </a:rPr>
              <a:t>●   Les prochaines étapes de la phase 2 du projet seront bientôt    communiquées.</a:t>
            </a:r>
          </a:p>
          <a:p>
            <a:pPr marL="457200" indent="-368300">
              <a:lnSpc>
                <a:spcPct val="115000"/>
              </a:lnSpc>
              <a:buClr>
                <a:schemeClr val="lt1"/>
              </a:buClr>
              <a:buSzPts val="2200"/>
              <a:buFont typeface="Calibri"/>
              <a:buChar char="●"/>
            </a:pPr>
            <a:r>
              <a:rPr lang="fr-FR" sz="2200" noProof="0" dirty="0">
                <a:solidFill>
                  <a:schemeClr val="lt1"/>
                </a:solidFill>
                <a:latin typeface="Roboto"/>
                <a:ea typeface="Roboto"/>
                <a:cs typeface="Roboto"/>
                <a:sym typeface="Roboto"/>
              </a:rPr>
              <a:t>Merci d’envoyer vos commentaires et questions.</a:t>
            </a:r>
            <a:endParaRPr lang="fr-FR" sz="2400" noProof="0" dirty="0">
              <a:solidFill>
                <a:schemeClr val="lt1"/>
              </a:solidFill>
              <a:sym typeface="Roboto"/>
            </a:endParaRPr>
          </a:p>
          <a:p>
            <a:pPr marL="0" marR="0" lvl="0" indent="0" algn="l" rtl="0">
              <a:lnSpc>
                <a:spcPct val="100000"/>
              </a:lnSpc>
              <a:spcBef>
                <a:spcPts val="0"/>
              </a:spcBef>
              <a:spcAft>
                <a:spcPts val="0"/>
              </a:spcAft>
              <a:buClr>
                <a:srgbClr val="000000"/>
              </a:buClr>
              <a:buSzPts val="1800"/>
              <a:buFont typeface="Arial"/>
              <a:buNone/>
            </a:pPr>
            <a:endParaRPr lang="fr-FR" sz="1800" b="0" i="0" u="none" strike="noStrike" cap="none" noProof="0"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64131b6538_0_599"/>
          <p:cNvSpPr txBox="1">
            <a:spLocks noGrp="1"/>
          </p:cNvSpPr>
          <p:nvPr>
            <p:ph type="title"/>
          </p:nvPr>
        </p:nvSpPr>
        <p:spPr>
          <a:xfrm>
            <a:off x="1080152" y="1903650"/>
            <a:ext cx="5078700" cy="3050700"/>
          </a:xfrm>
          <a:prstGeom prst="rect">
            <a:avLst/>
          </a:prstGeom>
        </p:spPr>
        <p:txBody>
          <a:bodyPr spcFirstLastPara="1" wrap="square" lIns="91425" tIns="45700" rIns="91425" bIns="45700" anchor="ctr" anchorCtr="0">
            <a:noAutofit/>
          </a:bodyPr>
          <a:lstStyle/>
          <a:p>
            <a:r>
              <a:rPr lang="fr-FR" sz="3600" b="0" noProof="0" dirty="0">
                <a:solidFill>
                  <a:schemeClr val="tx1"/>
                </a:solidFill>
                <a:latin typeface="Arial" panose="020B0604020202020204" pitchFamily="34" charset="0"/>
              </a:rPr>
              <a:t>Qui sont </a:t>
            </a:r>
            <a:r>
              <a:rPr lang="fr-FR" sz="3300" b="0" noProof="0" dirty="0">
                <a:solidFill>
                  <a:schemeClr val="dk2"/>
                </a:solidFill>
                <a:latin typeface="Roboto"/>
                <a:ea typeface="Roboto"/>
              </a:rPr>
              <a:t>les principaux acteurs du secteur </a:t>
            </a:r>
            <a:r>
              <a:rPr lang="fr-FR" sz="3600" b="0" noProof="0" dirty="0">
                <a:solidFill>
                  <a:schemeClr val="tx1"/>
                </a:solidFill>
                <a:latin typeface="Arial" panose="020B0604020202020204" pitchFamily="34" charset="0"/>
              </a:rPr>
              <a:t>qui peuvent contribuer à </a:t>
            </a:r>
            <a:r>
              <a:rPr lang="fr-FR" sz="3300" b="0" noProof="0" dirty="0">
                <a:solidFill>
                  <a:srgbClr val="00344D"/>
                </a:solidFill>
                <a:latin typeface="Roboto"/>
                <a:ea typeface="Roboto"/>
              </a:rPr>
              <a:t>résoudre les problèmes et les défis systémiques liés au secteur et à l'ASGM ?</a:t>
            </a:r>
            <a:endParaRPr lang="fr-FR" sz="3300" b="0" noProof="0" dirty="0">
              <a:solidFill>
                <a:srgbClr val="00344D"/>
              </a:solidFill>
              <a:latin typeface="Roboto"/>
              <a:ea typeface="Roboto"/>
              <a:cs typeface="Roboto"/>
              <a:sym typeface="Roboto"/>
            </a:endParaRPr>
          </a:p>
        </p:txBody>
      </p:sp>
      <p:sp>
        <p:nvSpPr>
          <p:cNvPr id="322" name="Google Shape;322;g364131b6538_0_599"/>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pic>
        <p:nvPicPr>
          <p:cNvPr id="323" name="Google Shape;323;g364131b6538_0_599"/>
          <p:cNvPicPr preferRelativeResize="0"/>
          <p:nvPr/>
        </p:nvPicPr>
        <p:blipFill rotWithShape="1">
          <a:blip r:embed="rId3">
            <a:alphaModFix/>
          </a:blip>
          <a:srcRect r="61952"/>
          <a:stretch/>
        </p:blipFill>
        <p:spPr>
          <a:xfrm>
            <a:off x="7579572" y="2394525"/>
            <a:ext cx="3122248" cy="44759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pic>
        <p:nvPicPr>
          <p:cNvPr id="1470" name="Google Shape;1470;g374b32e91a0_0_437"/>
          <p:cNvPicPr preferRelativeResize="0"/>
          <p:nvPr/>
        </p:nvPicPr>
        <p:blipFill rotWithShape="1">
          <a:blip r:embed="rId3">
            <a:alphaModFix/>
          </a:blip>
          <a:srcRect/>
          <a:stretch/>
        </p:blipFill>
        <p:spPr>
          <a:xfrm>
            <a:off x="0" y="0"/>
            <a:ext cx="12192005" cy="4941088"/>
          </a:xfrm>
          <a:prstGeom prst="rect">
            <a:avLst/>
          </a:prstGeom>
          <a:noFill/>
          <a:ln>
            <a:noFill/>
          </a:ln>
        </p:spPr>
      </p:pic>
      <p:pic>
        <p:nvPicPr>
          <p:cNvPr id="1471" name="Google Shape;1471;g374b32e91a0_0_437"/>
          <p:cNvPicPr preferRelativeResize="0"/>
          <p:nvPr/>
        </p:nvPicPr>
        <p:blipFill rotWithShape="1">
          <a:blip r:embed="rId4">
            <a:alphaModFix/>
          </a:blip>
          <a:srcRect/>
          <a:stretch/>
        </p:blipFill>
        <p:spPr>
          <a:xfrm>
            <a:off x="10038735" y="5351405"/>
            <a:ext cx="1693665" cy="973834"/>
          </a:xfrm>
          <a:prstGeom prst="rect">
            <a:avLst/>
          </a:prstGeom>
          <a:noFill/>
          <a:ln>
            <a:noFill/>
          </a:ln>
        </p:spPr>
      </p:pic>
      <p:sp>
        <p:nvSpPr>
          <p:cNvPr id="1472" name="Google Shape;1472;g374b32e91a0_0_437"/>
          <p:cNvSpPr txBox="1"/>
          <p:nvPr/>
        </p:nvSpPr>
        <p:spPr>
          <a:xfrm>
            <a:off x="672217" y="4941088"/>
            <a:ext cx="9109500" cy="1012585"/>
          </a:xfrm>
          <a:prstGeom prst="rect">
            <a:avLst/>
          </a:prstGeom>
          <a:noFill/>
          <a:ln>
            <a:noFill/>
          </a:ln>
        </p:spPr>
        <p:txBody>
          <a:bodyPr spcFirstLastPara="1" wrap="square" lIns="0" tIns="0" rIns="0" bIns="0" anchor="t" anchorCtr="0">
            <a:spAutoFit/>
          </a:bodyPr>
          <a:lstStyle/>
          <a:p>
            <a:pPr>
              <a:lnSpc>
                <a:spcPct val="139998"/>
              </a:lnSpc>
              <a:buSzPts val="7500"/>
            </a:pPr>
            <a:r>
              <a:rPr lang="fr-FR" sz="4700" noProof="0" dirty="0">
                <a:solidFill>
                  <a:srgbClr val="103052"/>
                </a:solidFill>
                <a:latin typeface="Roboto Black"/>
                <a:ea typeface="Roboto Black"/>
                <a:cs typeface="Roboto Black"/>
                <a:sym typeface="Roboto Black"/>
              </a:rPr>
              <a:t>Merci et à bientôt ! </a:t>
            </a:r>
            <a:endParaRPr lang="fr-FR" sz="4800" noProof="0" dirty="0"/>
          </a:p>
        </p:txBody>
      </p:sp>
      <p:sp>
        <p:nvSpPr>
          <p:cNvPr id="1473" name="Google Shape;1473;g374b32e91a0_0_437"/>
          <p:cNvSpPr txBox="1"/>
          <p:nvPr/>
        </p:nvSpPr>
        <p:spPr>
          <a:xfrm>
            <a:off x="1323762" y="6121309"/>
            <a:ext cx="3566700" cy="354000"/>
          </a:xfrm>
          <a:prstGeom prst="rect">
            <a:avLst/>
          </a:prstGeom>
          <a:noFill/>
          <a:ln>
            <a:noFill/>
          </a:ln>
        </p:spPr>
        <p:txBody>
          <a:bodyPr spcFirstLastPara="1" wrap="square" lIns="0" tIns="0" rIns="0" bIns="0" anchor="ctr" anchorCtr="0">
            <a:noAutofit/>
          </a:bodyPr>
          <a:lstStyle/>
          <a:p>
            <a:pPr marL="0" marR="0" lvl="0" indent="0" algn="ctr" rtl="0">
              <a:lnSpc>
                <a:spcPct val="139998"/>
              </a:lnSpc>
              <a:spcBef>
                <a:spcPts val="0"/>
              </a:spcBef>
              <a:spcAft>
                <a:spcPts val="0"/>
              </a:spcAft>
              <a:buClr>
                <a:srgbClr val="000000"/>
              </a:buClr>
              <a:buSzPts val="7500"/>
              <a:buFont typeface="Arial"/>
              <a:buNone/>
            </a:pPr>
            <a:r>
              <a:rPr lang="fr-FR" sz="2300" noProof="0" dirty="0">
                <a:solidFill>
                  <a:srgbClr val="103052"/>
                </a:solidFill>
                <a:latin typeface="Roboto"/>
                <a:ea typeface="Roboto"/>
                <a:cs typeface="Roboto"/>
                <a:sym typeface="Roboto"/>
              </a:rPr>
              <a:t>mlevy@ecoagriculture.org</a:t>
            </a:r>
            <a:endParaRPr lang="fr-FR" sz="100" i="0" u="none" strike="noStrike" cap="none" noProof="0" dirty="0">
              <a:solidFill>
                <a:srgbClr val="103052"/>
              </a:solidFill>
              <a:latin typeface="Roboto"/>
              <a:ea typeface="Roboto"/>
              <a:cs typeface="Roboto"/>
              <a:sym typeface="Robot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479" name="Google Shape;1479;g3749caeedb1_0_246"/>
          <p:cNvGrpSpPr/>
          <p:nvPr/>
        </p:nvGrpSpPr>
        <p:grpSpPr>
          <a:xfrm>
            <a:off x="422" y="-5716"/>
            <a:ext cx="12191668" cy="6869719"/>
            <a:chOff x="128625" y="152400"/>
            <a:chExt cx="11629942" cy="6553200"/>
          </a:xfrm>
        </p:grpSpPr>
        <p:pic>
          <p:nvPicPr>
            <p:cNvPr id="1480" name="Google Shape;1480;g3749caeedb1_0_246"/>
            <p:cNvPicPr preferRelativeResize="0"/>
            <p:nvPr/>
          </p:nvPicPr>
          <p:blipFill rotWithShape="1">
            <a:blip r:embed="rId3">
              <a:alphaModFix/>
            </a:blip>
            <a:srcRect/>
            <a:stretch/>
          </p:blipFill>
          <p:spPr>
            <a:xfrm>
              <a:off x="128625" y="152400"/>
              <a:ext cx="11629942" cy="6553200"/>
            </a:xfrm>
            <a:prstGeom prst="rect">
              <a:avLst/>
            </a:prstGeom>
            <a:noFill/>
            <a:ln>
              <a:noFill/>
            </a:ln>
          </p:spPr>
        </p:pic>
        <p:pic>
          <p:nvPicPr>
            <p:cNvPr id="1481" name="Google Shape;1481;g3749caeedb1_0_246"/>
            <p:cNvPicPr preferRelativeResize="0"/>
            <p:nvPr/>
          </p:nvPicPr>
          <p:blipFill rotWithShape="1">
            <a:blip r:embed="rId3">
              <a:alphaModFix/>
            </a:blip>
            <a:srcRect l="59296" t="7278" b="80422"/>
            <a:stretch/>
          </p:blipFill>
          <p:spPr>
            <a:xfrm>
              <a:off x="540343" y="3099036"/>
              <a:ext cx="2768625" cy="805951"/>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46fa320959734c15d1fe20e9dccc1703">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3baab3281dc2e8230d992b62471e3348"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89789-2E36-4D07-82E7-A0EB441ED98A}">
  <ds:schemaRefs>
    <ds:schemaRef ds:uri="http://schemas.microsoft.com/sharepoint/v3/contenttype/forms"/>
  </ds:schemaRefs>
</ds:datastoreItem>
</file>

<file path=customXml/itemProps2.xml><?xml version="1.0" encoding="utf-8"?>
<ds:datastoreItem xmlns:ds="http://schemas.openxmlformats.org/officeDocument/2006/customXml" ds:itemID="{E3F45269-664F-4740-9E61-0EDC9A619526}">
  <ds:schemaRefs>
    <ds:schemaRef ds:uri="http://schemas.microsoft.com/office/2006/metadata/properties"/>
    <ds:schemaRef ds:uri="http://schemas.microsoft.com/office/infopath/2007/PartnerControls"/>
    <ds:schemaRef ds:uri="5364b2de-3d8e-4193-8dd8-4031d7da4ce5"/>
    <ds:schemaRef ds:uri="f57df1ab-6810-4fa8-9caa-de92a9b262c5"/>
  </ds:schemaRefs>
</ds:datastoreItem>
</file>

<file path=customXml/itemProps3.xml><?xml version="1.0" encoding="utf-8"?>
<ds:datastoreItem xmlns:ds="http://schemas.openxmlformats.org/officeDocument/2006/customXml" ds:itemID="{CA9FA1A0-C4EE-4F09-878F-6FC615A9B10F}"/>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otalTime>642</TotalTime>
  <Words>8512</Words>
  <Application>Microsoft Office PowerPoint</Application>
  <PresentationFormat>Widescreen</PresentationFormat>
  <Paragraphs>747</Paragraphs>
  <Slides>91</Slides>
  <Notes>91</Notes>
  <HiddenSlides>1</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Engagement des parties prenantes et gouvernance des paysages :  Africa Session  Part 2 </vt:lpstr>
      <vt:lpstr>PowerPoint Presentation</vt:lpstr>
      <vt:lpstr>PowerPoint Presentation</vt:lpstr>
      <vt:lpstr>PowerPoint Presentation</vt:lpstr>
      <vt:lpstr>PowerPoint Presentation</vt:lpstr>
      <vt:lpstr>Récapitulatif</vt:lpstr>
      <vt:lpstr>PowerPoint Presentation</vt:lpstr>
      <vt:lpstr>PowerPoint Presentation</vt:lpstr>
      <vt:lpstr>Qui sont les principaux acteurs du secteur qui peuvent contribuer à résoudre les problèmes et les défis systémiques liés au secteur et à l'ASGM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Quelques éléments de</vt:lpstr>
      <vt:lpstr>PowerPoint Presentation</vt:lpstr>
      <vt:lpstr>PowerPoint Presentation</vt:lpstr>
      <vt:lpstr>PowerPoint Presentation</vt:lpstr>
      <vt:lpstr>PowerPoint Presentation</vt:lpstr>
      <vt:lpstr>PowerPoint Presentation</vt:lpstr>
      <vt:lpstr>PowerPoint Presentation</vt:lpstr>
      <vt:lpstr>Gestion du paysage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Paysage bioculturel de la Sierra Volcánica (Tapalpa)</vt:lpstr>
      <vt:lpstr>PowerPoint Presentation</vt:lpstr>
      <vt:lpstr>PowerPoint Presentation</vt:lpstr>
      <vt:lpstr>PowerPoint Presentation</vt:lpstr>
      <vt:lpstr>PowerPoint Presentation</vt:lpstr>
      <vt:lpstr>PowerPoint Presentation</vt:lpstr>
      <vt:lpstr>PowerPoint Presentation</vt:lpstr>
      <vt:lpstr>Conseil de gestion territoriale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Dans la pratique, comment aborder et renforcer la coordination intersectorielle dans le cadre d'une approche paysagère? Quelles mesures concrètes prendriez-vous ?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Janet C. Edmond</dc:creator>
  <cp:lastModifiedBy>Janet C. Edmond</cp:lastModifiedBy>
  <cp:revision>11</cp:revision>
  <dcterms:modified xsi:type="dcterms:W3CDTF">2025-12-09T17:42:00Z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y fmtid="{D5CDD505-2E9C-101B-9397-08002B2CF9AE}" pid="4" name="Order">
    <vt:lpwstr>73400.0000000000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