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webextensions/webextension2.xml" ContentType="application/vnd.ms-office.webextension+xml"/>
  <Override PartName="/ppt/theme/theme2.xml" ContentType="application/vnd.openxmlformats-officedocument.theme+xml"/>
  <Override PartName="/ppt/webextensions/webextension1.xml" ContentType="application/vnd.ms-office.webextensio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600">
          <p15:clr>
            <a:srgbClr val="A4A3A4"/>
          </p15:clr>
        </p15:guide>
        <p15:guide id="3" pos="5664">
          <p15:clr>
            <a:srgbClr val="A4A3A4"/>
          </p15:clr>
        </p15:guide>
        <p15:guide id="4" pos="453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1344">
          <p15:clr>
            <a:srgbClr val="A4A3A4"/>
          </p15:clr>
        </p15:guide>
        <p15:guide id="7" pos="2640">
          <p15:clr>
            <a:srgbClr val="A4A3A4"/>
          </p15:clr>
        </p15:guide>
        <p15:guide id="8" pos="3408">
          <p15:clr>
            <a:srgbClr val="A4A3A4"/>
          </p15:clr>
        </p15:guide>
        <p15:guide id="9" pos="1512">
          <p15:clr>
            <a:srgbClr val="A4A3A4"/>
          </p15:clr>
        </p15:guide>
        <p15:guide id="10" pos="2280">
          <p15:clr>
            <a:srgbClr val="A4A3A4"/>
          </p15:clr>
        </p15:guide>
        <p15:guide id="11" pos="3768">
          <p15:clr>
            <a:srgbClr val="A4A3A4"/>
          </p15:clr>
        </p15:guide>
        <p15:guide id="12" pos="48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hueYe/4GJ+w5gRXF/5PEsTAy6n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>
        <p:guide orient="horz" pos="3240"/>
        <p:guide pos="600"/>
        <p:guide pos="5664"/>
        <p:guide pos="4536"/>
        <p:guide orient="horz" pos="3888"/>
        <p:guide orient="horz" pos="1344"/>
        <p:guide pos="2640"/>
        <p:guide pos="3408"/>
        <p:guide pos="1512"/>
        <p:guide pos="2280"/>
        <p:guide pos="376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83" name="Google Shape;18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42" name="Google Shape;24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53" name="Google Shape;25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>
            <a:spLocks noGrp="1"/>
          </p:cNvSpPr>
          <p:nvPr>
            <p:ph type="ctrTitle"/>
          </p:nvPr>
        </p:nvSpPr>
        <p:spPr>
          <a:xfrm>
            <a:off x="7429209" y="1581005"/>
            <a:ext cx="374904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176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Arial"/>
              <a:buNone/>
              <a:defRPr sz="3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ubTitle" idx="1"/>
          </p:nvPr>
        </p:nvSpPr>
        <p:spPr>
          <a:xfrm>
            <a:off x="7429209" y="2842933"/>
            <a:ext cx="374904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800">
                <a:solidFill>
                  <a:schemeClr val="lt2"/>
                </a:solidFill>
              </a:defRPr>
            </a:lvl1pPr>
            <a:lvl2pPr lvl="1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body" idx="2"/>
          </p:nvPr>
        </p:nvSpPr>
        <p:spPr>
          <a:xfrm>
            <a:off x="7429209" y="809929"/>
            <a:ext cx="35661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Arial"/>
              <a:buNone/>
              <a:defRPr sz="1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Images">
  <p:cSld name="Title, 2 Image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4"/>
          <p:cNvSpPr>
            <a:spLocks noGrp="1"/>
          </p:cNvSpPr>
          <p:nvPr>
            <p:ph type="pic" idx="2"/>
          </p:nvPr>
        </p:nvSpPr>
        <p:spPr>
          <a:xfrm>
            <a:off x="938696" y="2514600"/>
            <a:ext cx="6309360" cy="297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77" name="Google Shape;77;p34"/>
          <p:cNvSpPr>
            <a:spLocks noGrp="1"/>
          </p:cNvSpPr>
          <p:nvPr>
            <p:ph type="pic" idx="3"/>
          </p:nvPr>
        </p:nvSpPr>
        <p:spPr>
          <a:xfrm>
            <a:off x="7528560" y="0"/>
            <a:ext cx="4663440" cy="54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78" name="Google Shape;78;p34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body" idx="1"/>
          </p:nvPr>
        </p:nvSpPr>
        <p:spPr>
          <a:xfrm>
            <a:off x="879299" y="5569392"/>
            <a:ext cx="630936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/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4"/>
          </p:nvPr>
        </p:nvSpPr>
        <p:spPr>
          <a:xfrm>
            <a:off x="7466105" y="5569400"/>
            <a:ext cx="4297680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/>
            </a:lvl1pPr>
            <a:lvl2pPr marL="914400" lvl="1" indent="-3429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3 Images">
  <p:cSld name="Title, 3 Image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>
            <a:spLocks noGrp="1"/>
          </p:cNvSpPr>
          <p:nvPr>
            <p:ph type="pic" idx="2"/>
          </p:nvPr>
        </p:nvSpPr>
        <p:spPr>
          <a:xfrm>
            <a:off x="938696" y="2514600"/>
            <a:ext cx="3200400" cy="297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83" name="Google Shape;83;p35"/>
          <p:cNvSpPr>
            <a:spLocks noGrp="1"/>
          </p:cNvSpPr>
          <p:nvPr>
            <p:ph type="pic" idx="3"/>
          </p:nvPr>
        </p:nvSpPr>
        <p:spPr>
          <a:xfrm>
            <a:off x="8442960" y="2514600"/>
            <a:ext cx="3749040" cy="297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84" name="Google Shape;84;p35"/>
          <p:cNvSpPr>
            <a:spLocks noGrp="1"/>
          </p:cNvSpPr>
          <p:nvPr>
            <p:ph type="pic" idx="4"/>
          </p:nvPr>
        </p:nvSpPr>
        <p:spPr>
          <a:xfrm>
            <a:off x="4291071" y="2514600"/>
            <a:ext cx="4023360" cy="297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85" name="Google Shape;85;p35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5"/>
          <p:cNvSpPr txBox="1">
            <a:spLocks noGrp="1"/>
          </p:cNvSpPr>
          <p:nvPr>
            <p:ph type="body" idx="1"/>
          </p:nvPr>
        </p:nvSpPr>
        <p:spPr>
          <a:xfrm>
            <a:off x="879299" y="5569392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/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5"/>
          </p:nvPr>
        </p:nvSpPr>
        <p:spPr>
          <a:xfrm>
            <a:off x="8380505" y="5569392"/>
            <a:ext cx="3657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/>
            </a:lvl1pPr>
            <a:lvl2pPr marL="914400" lvl="1" indent="-3429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6"/>
          </p:nvPr>
        </p:nvSpPr>
        <p:spPr>
          <a:xfrm>
            <a:off x="4231420" y="5569392"/>
            <a:ext cx="402336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/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Paragraph, Content">
  <p:cSld name="Title, Paragraph,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7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103327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body" idx="1"/>
          </p:nvPr>
        </p:nvSpPr>
        <p:spPr>
          <a:xfrm>
            <a:off x="838200" y="1756219"/>
            <a:ext cx="103327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body" idx="2"/>
          </p:nvPr>
        </p:nvSpPr>
        <p:spPr>
          <a:xfrm>
            <a:off x="838200" y="2362200"/>
            <a:ext cx="1033272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/>
            </a:lvl1pPr>
            <a:lvl2pPr marL="914400" lvl="1" indent="-228600" algn="l">
              <a:lnSpc>
                <a:spcPct val="1375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Paragraph, Two Content">
  <p:cSld name="Title, Paragraph, Two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8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103327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8"/>
          <p:cNvSpPr txBox="1">
            <a:spLocks noGrp="1"/>
          </p:cNvSpPr>
          <p:nvPr>
            <p:ph type="body" idx="1"/>
          </p:nvPr>
        </p:nvSpPr>
        <p:spPr>
          <a:xfrm>
            <a:off x="838200" y="1756219"/>
            <a:ext cx="103327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body" idx="2"/>
          </p:nvPr>
        </p:nvSpPr>
        <p:spPr>
          <a:xfrm>
            <a:off x="838200" y="2362200"/>
            <a:ext cx="512064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/>
            </a:lvl1pPr>
            <a:lvl2pPr marL="914400" lvl="1" indent="-228600" algn="l">
              <a:lnSpc>
                <a:spcPct val="1375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body" idx="3"/>
          </p:nvPr>
        </p:nvSpPr>
        <p:spPr>
          <a:xfrm>
            <a:off x="6172200" y="2362200"/>
            <a:ext cx="512064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/>
            </a:lvl1pPr>
            <a:lvl2pPr marL="914400" lvl="1" indent="-228600" algn="l">
              <a:lnSpc>
                <a:spcPct val="1375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atement Gray">
  <p:cSld name="Big Statement Gra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0076A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39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4367465" y="-1"/>
            <a:ext cx="7824536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556" y="753090"/>
            <a:ext cx="1549017" cy="155455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9"/>
          <p:cNvSpPr txBox="1">
            <a:spLocks noGrp="1"/>
          </p:cNvSpPr>
          <p:nvPr>
            <p:ph type="title"/>
          </p:nvPr>
        </p:nvSpPr>
        <p:spPr>
          <a:xfrm>
            <a:off x="801529" y="2564156"/>
            <a:ext cx="10515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atement Blue">
  <p:cSld name="Big Statement Blu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40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4367465" y="-1"/>
            <a:ext cx="7824536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556" y="753090"/>
            <a:ext cx="1549017" cy="155455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0"/>
          <p:cNvSpPr txBox="1">
            <a:spLocks noGrp="1"/>
          </p:cNvSpPr>
          <p:nvPr>
            <p:ph type="title"/>
          </p:nvPr>
        </p:nvSpPr>
        <p:spPr>
          <a:xfrm>
            <a:off x="801529" y="2564156"/>
            <a:ext cx="10515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Gray">
  <p:cSld name="Section Header Gra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8556" y="1515697"/>
            <a:ext cx="1549017" cy="155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1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5698173" y="345445"/>
            <a:ext cx="6493827" cy="6512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41"/>
          <p:cNvCxnSpPr/>
          <p:nvPr/>
        </p:nvCxnSpPr>
        <p:spPr>
          <a:xfrm>
            <a:off x="898555" y="464312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41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  <a:defRPr sz="3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1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Blue">
  <p:cSld name="Section Header Blu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8556" y="1515697"/>
            <a:ext cx="1549017" cy="155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2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5698173" y="345445"/>
            <a:ext cx="6493827" cy="6512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42"/>
          <p:cNvCxnSpPr/>
          <p:nvPr/>
        </p:nvCxnSpPr>
        <p:spPr>
          <a:xfrm>
            <a:off x="898555" y="464312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42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  <a:defRPr sz="3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2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body" idx="1"/>
          </p:nvPr>
        </p:nvSpPr>
        <p:spPr>
          <a:xfrm>
            <a:off x="838200" y="2540728"/>
            <a:ext cx="512064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1pPr>
            <a:lvl2pPr marL="914400" lvl="1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2"/>
          </p:nvPr>
        </p:nvSpPr>
        <p:spPr>
          <a:xfrm>
            <a:off x="6172200" y="2540728"/>
            <a:ext cx="512064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1pPr>
            <a:lvl2pPr marL="914400" lvl="1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Green">
  <p:cSld name="Section Header Gree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8556" y="1515697"/>
            <a:ext cx="1549017" cy="155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3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5698173" y="345445"/>
            <a:ext cx="6493827" cy="6512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43"/>
          <p:cNvCxnSpPr/>
          <p:nvPr/>
        </p:nvCxnSpPr>
        <p:spPr>
          <a:xfrm>
            <a:off x="898555" y="464312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43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  <a:defRPr sz="3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3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Mint">
  <p:cSld name="Section Header M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8556" y="1515697"/>
            <a:ext cx="1549017" cy="155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4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5698173" y="345445"/>
            <a:ext cx="6493827" cy="6512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44"/>
          <p:cNvCxnSpPr/>
          <p:nvPr/>
        </p:nvCxnSpPr>
        <p:spPr>
          <a:xfrm>
            <a:off x="898555" y="464312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5" name="Google Shape;135;p44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  <a:defRPr sz="3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4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Title/Section Gray">
  <p:cSld name="Big Title/Section Gra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5"/>
          <p:cNvSpPr txBox="1">
            <a:spLocks noGrp="1"/>
          </p:cNvSpPr>
          <p:nvPr>
            <p:ph type="title"/>
          </p:nvPr>
        </p:nvSpPr>
        <p:spPr>
          <a:xfrm>
            <a:off x="801529" y="742950"/>
            <a:ext cx="8686800" cy="35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5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86868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  <p:pic>
        <p:nvPicPr>
          <p:cNvPr id="141" name="Google Shape;141;p45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5724254" y="0"/>
            <a:ext cx="6467751" cy="629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45"/>
          <p:cNvCxnSpPr/>
          <p:nvPr/>
        </p:nvCxnSpPr>
        <p:spPr>
          <a:xfrm>
            <a:off x="898555" y="458216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Title/Section Gold">
  <p:cSld name="Big Title/Section Gold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6"/>
          <p:cNvSpPr txBox="1">
            <a:spLocks noGrp="1"/>
          </p:cNvSpPr>
          <p:nvPr>
            <p:ph type="title"/>
          </p:nvPr>
        </p:nvSpPr>
        <p:spPr>
          <a:xfrm>
            <a:off x="801529" y="742950"/>
            <a:ext cx="8686800" cy="35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6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86868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  <p:pic>
        <p:nvPicPr>
          <p:cNvPr id="147" name="Google Shape;147;p46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5724254" y="0"/>
            <a:ext cx="6467751" cy="629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46"/>
          <p:cNvCxnSpPr/>
          <p:nvPr/>
        </p:nvCxnSpPr>
        <p:spPr>
          <a:xfrm>
            <a:off x="898555" y="458216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Title/Section Blue">
  <p:cSld name="Big Title/Section Blu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7"/>
          <p:cNvSpPr txBox="1">
            <a:spLocks noGrp="1"/>
          </p:cNvSpPr>
          <p:nvPr>
            <p:ph type="title"/>
          </p:nvPr>
        </p:nvSpPr>
        <p:spPr>
          <a:xfrm>
            <a:off x="801529" y="742950"/>
            <a:ext cx="8686800" cy="35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7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86868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  <p:pic>
        <p:nvPicPr>
          <p:cNvPr id="153" name="Google Shape;153;p47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5724254" y="0"/>
            <a:ext cx="6467751" cy="629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47"/>
          <p:cNvCxnSpPr/>
          <p:nvPr/>
        </p:nvCxnSpPr>
        <p:spPr>
          <a:xfrm>
            <a:off x="898555" y="458216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Title/Section Green">
  <p:cSld name="Big Title/Section Gree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8"/>
          <p:cNvSpPr txBox="1">
            <a:spLocks noGrp="1"/>
          </p:cNvSpPr>
          <p:nvPr>
            <p:ph type="title"/>
          </p:nvPr>
        </p:nvSpPr>
        <p:spPr>
          <a:xfrm>
            <a:off x="801529" y="742950"/>
            <a:ext cx="8686800" cy="35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8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86868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  <p:pic>
        <p:nvPicPr>
          <p:cNvPr id="159" name="Google Shape;159;p48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5724254" y="0"/>
            <a:ext cx="6467751" cy="629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48"/>
          <p:cNvCxnSpPr/>
          <p:nvPr/>
        </p:nvCxnSpPr>
        <p:spPr>
          <a:xfrm>
            <a:off x="898555" y="458216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Title/Section Mint">
  <p:cSld name="Big Title/Section Mi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9"/>
          <p:cNvSpPr txBox="1">
            <a:spLocks noGrp="1"/>
          </p:cNvSpPr>
          <p:nvPr>
            <p:ph type="title"/>
          </p:nvPr>
        </p:nvSpPr>
        <p:spPr>
          <a:xfrm>
            <a:off x="801529" y="742950"/>
            <a:ext cx="8686800" cy="35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9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86868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  <p:pic>
        <p:nvPicPr>
          <p:cNvPr id="165" name="Google Shape;165;p49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5724254" y="0"/>
            <a:ext cx="6467751" cy="629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49"/>
          <p:cNvCxnSpPr/>
          <p:nvPr/>
        </p:nvCxnSpPr>
        <p:spPr>
          <a:xfrm>
            <a:off x="898555" y="458216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Title/Section Orange">
  <p:cSld name="Big Title/Section Orang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0"/>
          <p:cNvSpPr txBox="1">
            <a:spLocks noGrp="1"/>
          </p:cNvSpPr>
          <p:nvPr>
            <p:ph type="title"/>
          </p:nvPr>
        </p:nvSpPr>
        <p:spPr>
          <a:xfrm>
            <a:off x="801529" y="742950"/>
            <a:ext cx="8686800" cy="35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0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86868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  <p:pic>
        <p:nvPicPr>
          <p:cNvPr id="171" name="Google Shape;171;p50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5724254" y="0"/>
            <a:ext cx="6467751" cy="629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50"/>
          <p:cNvCxnSpPr/>
          <p:nvPr/>
        </p:nvCxnSpPr>
        <p:spPr>
          <a:xfrm>
            <a:off x="898555" y="458216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Title/Section Image">
  <p:cSld name="Big Title/Section Imag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75" name="Google Shape;175;p51"/>
          <p:cNvSpPr txBox="1">
            <a:spLocks noGrp="1"/>
          </p:cNvSpPr>
          <p:nvPr>
            <p:ph type="title"/>
          </p:nvPr>
        </p:nvSpPr>
        <p:spPr>
          <a:xfrm>
            <a:off x="801529" y="742950"/>
            <a:ext cx="8686800" cy="35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1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86868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  <p:cxnSp>
        <p:nvCxnSpPr>
          <p:cNvPr id="177" name="Google Shape;177;p51"/>
          <p:cNvCxnSpPr/>
          <p:nvPr/>
        </p:nvCxnSpPr>
        <p:spPr>
          <a:xfrm>
            <a:off x="898555" y="458216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80" name="Google Shape;180;p52"/>
          <p:cNvSpPr txBox="1">
            <a:spLocks noGrp="1"/>
          </p:cNvSpPr>
          <p:nvPr>
            <p:ph type="body" idx="1"/>
          </p:nvPr>
        </p:nvSpPr>
        <p:spPr>
          <a:xfrm>
            <a:off x="344329" y="5558485"/>
            <a:ext cx="457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57142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Orange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8556" y="1515697"/>
            <a:ext cx="1549017" cy="155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6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5698173" y="345445"/>
            <a:ext cx="6493827" cy="6512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Google Shape;26;p26"/>
          <p:cNvCxnSpPr/>
          <p:nvPr/>
        </p:nvCxnSpPr>
        <p:spPr>
          <a:xfrm>
            <a:off x="898555" y="464312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27;p26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  <a:defRPr sz="3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838200" y="2540728"/>
            <a:ext cx="73152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1pPr>
            <a:lvl2pPr marL="914400" lvl="1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Gold">
  <p:cSld name="Section Header Gold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8556" y="1515697"/>
            <a:ext cx="1549017" cy="155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5698173" y="345445"/>
            <a:ext cx="6493827" cy="6512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28"/>
          <p:cNvCxnSpPr/>
          <p:nvPr/>
        </p:nvCxnSpPr>
        <p:spPr>
          <a:xfrm>
            <a:off x="898555" y="464312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  <a:defRPr sz="3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Thank you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76A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1" y="-1"/>
            <a:ext cx="54658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9"/>
          <p:cNvSpPr txBox="1">
            <a:spLocks noGrp="1"/>
          </p:cNvSpPr>
          <p:nvPr>
            <p:ph type="title"/>
          </p:nvPr>
        </p:nvSpPr>
        <p:spPr>
          <a:xfrm>
            <a:off x="475355" y="3154680"/>
            <a:ext cx="30175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  <a:defRPr sz="3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" name="Google Shape;43;p29"/>
          <p:cNvGrpSpPr/>
          <p:nvPr/>
        </p:nvGrpSpPr>
        <p:grpSpPr>
          <a:xfrm>
            <a:off x="3569922" y="2861858"/>
            <a:ext cx="8620583" cy="1083307"/>
            <a:chOff x="3569918" y="2861850"/>
            <a:chExt cx="8620582" cy="1083307"/>
          </a:xfrm>
        </p:grpSpPr>
        <p:grpSp>
          <p:nvGrpSpPr>
            <p:cNvPr id="44" name="Google Shape;44;p29"/>
            <p:cNvGrpSpPr/>
            <p:nvPr/>
          </p:nvGrpSpPr>
          <p:grpSpPr>
            <a:xfrm>
              <a:off x="3569918" y="2861850"/>
              <a:ext cx="8620582" cy="1083307"/>
              <a:chOff x="3569918" y="2861850"/>
              <a:chExt cx="8620582" cy="1083307"/>
            </a:xfrm>
          </p:grpSpPr>
          <p:sp>
            <p:nvSpPr>
              <p:cNvPr id="45" name="Google Shape;45;p29"/>
              <p:cNvSpPr/>
              <p:nvPr/>
            </p:nvSpPr>
            <p:spPr>
              <a:xfrm>
                <a:off x="5743184" y="2861850"/>
                <a:ext cx="6447316" cy="1083307"/>
              </a:xfrm>
              <a:prstGeom prst="rect">
                <a:avLst/>
              </a:prstGeom>
              <a:solidFill>
                <a:srgbClr val="DCE0E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9"/>
              <p:cNvSpPr/>
              <p:nvPr/>
            </p:nvSpPr>
            <p:spPr>
              <a:xfrm>
                <a:off x="3569918" y="2861850"/>
                <a:ext cx="2171766" cy="1083307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" name="Google Shape;47;p29"/>
            <p:cNvSpPr txBox="1"/>
            <p:nvPr/>
          </p:nvSpPr>
          <p:spPr>
            <a:xfrm>
              <a:off x="5940718" y="2931110"/>
              <a:ext cx="1049475" cy="29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60"/>
                <a:buFont typeface="Arial"/>
                <a:buNone/>
              </a:pPr>
              <a:r>
                <a:rPr lang="pt-BR" sz="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Supported by: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40"/>
                <a:buFont typeface="Arial"/>
                <a:buNone/>
              </a:pPr>
              <a:endParaRPr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9"/>
            <p:cNvSpPr txBox="1"/>
            <p:nvPr/>
          </p:nvSpPr>
          <p:spPr>
            <a:xfrm>
              <a:off x="6858314" y="2931110"/>
              <a:ext cx="1049475" cy="29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60"/>
                <a:buFont typeface="Arial"/>
                <a:buNone/>
              </a:pPr>
              <a:r>
                <a:rPr lang="pt-BR" sz="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Led by: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560"/>
                <a:buFont typeface="Arial"/>
                <a:buNone/>
              </a:pPr>
              <a:endParaRPr sz="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9"/>
            <p:cNvSpPr txBox="1"/>
            <p:nvPr/>
          </p:nvSpPr>
          <p:spPr>
            <a:xfrm>
              <a:off x="8120258" y="2931110"/>
              <a:ext cx="1049475" cy="29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60"/>
                <a:buFont typeface="Arial"/>
                <a:buNone/>
              </a:pPr>
              <a:r>
                <a:rPr lang="pt-BR" sz="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 partnership with: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560"/>
                <a:buFont typeface="Arial"/>
                <a:buNone/>
              </a:pPr>
              <a:endParaRPr sz="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" name="Google Shape;50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61356" y="3162320"/>
              <a:ext cx="429471" cy="572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937071" y="3068988"/>
              <a:ext cx="331248" cy="6698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20919" y="3126743"/>
              <a:ext cx="1505116" cy="617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2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453891" y="3149193"/>
              <a:ext cx="1403047" cy="4499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4" name="Google Shape;54;p29"/>
            <p:cNvCxnSpPr/>
            <p:nvPr/>
          </p:nvCxnSpPr>
          <p:spPr>
            <a:xfrm>
              <a:off x="6746826" y="2980462"/>
              <a:ext cx="0" cy="83846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" name="Google Shape;55;p29"/>
            <p:cNvCxnSpPr/>
            <p:nvPr/>
          </p:nvCxnSpPr>
          <p:spPr>
            <a:xfrm>
              <a:off x="7987358" y="2980462"/>
              <a:ext cx="0" cy="83846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56" name="Google Shape;56;p2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729955" y="3224033"/>
              <a:ext cx="1845977" cy="3589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" name="Google Shape;57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85564" y="2993271"/>
            <a:ext cx="910741" cy="910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Intro and Content">
  <p:cSld name="Title, Intro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>
            <a:spLocks noGrp="1"/>
          </p:cNvSpPr>
          <p:nvPr>
            <p:ph type="pic" idx="2"/>
          </p:nvPr>
        </p:nvSpPr>
        <p:spPr>
          <a:xfrm>
            <a:off x="7019568" y="0"/>
            <a:ext cx="42976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60" name="Google Shape;60;p30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576072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1"/>
          </p:nvPr>
        </p:nvSpPr>
        <p:spPr>
          <a:xfrm>
            <a:off x="838200" y="2266408"/>
            <a:ext cx="576072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914400" lvl="1" indent="-32004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  <a:defRPr sz="1800"/>
            </a:lvl2pPr>
            <a:lvl3pPr marL="1371600" lvl="2" indent="-3302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, Content Right">
  <p:cSld name="Image Left, Content Righ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631095" y="1137920"/>
            <a:ext cx="5212080" cy="457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64" name="Google Shape;64;p31"/>
          <p:cNvSpPr txBox="1">
            <a:spLocks noGrp="1"/>
          </p:cNvSpPr>
          <p:nvPr>
            <p:ph type="title"/>
          </p:nvPr>
        </p:nvSpPr>
        <p:spPr>
          <a:xfrm>
            <a:off x="6172200" y="1242644"/>
            <a:ext cx="512064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body" idx="1"/>
          </p:nvPr>
        </p:nvSpPr>
        <p:spPr>
          <a:xfrm>
            <a:off x="6172200" y="2540728"/>
            <a:ext cx="51206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1pPr>
            <a:lvl2pPr marL="914400" lvl="1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 List, Image Grid">
  <p:cSld name="Numbered List, Image Grid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>
            <a:spLocks noGrp="1"/>
          </p:cNvSpPr>
          <p:nvPr>
            <p:ph type="body" idx="1"/>
          </p:nvPr>
        </p:nvSpPr>
        <p:spPr>
          <a:xfrm>
            <a:off x="838200" y="2822080"/>
            <a:ext cx="51206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005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AutoNum type="arabicPeriod"/>
              <a:defRPr/>
            </a:lvl1pPr>
            <a:lvl2pPr marL="914400" lvl="1" indent="-228600" algn="l">
              <a:lnSpc>
                <a:spcPct val="1375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5120640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6568441" y="828040"/>
            <a:ext cx="2514600" cy="25146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70" name="Google Shape;70;p32"/>
          <p:cNvSpPr>
            <a:spLocks noGrp="1"/>
          </p:cNvSpPr>
          <p:nvPr>
            <p:ph type="pic" idx="3"/>
          </p:nvPr>
        </p:nvSpPr>
        <p:spPr>
          <a:xfrm>
            <a:off x="6568441" y="3515360"/>
            <a:ext cx="2514600" cy="2514600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71" name="Google Shape;71;p32"/>
          <p:cNvSpPr>
            <a:spLocks noGrp="1"/>
          </p:cNvSpPr>
          <p:nvPr>
            <p:ph type="pic" idx="4"/>
          </p:nvPr>
        </p:nvSpPr>
        <p:spPr>
          <a:xfrm>
            <a:off x="9235441" y="3515360"/>
            <a:ext cx="2514600" cy="2514600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72" name="Google Shape;72;p32"/>
          <p:cNvSpPr>
            <a:spLocks noGrp="1"/>
          </p:cNvSpPr>
          <p:nvPr>
            <p:ph type="pic" idx="5"/>
          </p:nvPr>
        </p:nvSpPr>
        <p:spPr>
          <a:xfrm>
            <a:off x="9235441" y="828040"/>
            <a:ext cx="2514600" cy="2514600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2540728"/>
            <a:ext cx="73152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7142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23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436881" y="425026"/>
            <a:ext cx="2046515" cy="3979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23"/>
          <p:cNvCxnSpPr/>
          <p:nvPr/>
        </p:nvCxnSpPr>
        <p:spPr>
          <a:xfrm>
            <a:off x="508000" y="6329680"/>
            <a:ext cx="7620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7" name="Google Shape;187;p1"/>
            <p:cNvPicPr preferRelativeResize="0"/>
            <p:nvPr/>
          </p:nvPicPr>
          <p:blipFill rotWithShape="1">
            <a:blip r:embed="rId3">
              <a:alphaModFix/>
            </a:blip>
            <a:srcRect r="-2855"/>
            <a:stretch/>
          </p:blipFill>
          <p:spPr>
            <a:xfrm>
              <a:off x="0" y="0"/>
              <a:ext cx="12188952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188" name="Google Shape;188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363200" y="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</p:grpSp>
      <p:pic>
        <p:nvPicPr>
          <p:cNvPr id="189" name="Google Shape;1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023" y="1312041"/>
            <a:ext cx="5697757" cy="2654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"/>
          <p:cNvSpPr/>
          <p:nvPr/>
        </p:nvSpPr>
        <p:spPr>
          <a:xfrm>
            <a:off x="7019568" y="0"/>
            <a:ext cx="43189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Google Shape;191;p1"/>
          <p:cNvCxnSpPr/>
          <p:nvPr/>
        </p:nvCxnSpPr>
        <p:spPr>
          <a:xfrm>
            <a:off x="7535208" y="1729701"/>
            <a:ext cx="114128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p1"/>
          <p:cNvSpPr txBox="1">
            <a:spLocks noGrp="1"/>
          </p:cNvSpPr>
          <p:nvPr>
            <p:ph type="ctrTitle"/>
          </p:nvPr>
        </p:nvSpPr>
        <p:spPr>
          <a:xfrm>
            <a:off x="7347920" y="1756347"/>
            <a:ext cx="374904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</a:pPr>
            <a:r>
              <a:rPr lang="es-ES" sz="2800" dirty="0"/>
              <a:t>Valoración económica del impacto de la minería ilegal de oro</a:t>
            </a:r>
            <a:endParaRPr sz="2800" dirty="0"/>
          </a:p>
        </p:txBody>
      </p:sp>
      <p:sp>
        <p:nvSpPr>
          <p:cNvPr id="193" name="Google Shape;193;p1"/>
          <p:cNvSpPr txBox="1">
            <a:spLocks noGrp="1"/>
          </p:cNvSpPr>
          <p:nvPr>
            <p:ph type="subTitle" idx="1"/>
          </p:nvPr>
        </p:nvSpPr>
        <p:spPr>
          <a:xfrm>
            <a:off x="7429209" y="3304451"/>
            <a:ext cx="374904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</a:pP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</a:pP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</a:pP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None/>
            </a:pPr>
            <a:r>
              <a:rPr lang="es-E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Evaluación de los impactos de la minería aurífera artesanal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None/>
            </a:pPr>
            <a:r>
              <a:rPr lang="pt-BR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Día</a:t>
            </a:r>
            <a:r>
              <a:rPr lang="pt-BR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 dirty="0"/>
          </a:p>
        </p:txBody>
      </p:sp>
      <p:sp>
        <p:nvSpPr>
          <p:cNvPr id="194" name="Google Shape;194;p1"/>
          <p:cNvSpPr txBox="1">
            <a:spLocks noGrp="1"/>
          </p:cNvSpPr>
          <p:nvPr>
            <p:ph type="body" idx="2"/>
          </p:nvPr>
        </p:nvSpPr>
        <p:spPr>
          <a:xfrm>
            <a:off x="7324310" y="697216"/>
            <a:ext cx="35661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None/>
            </a:pPr>
            <a:r>
              <a:rPr lang="pt-BR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Octubre</a:t>
            </a:r>
            <a:r>
              <a:rPr lang="pt-BR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2025</a:t>
            </a:r>
            <a:endParaRPr dirty="0"/>
          </a:p>
        </p:txBody>
      </p:sp>
      <p:sp>
        <p:nvSpPr>
          <p:cNvPr id="195" name="Google Shape;195;p1"/>
          <p:cNvSpPr/>
          <p:nvPr/>
        </p:nvSpPr>
        <p:spPr>
          <a:xfrm>
            <a:off x="7019695" y="5606295"/>
            <a:ext cx="4322040" cy="948139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0223" y="5921701"/>
            <a:ext cx="287064" cy="38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66518" y="5859317"/>
            <a:ext cx="221410" cy="44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19421" y="5897921"/>
            <a:ext cx="1006038" cy="41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11967" y="5912927"/>
            <a:ext cx="937814" cy="30072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"/>
          <p:cNvSpPr txBox="1"/>
          <p:nvPr/>
        </p:nvSpPr>
        <p:spPr>
          <a:xfrm>
            <a:off x="7029055" y="5701993"/>
            <a:ext cx="754582" cy="29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"/>
              <a:buFont typeface="Arial"/>
              <a:buNone/>
            </a:pPr>
            <a:r>
              <a:rPr lang="pt-BR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Supported by:</a:t>
            </a:r>
            <a:endParaRPr/>
          </a:p>
        </p:txBody>
      </p:sp>
      <p:sp>
        <p:nvSpPr>
          <p:cNvPr id="201" name="Google Shape;201;p1"/>
          <p:cNvSpPr txBox="1"/>
          <p:nvPr/>
        </p:nvSpPr>
        <p:spPr>
          <a:xfrm>
            <a:off x="7903807" y="5701992"/>
            <a:ext cx="1049475" cy="29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"/>
              <a:buFont typeface="Arial"/>
              <a:buNone/>
            </a:pPr>
            <a:r>
              <a:rPr lang="pt-BR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Led by: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</a:pPr>
            <a:endParaRPr sz="1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"/>
          <p:cNvSpPr txBox="1"/>
          <p:nvPr/>
        </p:nvSpPr>
        <p:spPr>
          <a:xfrm>
            <a:off x="8661633" y="5701992"/>
            <a:ext cx="1049475" cy="29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"/>
              <a:buFont typeface="Arial"/>
              <a:buNone/>
            </a:pPr>
            <a:r>
              <a:rPr lang="pt-BR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partnership with: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</a:pPr>
            <a:endParaRPr sz="1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" name="Google Shape;203;p1"/>
          <p:cNvCxnSpPr/>
          <p:nvPr/>
        </p:nvCxnSpPr>
        <p:spPr>
          <a:xfrm>
            <a:off x="7734119" y="5800145"/>
            <a:ext cx="0" cy="56043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1"/>
          <p:cNvCxnSpPr/>
          <p:nvPr/>
        </p:nvCxnSpPr>
        <p:spPr>
          <a:xfrm>
            <a:off x="8563306" y="5800145"/>
            <a:ext cx="0" cy="56043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05480" y="5790619"/>
            <a:ext cx="682296" cy="68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</a:pPr>
            <a:r>
              <a:rPr lang="pt-BR" dirty="0"/>
              <a:t>Estudio de caso</a:t>
            </a:r>
            <a:endParaRPr dirty="0"/>
          </a:p>
        </p:txBody>
      </p:sp>
      <p:sp>
        <p:nvSpPr>
          <p:cNvPr id="274" name="Google Shape;274;p10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 txBox="1">
            <a:spLocks noGrp="1"/>
          </p:cNvSpPr>
          <p:nvPr>
            <p:ph type="title"/>
          </p:nvPr>
        </p:nvSpPr>
        <p:spPr>
          <a:xfrm>
            <a:off x="838200" y="956764"/>
            <a:ext cx="1059929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/>
              <a:t>Mentimeter</a:t>
            </a:r>
            <a:endParaRPr/>
          </a:p>
        </p:txBody>
      </p:sp>
      <p:sp>
        <p:nvSpPr>
          <p:cNvPr id="280" name="Google Shape;280;p11"/>
          <p:cNvSpPr txBox="1">
            <a:spLocks noGrp="1"/>
          </p:cNvSpPr>
          <p:nvPr>
            <p:ph type="body" idx="1"/>
          </p:nvPr>
        </p:nvSpPr>
        <p:spPr>
          <a:xfrm>
            <a:off x="729208" y="5901236"/>
            <a:ext cx="11462792" cy="352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3450" lvl="0" indent="-28345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s-ES" b="1" dirty="0"/>
              <a:t>¿Cuál sería el primer cambio o adaptación que necesitaría hacer a la MIC para aplicarla en su país?</a:t>
            </a:r>
            <a:br>
              <a:rPr lang="pt-BR" dirty="0"/>
            </a:br>
            <a:endParaRPr dirty="0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Suplemento 1">
                <a:extLst>
                  <a:ext uri="{FF2B5EF4-FFF2-40B4-BE49-F238E27FC236}">
                    <a16:creationId xmlns:a16="http://schemas.microsoft.com/office/drawing/2014/main" id="{1FF52DBB-9084-A878-B459-DF025FD3C5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4711154"/>
                  </p:ext>
                </p:extLst>
              </p:nvPr>
            </p:nvGraphicFramePr>
            <p:xfrm>
              <a:off x="838200" y="1183911"/>
              <a:ext cx="8572500" cy="48196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Suplemento 1">
                <a:extLst>
                  <a:ext uri="{FF2B5EF4-FFF2-40B4-BE49-F238E27FC236}">
                    <a16:creationId xmlns:a16="http://schemas.microsoft.com/office/drawing/2014/main" id="{1FF52DBB-9084-A878-B459-DF025FD3C5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00" y="1183911"/>
                <a:ext cx="8572500" cy="48196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title"/>
          </p:nvPr>
        </p:nvSpPr>
        <p:spPr>
          <a:xfrm>
            <a:off x="281940" y="1017792"/>
            <a:ext cx="1135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dirty="0"/>
              <a:t>Group Discussion (Q&amp;A) – National contexts and mining impacts</a:t>
            </a:r>
            <a:endParaRPr dirty="0"/>
          </a:p>
        </p:txBody>
      </p:sp>
      <p:sp>
        <p:nvSpPr>
          <p:cNvPr id="286" name="Google Shape;286;p12"/>
          <p:cNvSpPr txBox="1">
            <a:spLocks noGrp="1"/>
          </p:cNvSpPr>
          <p:nvPr>
            <p:ph type="body" idx="1"/>
          </p:nvPr>
        </p:nvSpPr>
        <p:spPr>
          <a:xfrm>
            <a:off x="749133" y="2940874"/>
            <a:ext cx="1044851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s-E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¿Qué desafíos o necesidades específicas de su país podría ayudar a abordar la MIC?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¿Necesitaría adaptar alguna variable de entrada o la metodología?</a:t>
            </a:r>
            <a:b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por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nuevas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unidades de medida, diferentes marcos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ambientales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jurídicos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Suplemento 1">
                <a:extLst>
                  <a:ext uri="{FF2B5EF4-FFF2-40B4-BE49-F238E27FC236}">
                    <a16:creationId xmlns:a16="http://schemas.microsoft.com/office/drawing/2014/main" id="{45A64512-2D55-D1DF-1AC0-0CB8408CD7C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9750" y="1019174"/>
              <a:ext cx="8572500" cy="48196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Suplemento 1">
                <a:extLst>
                  <a:ext uri="{FF2B5EF4-FFF2-40B4-BE49-F238E27FC236}">
                    <a16:creationId xmlns:a16="http://schemas.microsoft.com/office/drawing/2014/main" id="{45A64512-2D55-D1DF-1AC0-0CB8408CD7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9750" y="1019174"/>
                <a:ext cx="8572500" cy="48196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pt-BR" dirty="0"/>
              <a:t>Pausa corta</a:t>
            </a:r>
            <a:endParaRPr dirty="0"/>
          </a:p>
        </p:txBody>
      </p:sp>
      <p:sp>
        <p:nvSpPr>
          <p:cNvPr id="292" name="Google Shape;292;p13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</a:pPr>
            <a:r>
              <a:rPr lang="pt-BR" dirty="0"/>
              <a:t>5 minutos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</a:pPr>
            <a:r>
              <a:rPr lang="es-ES" dirty="0"/>
              <a:t>Sesión de trabajo en grupos – Elaboración de un estudio de caso ficticio</a:t>
            </a:r>
            <a:endParaRPr dirty="0"/>
          </a:p>
        </p:txBody>
      </p:sp>
      <p:sp>
        <p:nvSpPr>
          <p:cNvPr id="298" name="Google Shape;298;p14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1028450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dirty="0"/>
              <a:t>Sesión de trabajo en grupos – Elaboración de un estudio de caso ficticio</a:t>
            </a:r>
            <a:endParaRPr dirty="0"/>
          </a:p>
        </p:txBody>
      </p:sp>
      <p:sp>
        <p:nvSpPr>
          <p:cNvPr id="304" name="Google Shape;304;p15"/>
          <p:cNvSpPr txBox="1">
            <a:spLocks noGrp="1"/>
          </p:cNvSpPr>
          <p:nvPr>
            <p:ph type="body" idx="1"/>
          </p:nvPr>
        </p:nvSpPr>
        <p:spPr>
          <a:xfrm>
            <a:off x="838200" y="2540728"/>
            <a:ext cx="10284502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b="1" dirty="0"/>
              <a:t>Objetivo:</a:t>
            </a:r>
            <a:br>
              <a:rPr lang="es-ES" dirty="0"/>
            </a:br>
            <a:r>
              <a:rPr lang="es-ES" dirty="0"/>
              <a:t>Los participantes colaboran en pequeños grupos para diseñar un estudio de caso ficticio que muestre cómo se adaptaría y aplicaría la Calculadora de Impactos de la Minería (MIC) en un país de su elección.</a:t>
            </a:r>
          </a:p>
          <a:p>
            <a:endParaRPr lang="es-ES" dirty="0"/>
          </a:p>
          <a:p>
            <a:r>
              <a:rPr lang="es-ES" b="1" dirty="0"/>
              <a:t>Instrucciones:</a:t>
            </a:r>
            <a:endParaRPr lang="es-ES" dirty="0"/>
          </a:p>
          <a:p>
            <a:r>
              <a:rPr lang="es-ES" dirty="0"/>
              <a:t>Elija un país ficticio o adáptelo a partir de su propio contexto nacional.</a:t>
            </a:r>
          </a:p>
          <a:p>
            <a:r>
              <a:rPr lang="es-ES" dirty="0"/>
              <a:t>En 20 minutos, trabajen juntos para responder las preguntas orientadoras y esbozar su estudio de caso.</a:t>
            </a:r>
          </a:p>
          <a:p>
            <a:pPr marL="283450" lvl="0" indent="-19201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"/>
          <p:cNvSpPr txBox="1">
            <a:spLocks noGrp="1"/>
          </p:cNvSpPr>
          <p:nvPr>
            <p:ph type="title"/>
          </p:nvPr>
        </p:nvSpPr>
        <p:spPr>
          <a:xfrm>
            <a:off x="838200" y="762959"/>
            <a:ext cx="959495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14285"/>
              </a:lnSpc>
              <a:buSzPts val="2800"/>
            </a:pPr>
            <a:r>
              <a:rPr lang="es-ES" dirty="0"/>
              <a:t>Sesiones de trabajo en grupos – Tarea grupal </a:t>
            </a:r>
            <a:endParaRPr dirty="0"/>
          </a:p>
        </p:txBody>
      </p:sp>
      <p:sp>
        <p:nvSpPr>
          <p:cNvPr id="310" name="Google Shape;310;p16"/>
          <p:cNvSpPr txBox="1">
            <a:spLocks noGrp="1"/>
          </p:cNvSpPr>
          <p:nvPr>
            <p:ph type="body" idx="1"/>
          </p:nvPr>
        </p:nvSpPr>
        <p:spPr>
          <a:xfrm>
            <a:off x="838200" y="1814958"/>
            <a:ext cx="9010338" cy="4147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es-ES" b="1" dirty="0"/>
              <a:t>Contexto:</a:t>
            </a:r>
            <a:br>
              <a:rPr lang="es-ES" dirty="0"/>
            </a:br>
            <a:r>
              <a:rPr lang="es-ES" dirty="0"/>
              <a:t>– Describa el país/territorio y los principales desafíos mineros.</a:t>
            </a:r>
            <a:br>
              <a:rPr lang="es-ES" dirty="0"/>
            </a:br>
            <a:r>
              <a:rPr lang="es-ES" dirty="0"/>
              <a:t>– ¿El enfoque está en el uso de mercurio? ¿Deforestación? ¿Salud? ¿Aplicación de la ley?</a:t>
            </a:r>
          </a:p>
          <a:p>
            <a:r>
              <a:rPr lang="es-ES" b="1" dirty="0"/>
              <a:t>Adaptaciones necesarias:</a:t>
            </a:r>
            <a:br>
              <a:rPr lang="es-ES" dirty="0"/>
            </a:br>
            <a:r>
              <a:rPr lang="es-ES" dirty="0"/>
              <a:t>– ¿Qué variables o métodos deberían adaptarse en la MIC?</a:t>
            </a:r>
            <a:br>
              <a:rPr lang="es-ES" dirty="0"/>
            </a:br>
            <a:r>
              <a:rPr lang="es-ES" dirty="0"/>
              <a:t>– ¿Alguna nueva unidad de entrada o ajustes en el contexto legal/político?</a:t>
            </a:r>
          </a:p>
          <a:p>
            <a:r>
              <a:rPr lang="es-ES" b="1" dirty="0"/>
              <a:t>Actores clave:</a:t>
            </a:r>
            <a:br>
              <a:rPr lang="es-ES" dirty="0"/>
            </a:br>
            <a:r>
              <a:rPr lang="es-ES" dirty="0"/>
              <a:t>– ¿Quiénes deberían participar en la adopción de la MIC?</a:t>
            </a:r>
            <a:br>
              <a:rPr lang="es-ES" dirty="0"/>
            </a:br>
            <a:r>
              <a:rPr lang="es-ES" dirty="0"/>
              <a:t>– ¿Qué tipo de incidencia o apoyo institucional se necesita?</a:t>
            </a:r>
          </a:p>
          <a:p>
            <a:r>
              <a:rPr lang="es-ES" b="1" dirty="0"/>
              <a:t>Beneficios esperados:</a:t>
            </a:r>
            <a:br>
              <a:rPr lang="es-ES" dirty="0"/>
            </a:br>
            <a:r>
              <a:rPr lang="es-ES" dirty="0"/>
              <a:t>– ¿Cuál sería el valor o impacto de aplicar la herramienta en este contexto?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s-ES" dirty="0"/>
              <a:t>Sesión de trabajo en grupos – Próximos pasos (adopción)</a:t>
            </a:r>
            <a:endParaRPr dirty="0"/>
          </a:p>
        </p:txBody>
      </p:sp>
      <p:sp>
        <p:nvSpPr>
          <p:cNvPr id="316" name="Google Shape;316;p17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 txBox="1">
            <a:spLocks noGrp="1"/>
          </p:cNvSpPr>
          <p:nvPr>
            <p:ph type="title"/>
          </p:nvPr>
        </p:nvSpPr>
        <p:spPr>
          <a:xfrm>
            <a:off x="838199" y="1242644"/>
            <a:ext cx="1071921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14285"/>
              </a:lnSpc>
              <a:buSzPts val="2800"/>
            </a:pPr>
            <a:r>
              <a:rPr lang="es-ES" dirty="0"/>
              <a:t>Sesión de trabajo en grupos – Próximos pasos (adopción)</a:t>
            </a:r>
            <a:endParaRPr dirty="0"/>
          </a:p>
        </p:txBody>
      </p:sp>
      <p:sp>
        <p:nvSpPr>
          <p:cNvPr id="322" name="Google Shape;322;p18"/>
          <p:cNvSpPr txBox="1">
            <a:spLocks noGrp="1"/>
          </p:cNvSpPr>
          <p:nvPr>
            <p:ph type="body" idx="1"/>
          </p:nvPr>
        </p:nvSpPr>
        <p:spPr>
          <a:xfrm>
            <a:off x="838200" y="2540728"/>
            <a:ext cx="9370102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b="1" dirty="0"/>
              <a:t>Objetivo</a:t>
            </a:r>
            <a:br>
              <a:rPr lang="es-ES" dirty="0"/>
            </a:br>
            <a:r>
              <a:rPr lang="es-ES" dirty="0"/>
              <a:t>Los equipos de cada país colaborarán para delinear una hoja de ruta estratégica para la adopción de la Calculadora de Impactos de la Minería (MIC).</a:t>
            </a:r>
          </a:p>
          <a:p>
            <a:endParaRPr lang="es-ES" dirty="0"/>
          </a:p>
          <a:p>
            <a:r>
              <a:rPr lang="es-ES" dirty="0"/>
              <a:t>Esta sesión ayudará a identificar las principales necesidades, metas realistas y próximos pasos concretos.</a:t>
            </a:r>
          </a:p>
          <a:p>
            <a:endParaRPr lang="es-ES" dirty="0"/>
          </a:p>
          <a:p>
            <a:r>
              <a:rPr lang="es-ES" b="1" dirty="0"/>
              <a:t>Instrucciones:</a:t>
            </a:r>
            <a:br>
              <a:rPr lang="es-ES" dirty="0"/>
            </a:br>
            <a:r>
              <a:rPr lang="es-ES" dirty="0"/>
              <a:t>Tendrán 20 minutos para discutir y completar una plantilla sencilla de hoja de ruta. </a:t>
            </a:r>
          </a:p>
          <a:p>
            <a:pPr marL="283450" lvl="0" indent="-19201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568377" y="925230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14285"/>
              </a:lnSpc>
              <a:buSzPts val="2800"/>
            </a:pPr>
            <a:r>
              <a:rPr lang="en-US" dirty="0" err="1"/>
              <a:t>Estrategia</a:t>
            </a:r>
            <a:r>
              <a:rPr lang="en-US" dirty="0"/>
              <a:t> de </a:t>
            </a:r>
            <a:r>
              <a:rPr lang="en-US" dirty="0" err="1"/>
              <a:t>adopción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328" name="Google Shape;328;p19"/>
          <p:cNvSpPr txBox="1">
            <a:spLocks noGrp="1"/>
          </p:cNvSpPr>
          <p:nvPr>
            <p:ph type="body" idx="1"/>
          </p:nvPr>
        </p:nvSpPr>
        <p:spPr>
          <a:xfrm>
            <a:off x="6511333" y="1859173"/>
            <a:ext cx="53256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3450" lvl="0" indent="-28345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r>
              <a:rPr lang="es-ES" sz="2400" dirty="0"/>
              <a:t>¿Los expertos tienen autonomía para elegir la metodología de valoración?</a:t>
            </a:r>
          </a:p>
          <a:p>
            <a:pPr marL="283450" lvl="0" indent="-28345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endParaRPr lang="es-ES" sz="2400" dirty="0"/>
          </a:p>
          <a:p>
            <a:pPr marL="283450" lvl="0" indent="-28345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r>
              <a:rPr lang="es-ES" sz="2400" dirty="0"/>
              <a:t>Publicar ejemplos de estudios de caso o investigaciones exitosas</a:t>
            </a:r>
          </a:p>
          <a:p>
            <a:pPr marL="283450" lvl="0" indent="-28345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endParaRPr lang="es-ES" sz="2400" dirty="0"/>
          </a:p>
          <a:p>
            <a:pPr marL="283450" lvl="0" indent="-28345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r>
              <a:rPr lang="es-ES" sz="2400" dirty="0"/>
              <a:t>¿Existe voluntad política para mejorar la evaluación de impactos?</a:t>
            </a:r>
          </a:p>
          <a:p>
            <a:pPr marL="283450" lvl="0" indent="-28345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endParaRPr lang="es-ES" sz="2400" dirty="0"/>
          </a:p>
          <a:p>
            <a:pPr marL="283450" lvl="0" indent="-28345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r>
              <a:rPr lang="es-ES" sz="2400" dirty="0"/>
              <a:t>Aprobar normativas o leyes</a:t>
            </a:r>
            <a:endParaRPr sz="2000" dirty="0"/>
          </a:p>
        </p:txBody>
      </p:sp>
      <p:pic>
        <p:nvPicPr>
          <p:cNvPr id="329" name="Google Shape;329;p19" descr="Bottom-Up vs Top-Down Approach: What’s the Difference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027658"/>
            <a:ext cx="4771920" cy="318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9"/>
          <p:cNvSpPr txBox="1"/>
          <p:nvPr/>
        </p:nvSpPr>
        <p:spPr>
          <a:xfrm>
            <a:off x="546901" y="5133363"/>
            <a:ext cx="27623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1800" dirty="0" err="1">
                <a:solidFill>
                  <a:schemeClr val="dk1"/>
                </a:solidFill>
              </a:rPr>
              <a:t>Decisión</a:t>
            </a:r>
            <a:r>
              <a:rPr lang="pt-BR" sz="1800" dirty="0">
                <a:solidFill>
                  <a:schemeClr val="dk1"/>
                </a:solidFill>
              </a:rPr>
              <a:t> Ministerial / </a:t>
            </a:r>
            <a:r>
              <a:rPr lang="pt-BR" sz="1800" dirty="0" err="1">
                <a:solidFill>
                  <a:schemeClr val="dk1"/>
                </a:solidFill>
              </a:rPr>
              <a:t>Ley</a:t>
            </a:r>
            <a:endParaRPr dirty="0"/>
          </a:p>
        </p:txBody>
      </p:sp>
      <p:sp>
        <p:nvSpPr>
          <p:cNvPr id="331" name="Google Shape;331;p19"/>
          <p:cNvSpPr txBox="1"/>
          <p:nvPr/>
        </p:nvSpPr>
        <p:spPr>
          <a:xfrm>
            <a:off x="3492847" y="5106238"/>
            <a:ext cx="24085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Usado por expertos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"/>
          <p:cNvSpPr txBox="1">
            <a:spLocks noGrp="1"/>
          </p:cNvSpPr>
          <p:nvPr>
            <p:ph type="title"/>
          </p:nvPr>
        </p:nvSpPr>
        <p:spPr>
          <a:xfrm>
            <a:off x="838199" y="852900"/>
            <a:ext cx="1118391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dirty="0"/>
              <a:t>Bienvenidos a la Serie de Seminarios de la Fase 2 – Revisión de la sesión anterior</a:t>
            </a:r>
            <a:endParaRPr dirty="0"/>
          </a:p>
        </p:txBody>
      </p:sp>
      <p:sp>
        <p:nvSpPr>
          <p:cNvPr id="211" name="Google Shape;211;p2"/>
          <p:cNvSpPr txBox="1">
            <a:spLocks noGrp="1"/>
          </p:cNvSpPr>
          <p:nvPr>
            <p:ph type="body" idx="1"/>
          </p:nvPr>
        </p:nvSpPr>
        <p:spPr>
          <a:xfrm>
            <a:off x="838199" y="2012750"/>
            <a:ext cx="9857509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dirty="0"/>
          </a:p>
          <a:p>
            <a:r>
              <a:rPr lang="es-ES" b="1" dirty="0"/>
              <a:t>Fase 2: Análisis en profundidad sobre la Minería de Oro Artesanal y en Pequeña Escala (MAPE)</a:t>
            </a:r>
            <a:endParaRPr lang="es-ES" dirty="0"/>
          </a:p>
          <a:p>
            <a:r>
              <a:rPr lang="es-ES" dirty="0"/>
              <a:t>Fortalecer la comprensión de los participantes sobre los impactos ambientales y sociales de la minería de oro.</a:t>
            </a:r>
          </a:p>
          <a:p>
            <a:r>
              <a:rPr lang="es-ES" dirty="0"/>
              <a:t>Mejorar la usabilidad de la Calculadora de Impactos de la Minería (MIC), incluyendo la exploración de posibles adaptaciones para los diferentes contextos de los países de </a:t>
            </a:r>
            <a:r>
              <a:rPr lang="es-ES" dirty="0" err="1"/>
              <a:t>PlanetGOLD</a:t>
            </a:r>
            <a:r>
              <a:rPr lang="es-ES" dirty="0"/>
              <a:t>.</a:t>
            </a:r>
          </a:p>
          <a:p>
            <a:r>
              <a:rPr lang="es-ES" dirty="0"/>
              <a:t>Identificar los principales desafíos para la adopción y aplicación del MIC a través de ejercicios prácticos y discusiones interactivas.</a:t>
            </a:r>
          </a:p>
        </p:txBody>
      </p:sp>
      <p:pic>
        <p:nvPicPr>
          <p:cNvPr id="212" name="Google Shape;212;p2" descr="Picture 6"/>
          <p:cNvPicPr preferRelativeResize="0"/>
          <p:nvPr/>
        </p:nvPicPr>
        <p:blipFill rotWithShape="1">
          <a:blip r:embed="rId3">
            <a:alphaModFix amt="30231"/>
          </a:blip>
          <a:srcRect/>
          <a:stretch/>
        </p:blipFill>
        <p:spPr>
          <a:xfrm>
            <a:off x="10748594" y="5487470"/>
            <a:ext cx="1117440" cy="111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"/>
          <p:cNvSpPr txBox="1">
            <a:spLocks noGrp="1"/>
          </p:cNvSpPr>
          <p:nvPr>
            <p:ph type="title"/>
          </p:nvPr>
        </p:nvSpPr>
        <p:spPr>
          <a:xfrm>
            <a:off x="3071735" y="140868"/>
            <a:ext cx="926517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14285"/>
              </a:lnSpc>
              <a:buSzPts val="2800"/>
            </a:pPr>
            <a:r>
              <a:rPr lang="es-ES" dirty="0"/>
              <a:t>Hoja de ruta – Sesiones de trabajo en grupos</a:t>
            </a:r>
            <a:endParaRPr dirty="0"/>
          </a:p>
        </p:txBody>
      </p:sp>
      <p:sp>
        <p:nvSpPr>
          <p:cNvPr id="337" name="Google Shape;337;p20"/>
          <p:cNvSpPr txBox="1">
            <a:spLocks noGrp="1"/>
          </p:cNvSpPr>
          <p:nvPr>
            <p:ph type="body" idx="1"/>
          </p:nvPr>
        </p:nvSpPr>
        <p:spPr>
          <a:xfrm>
            <a:off x="673308" y="1241226"/>
            <a:ext cx="1011961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b="1" dirty="0"/>
              <a:t>Enfoque:</a:t>
            </a:r>
            <a:br>
              <a:rPr lang="es-ES" dirty="0"/>
            </a:br>
            <a:r>
              <a:rPr lang="es-ES" dirty="0"/>
              <a:t>– ¿La adopción requerirá un enfoque de arriba hacia abajo (gubernamental/político) o de abajo hacia arriba (a nivel de campo/impulsado por los usuarios)? ¿O ambos?</a:t>
            </a:r>
          </a:p>
          <a:p>
            <a:endParaRPr lang="es-ES" dirty="0"/>
          </a:p>
          <a:p>
            <a:r>
              <a:rPr lang="es-ES" b="1" dirty="0"/>
              <a:t>Visión:</a:t>
            </a:r>
            <a:br>
              <a:rPr lang="es-ES" dirty="0"/>
            </a:br>
            <a:r>
              <a:rPr lang="es-ES" dirty="0"/>
              <a:t>– ¿Cómo se vería una adopción exitosa en su país?</a:t>
            </a:r>
          </a:p>
          <a:p>
            <a:endParaRPr lang="es-ES" dirty="0"/>
          </a:p>
          <a:p>
            <a:r>
              <a:rPr lang="es-ES" b="1" dirty="0"/>
              <a:t>Próximos pasos (3–5):</a:t>
            </a:r>
            <a:br>
              <a:rPr lang="es-ES" dirty="0"/>
            </a:br>
            <a:r>
              <a:rPr lang="es-ES" dirty="0"/>
              <a:t>– Definir acciones específicas y realistas para avanzar.</a:t>
            </a:r>
            <a:br>
              <a:rPr lang="es-ES" dirty="0"/>
            </a:br>
            <a:r>
              <a:rPr lang="es-ES" dirty="0"/>
              <a:t>– Incluir pasos relacionados con acuerdos institucionales, implementación piloto, recopilación de datos o capacitación.</a:t>
            </a:r>
          </a:p>
          <a:p>
            <a:endParaRPr lang="es-ES" dirty="0"/>
          </a:p>
          <a:p>
            <a:r>
              <a:rPr lang="es-ES" b="1" dirty="0"/>
              <a:t>Necesidades de apoyo:</a:t>
            </a:r>
            <a:br>
              <a:rPr lang="es-ES" dirty="0"/>
            </a:br>
            <a:r>
              <a:rPr lang="es-ES" dirty="0"/>
              <a:t>– ¿Qué tipo de apoyo le ayudaría a tener éxito? (técnico, jurídico, político, capacitación, comunicación, etc.)</a:t>
            </a:r>
          </a:p>
          <a:p>
            <a:pPr marL="283450" lvl="0" indent="-19201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dirty="0" err="1"/>
              <a:t>Plenaria</a:t>
            </a:r>
            <a:r>
              <a:rPr lang="en-US" dirty="0"/>
              <a:t> – Presentación de </a:t>
            </a:r>
            <a:r>
              <a:rPr lang="en-US" dirty="0" err="1"/>
              <a:t>resultados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343" name="Google Shape;343;p21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475355" y="3154680"/>
            <a:ext cx="30175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</a:pPr>
            <a:r>
              <a:rPr lang="pt-BR" dirty="0" err="1"/>
              <a:t>Gracias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"/>
          <p:cNvSpPr txBox="1">
            <a:spLocks noGrp="1"/>
          </p:cNvSpPr>
          <p:nvPr>
            <p:ph type="title"/>
          </p:nvPr>
        </p:nvSpPr>
        <p:spPr>
          <a:xfrm>
            <a:off x="438461" y="895309"/>
            <a:ext cx="117535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14285"/>
              </a:lnSpc>
              <a:buSzPts val="2800"/>
            </a:pPr>
            <a:r>
              <a:rPr lang="es-ES" dirty="0"/>
              <a:t>Bienvenidos a la Serie de Seminarios de la Fase 2 – Presentaciones</a:t>
            </a:r>
            <a:endParaRPr dirty="0"/>
          </a:p>
        </p:txBody>
      </p:sp>
      <p:sp>
        <p:nvSpPr>
          <p:cNvPr id="218" name="Google Shape;218;p3"/>
          <p:cNvSpPr txBox="1">
            <a:spLocks noGrp="1"/>
          </p:cNvSpPr>
          <p:nvPr>
            <p:ph type="body" idx="1"/>
          </p:nvPr>
        </p:nvSpPr>
        <p:spPr>
          <a:xfrm>
            <a:off x="1167245" y="2012750"/>
            <a:ext cx="9857509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b="1" dirty="0"/>
              <a:t>Presentaciones de los participantes</a:t>
            </a:r>
            <a:br>
              <a:rPr lang="es-ES" dirty="0"/>
            </a:br>
            <a:r>
              <a:rPr lang="es-ES" dirty="0"/>
              <a:t>¡Vamos a conocernos!</a:t>
            </a:r>
            <a:br>
              <a:rPr lang="es-ES" dirty="0"/>
            </a:br>
            <a:r>
              <a:rPr lang="es-ES" dirty="0"/>
              <a:t>Por favor, comparta en el chat o abra su micrófono:</a:t>
            </a:r>
          </a:p>
          <a:p>
            <a:pPr marL="137160" indent="0">
              <a:buNone/>
            </a:pPr>
            <a:endParaRPr lang="es-ES" dirty="0"/>
          </a:p>
          <a:p>
            <a:r>
              <a:rPr lang="es-ES" dirty="0"/>
              <a:t>Su nombre</a:t>
            </a:r>
          </a:p>
          <a:p>
            <a:r>
              <a:rPr lang="es-ES" dirty="0"/>
              <a:t>Su país</a:t>
            </a:r>
          </a:p>
          <a:p>
            <a:r>
              <a:rPr lang="es-ES" dirty="0"/>
              <a:t>Su cargo o función</a:t>
            </a:r>
          </a:p>
          <a:p>
            <a:r>
              <a:rPr lang="es-ES" dirty="0"/>
              <a:t>Y un punto que quiera compartir (por ejemplo, su interés en el tema, sus expectativas para la sesión o su vínculo con la MAPE)</a:t>
            </a:r>
          </a:p>
          <a:p>
            <a:pPr marL="0" lvl="0" indent="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dirty="0"/>
          </a:p>
        </p:txBody>
      </p:sp>
      <p:pic>
        <p:nvPicPr>
          <p:cNvPr id="219" name="Google Shape;219;p3" descr="Picture 6"/>
          <p:cNvPicPr preferRelativeResize="0"/>
          <p:nvPr/>
        </p:nvPicPr>
        <p:blipFill rotWithShape="1">
          <a:blip r:embed="rId3">
            <a:alphaModFix amt="30231"/>
          </a:blip>
          <a:srcRect/>
          <a:stretch/>
        </p:blipFill>
        <p:spPr>
          <a:xfrm>
            <a:off x="10748594" y="5487470"/>
            <a:ext cx="1117440" cy="111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s-ES" dirty="0"/>
              <a:t>Presentación de estudio de caso </a:t>
            </a:r>
            <a:endParaRPr dirty="0"/>
          </a:p>
        </p:txBody>
      </p:sp>
      <p:sp>
        <p:nvSpPr>
          <p:cNvPr id="225" name="Google Shape;225;p4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"/>
          <p:cNvSpPr txBox="1">
            <a:spLocks noGrp="1"/>
          </p:cNvSpPr>
          <p:nvPr>
            <p:ph type="title"/>
          </p:nvPr>
        </p:nvSpPr>
        <p:spPr>
          <a:xfrm>
            <a:off x="838199" y="893541"/>
            <a:ext cx="1135380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dirty="0"/>
              <a:t>Adaptación de la Calculadora de Impactos de la Minería para los países amazónicos</a:t>
            </a:r>
            <a:endParaRPr dirty="0"/>
          </a:p>
        </p:txBody>
      </p:sp>
      <p:sp>
        <p:nvSpPr>
          <p:cNvPr id="231" name="Google Shape;231;p5"/>
          <p:cNvSpPr txBox="1">
            <a:spLocks noGrp="1"/>
          </p:cNvSpPr>
          <p:nvPr>
            <p:ph type="body" idx="1"/>
          </p:nvPr>
        </p:nvSpPr>
        <p:spPr>
          <a:xfrm>
            <a:off x="838200" y="1917273"/>
            <a:ext cx="10089629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b="1" dirty="0"/>
              <a:t>La herramienta fue adaptada para varios países amazónicos: Brasil, Bolivia, Colombia, Ecuador, Guyana, Perú y Surinam.</a:t>
            </a:r>
            <a:endParaRPr lang="es-ES" dirty="0"/>
          </a:p>
          <a:p>
            <a:r>
              <a:rPr lang="es-ES" dirty="0"/>
              <a:t>La adaptación se centró principalmente en variables contextuales específicas de cada país (por ejemplo, datos económicos, demográficos y ambientales).</a:t>
            </a:r>
          </a:p>
          <a:p>
            <a:r>
              <a:rPr lang="es-ES" dirty="0"/>
              <a:t>Anteriormente se presentó un estudio de caso para la zona de triple frontera entre Brasil, Colombia y Perú.</a:t>
            </a:r>
          </a:p>
          <a:p>
            <a:r>
              <a:rPr lang="es-ES" dirty="0"/>
              <a:t>En este caso, los valores específicos de cada país fueron ajustados para reflejar los contextos nacionales,</a:t>
            </a:r>
            <a:br>
              <a:rPr lang="es-ES" dirty="0"/>
            </a:br>
            <a:r>
              <a:rPr lang="es-ES" dirty="0"/>
              <a:t>→ </a:t>
            </a:r>
            <a:r>
              <a:rPr lang="es-ES" b="1" dirty="0"/>
              <a:t>sin alterar la estructura de entrada de la herramienta ni los elementos de la interfaz.</a:t>
            </a:r>
            <a:endParaRPr lang="es-ES" dirty="0"/>
          </a:p>
          <a:p>
            <a:pPr marL="0" lvl="0" indent="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dirty="0"/>
          </a:p>
        </p:txBody>
      </p:sp>
      <p:pic>
        <p:nvPicPr>
          <p:cNvPr id="232" name="Google Shape;232;p5" descr="Picture 6"/>
          <p:cNvPicPr preferRelativeResize="0"/>
          <p:nvPr/>
        </p:nvPicPr>
        <p:blipFill rotWithShape="1">
          <a:blip r:embed="rId3">
            <a:alphaModFix amt="30231"/>
          </a:blip>
          <a:srcRect/>
          <a:stretch/>
        </p:blipFill>
        <p:spPr>
          <a:xfrm>
            <a:off x="10748594" y="5501325"/>
            <a:ext cx="1117440" cy="111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"/>
          <p:cNvSpPr txBox="1">
            <a:spLocks noGrp="1"/>
          </p:cNvSpPr>
          <p:nvPr>
            <p:ph type="title"/>
          </p:nvPr>
        </p:nvSpPr>
        <p:spPr>
          <a:xfrm>
            <a:off x="838199" y="893421"/>
            <a:ext cx="1135380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 dirty="0"/>
              <a:t>Más allá de la adaptación: ajustes más amplios para la adopción de la herramienta</a:t>
            </a:r>
            <a:endParaRPr dirty="0"/>
          </a:p>
        </p:txBody>
      </p:sp>
      <p:sp>
        <p:nvSpPr>
          <p:cNvPr id="238" name="Google Shape;238;p6"/>
          <p:cNvSpPr txBox="1">
            <a:spLocks noGrp="1"/>
          </p:cNvSpPr>
          <p:nvPr>
            <p:ph type="body" idx="1"/>
          </p:nvPr>
        </p:nvSpPr>
        <p:spPr>
          <a:xfrm>
            <a:off x="838200" y="1917273"/>
            <a:ext cx="10539300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600" dirty="0"/>
              <a:t>Para adoptar la herramienta en algunos países, se han realizado esfuerzos de incidencia más intensos con usuarios clave como inspectores ambientales, fuerzas policiales, fiscales y otras autoridades.</a:t>
            </a:r>
          </a:p>
          <a:p>
            <a:r>
              <a:rPr lang="es-ES" sz="1600" dirty="0"/>
              <a:t>Como resultado, algunos países han requerido ajustes más sustanciales, que van más allá de la adaptación contextual e incluyen nuevas opciones de entrada y perfeccionamientos metodológicos.</a:t>
            </a:r>
            <a:endParaRPr sz="1600" dirty="0"/>
          </a:p>
          <a:p>
            <a:pPr marL="0" lvl="0" indent="0" algn="l" rtl="0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</a:pPr>
            <a:r>
              <a:rPr lang="es-ES" sz="1600" b="1" dirty="0"/>
              <a:t>Ejemplos:</a:t>
            </a:r>
            <a:endParaRPr lang="es-ES" sz="1600" dirty="0"/>
          </a:p>
          <a:p>
            <a:r>
              <a:rPr lang="es-ES" sz="1600" b="1" dirty="0"/>
              <a:t>Perú:</a:t>
            </a:r>
            <a:r>
              <a:rPr lang="es-ES" sz="1600" dirty="0"/>
              <a:t> Debido a la participación de la Fiscalía, se solicitó un enfoque diferente.</a:t>
            </a:r>
            <a:br>
              <a:rPr lang="es-ES" sz="1600" dirty="0"/>
            </a:br>
            <a:r>
              <a:rPr lang="es-ES" sz="1600" dirty="0"/>
              <a:t>→ Se añadió una nueva variable de entrada: el número y la potencia de los motores de las retroexcavadoras utilizadas para causar el daño.</a:t>
            </a:r>
          </a:p>
          <a:p>
            <a:r>
              <a:rPr lang="es-ES" sz="1600" b="1" dirty="0"/>
              <a:t>Bolivia:</a:t>
            </a:r>
            <a:r>
              <a:rPr lang="es-ES" sz="1600" dirty="0"/>
              <a:t> La autoridad nacional de áreas protegidas (SERNAP) solicitó una metodología distinta para diferenciar si el daño ocurrió dentro o fuera de las áreas protegidas.</a:t>
            </a:r>
            <a:br>
              <a:rPr lang="es-ES" sz="1600" dirty="0"/>
            </a:br>
            <a:r>
              <a:rPr lang="es-ES" sz="1600" dirty="0"/>
              <a:t>→ Aunque la minería de oro está legalmente permitida dentro de las áreas protegidas en Bolivia, las pérdidas de servicios ecosistémicos se consideran más significativas en estas zonas.</a:t>
            </a:r>
          </a:p>
          <a:p>
            <a:pPr marL="0" lvl="0" indent="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dirty="0"/>
          </a:p>
        </p:txBody>
      </p:sp>
      <p:pic>
        <p:nvPicPr>
          <p:cNvPr id="239" name="Google Shape;239;p6" descr="Picture 6"/>
          <p:cNvPicPr preferRelativeResize="0"/>
          <p:nvPr/>
        </p:nvPicPr>
        <p:blipFill rotWithShape="1">
          <a:blip r:embed="rId3">
            <a:alphaModFix amt="30231"/>
          </a:blip>
          <a:srcRect/>
          <a:stretch/>
        </p:blipFill>
        <p:spPr>
          <a:xfrm>
            <a:off x="10748594" y="5501325"/>
            <a:ext cx="1117440" cy="111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>
            <a:spLocks noGrp="1"/>
          </p:cNvSpPr>
          <p:nvPr>
            <p:ph type="title"/>
          </p:nvPr>
        </p:nvSpPr>
        <p:spPr>
          <a:xfrm>
            <a:off x="2921833" y="23129"/>
            <a:ext cx="899534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>
              <a:lnSpc>
                <a:spcPct val="114285"/>
              </a:lnSpc>
              <a:buSzPts val="2800"/>
            </a:pPr>
            <a:r>
              <a:rPr lang="pt-BR" dirty="0"/>
              <a:t>Bolivia: Áreas </a:t>
            </a:r>
            <a:r>
              <a:rPr lang="pt-BR" dirty="0" err="1"/>
              <a:t>prioritarias</a:t>
            </a:r>
            <a:r>
              <a:rPr lang="pt-BR" dirty="0"/>
              <a:t> para </a:t>
            </a:r>
            <a:r>
              <a:rPr lang="pt-BR" dirty="0" err="1"/>
              <a:t>el</a:t>
            </a:r>
            <a:r>
              <a:rPr lang="pt-BR" dirty="0"/>
              <a:t> caso piloto dentro de áreas protegidas </a:t>
            </a:r>
            <a:endParaRPr sz="2800" b="1" dirty="0"/>
          </a:p>
        </p:txBody>
      </p:sp>
      <p:pic>
        <p:nvPicPr>
          <p:cNvPr id="245" name="Google Shape;2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751" y="1875489"/>
            <a:ext cx="4350545" cy="427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8274" y="2000800"/>
            <a:ext cx="4350545" cy="427196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7"/>
          <p:cNvSpPr txBox="1"/>
          <p:nvPr/>
        </p:nvSpPr>
        <p:spPr>
          <a:xfrm>
            <a:off x="1373181" y="1348829"/>
            <a:ext cx="411839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Mapa de la riqueza absoluta de especies</a:t>
            </a:r>
            <a:endParaRPr dirty="0"/>
          </a:p>
        </p:txBody>
      </p:sp>
      <p:sp>
        <p:nvSpPr>
          <p:cNvPr id="248" name="Google Shape;248;p7"/>
          <p:cNvSpPr txBox="1"/>
          <p:nvPr/>
        </p:nvSpPr>
        <p:spPr>
          <a:xfrm>
            <a:off x="6565901" y="1288994"/>
            <a:ext cx="42529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Mapa 2023 de la minería legal/ilegal y de las áreas protegidas nacionales</a:t>
            </a:r>
            <a:endParaRPr dirty="0"/>
          </a:p>
        </p:txBody>
      </p:sp>
      <p:sp>
        <p:nvSpPr>
          <p:cNvPr id="249" name="Google Shape;249;p7"/>
          <p:cNvSpPr txBox="1"/>
          <p:nvPr/>
        </p:nvSpPr>
        <p:spPr>
          <a:xfrm>
            <a:off x="6565901" y="6274442"/>
            <a:ext cx="425291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RAISG 2023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 txBox="1"/>
          <p:nvPr/>
        </p:nvSpPr>
        <p:spPr>
          <a:xfrm>
            <a:off x="1373181" y="6147484"/>
            <a:ext cx="497681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C. Nowicki, H. Sommer, A. Ley &amp; P.L. Ibisch. 2004.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"/>
          <p:cNvSpPr txBox="1">
            <a:spLocks noGrp="1"/>
          </p:cNvSpPr>
          <p:nvPr>
            <p:ph type="title"/>
          </p:nvPr>
        </p:nvSpPr>
        <p:spPr>
          <a:xfrm>
            <a:off x="2696981" y="134585"/>
            <a:ext cx="9495019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lvl="0">
              <a:lnSpc>
                <a:spcPct val="100000"/>
              </a:lnSpc>
              <a:buSzPts val="3200"/>
            </a:pPr>
            <a:r>
              <a:rPr lang="es-ES" sz="3200" dirty="0"/>
              <a:t>Metodología del Índice de Perturbación de Especies (SPI)</a:t>
            </a:r>
            <a:endParaRPr sz="6200" dirty="0">
              <a:solidFill>
                <a:schemeClr val="dk1"/>
              </a:solidFill>
            </a:endParaRPr>
          </a:p>
        </p:txBody>
      </p:sp>
      <p:pic>
        <p:nvPicPr>
          <p:cNvPr id="256" name="Google Shape;256;p8" descr="Tabel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8038"/>
          <a:stretch/>
        </p:blipFill>
        <p:spPr>
          <a:xfrm>
            <a:off x="609599" y="1827935"/>
            <a:ext cx="5305426" cy="3844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1741" y="1827935"/>
            <a:ext cx="4168198" cy="398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8"/>
          <p:cNvSpPr txBox="1"/>
          <p:nvPr/>
        </p:nvSpPr>
        <p:spPr>
          <a:xfrm>
            <a:off x="6565902" y="5958998"/>
            <a:ext cx="425291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C. Nowicki, H. Sommer, A. Ley &amp; P.L. Ibisch. 2004. &amp; RAISG.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8"/>
          <p:cNvSpPr txBox="1"/>
          <p:nvPr/>
        </p:nvSpPr>
        <p:spPr>
          <a:xfrm>
            <a:off x="649286" y="6039789"/>
            <a:ext cx="497681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</a:t>
            </a:r>
            <a:r>
              <a:rPr lang="pt-BR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SDSN Bolivia (2019).</a:t>
            </a:r>
            <a:endParaRPr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8"/>
          <p:cNvSpPr txBox="1"/>
          <p:nvPr/>
        </p:nvSpPr>
        <p:spPr>
          <a:xfrm>
            <a:off x="649286" y="1460285"/>
            <a:ext cx="557868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Conceptualización del Índice de Perturbación de Especies (SDI)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6887474" y="1117232"/>
            <a:ext cx="464502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Mapa del Índice de Perturbación de Especies (SDI) de la minería artesanal y en pequeña escala en 2023 para las áreas protegidas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"/>
          <p:cNvSpPr txBox="1">
            <a:spLocks noGrp="1"/>
          </p:cNvSpPr>
          <p:nvPr>
            <p:ph type="title"/>
          </p:nvPr>
        </p:nvSpPr>
        <p:spPr>
          <a:xfrm>
            <a:off x="838200" y="956764"/>
            <a:ext cx="1059929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dirty="0"/>
              <a:t>Estudio de caso - </a:t>
            </a:r>
            <a:r>
              <a:rPr lang="pt-BR" dirty="0" err="1"/>
              <a:t>Perú</a:t>
            </a:r>
            <a:endParaRPr dirty="0"/>
          </a:p>
        </p:txBody>
      </p:sp>
      <p:sp>
        <p:nvSpPr>
          <p:cNvPr id="267" name="Google Shape;267;p9"/>
          <p:cNvSpPr txBox="1">
            <a:spLocks noGrp="1"/>
          </p:cNvSpPr>
          <p:nvPr>
            <p:ph type="body" idx="1"/>
          </p:nvPr>
        </p:nvSpPr>
        <p:spPr>
          <a:xfrm>
            <a:off x="658318" y="2399152"/>
            <a:ext cx="5919476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3450" lvl="0" indent="-283450"/>
            <a:r>
              <a:rPr lang="es-ES" dirty="0"/>
              <a:t>Para responder a las necesidades de la Procuraduría en el Perú respecto a la adopción de la herramienta, se solicitó que se añadiera una nueva unidad de </a:t>
            </a:r>
            <a:r>
              <a:rPr lang="es-ES" dirty="0" err="1"/>
              <a:t>entrada:el</a:t>
            </a:r>
            <a:r>
              <a:rPr lang="es-ES" dirty="0"/>
              <a:t> número de excavadoras y su rendimiento (m³/ha).</a:t>
            </a:r>
          </a:p>
          <a:p>
            <a:pPr marL="740650" lvl="1" indent="-283450"/>
            <a:r>
              <a:rPr lang="es-ES" dirty="0"/>
              <a:t>el número de excavadoras y su rendimiento (m³/ha).</a:t>
            </a:r>
          </a:p>
          <a:p>
            <a:pPr marL="740650" lvl="1" indent="-283450"/>
            <a:endParaRPr dirty="0"/>
          </a:p>
          <a:p>
            <a:pPr marL="283450" lvl="0" indent="-283450">
              <a:spcBef>
                <a:spcPts val="1000"/>
              </a:spcBef>
            </a:pPr>
            <a:r>
              <a:rPr lang="es-ES" dirty="0"/>
              <a:t>En otras palabras, los usuarios llegarán a los mismos resultados, pero ahora cuentan con una opción de entrada adicional basada en el número de máquinas utilizadas.</a:t>
            </a:r>
            <a:endParaRPr dirty="0"/>
          </a:p>
        </p:txBody>
      </p:sp>
      <p:pic>
        <p:nvPicPr>
          <p:cNvPr id="268" name="Google Shape;26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7675" y="2399152"/>
            <a:ext cx="4467849" cy="2791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3ve58d7d4fqjuaceie43uwtjzr4r61"/>
</p:tagLst>
</file>

<file path=ppt/theme/theme1.xml><?xml version="1.0" encoding="utf-8"?>
<a:theme xmlns:a="http://schemas.openxmlformats.org/drawingml/2006/main" name="Office Theme">
  <a:themeElements>
    <a:clrScheme name="planetGOLD">
      <a:dk1>
        <a:srgbClr val="5B6770"/>
      </a:dk1>
      <a:lt1>
        <a:srgbClr val="FFFFFF"/>
      </a:lt1>
      <a:dk2>
        <a:srgbClr val="B58500"/>
      </a:dk2>
      <a:lt2>
        <a:srgbClr val="FFFFFF"/>
      </a:lt2>
      <a:accent1>
        <a:srgbClr val="00A3E0"/>
      </a:accent1>
      <a:accent2>
        <a:srgbClr val="B58500"/>
      </a:accent2>
      <a:accent3>
        <a:srgbClr val="5B6770"/>
      </a:accent3>
      <a:accent4>
        <a:srgbClr val="83BD00"/>
      </a:accent4>
      <a:accent5>
        <a:srgbClr val="00C389"/>
      </a:accent5>
      <a:accent6>
        <a:srgbClr val="FF9E1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webextensions/webextension1.xml><?xml version="1.0" encoding="utf-8"?>
<we:webextension xmlns:we="http://schemas.microsoft.com/office/webextensions/webextension/2010/11" id="{D9893B93-DF94-4C5D-99A2-560CFEC121E5}">
  <we:reference id="wa104379261" version="4.3.0.0" store="pt-BR" storeType="OMEX"/>
  <we:alternateReferences>
    <we:reference id="WA104379261" version="4.3.0.0" store="" storeType="OMEX"/>
  </we:alternateReferences>
  <we:properties>
    <we:property name="MENTIMETER_QUESTION_ID_KEY" value="&quot;bezibs3aqeew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04DB0CE2-BE30-48FE-8682-26626E9F7DA7}">
  <we:reference id="wa104379261" version="4.3.0.0" store="pt-BR" storeType="OMEX"/>
  <we:alternateReferences>
    <we:reference id="WA104379261" version="4.3.0.0" store="" storeType="OMEX"/>
  </we:alternateReferences>
  <we:properties>
    <we:property name="MENTIMETER_QUESTION_ID_KEY" value="&quot;1zud5zi2m69b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8E274FD8B93343AEC3B63EEB65607C" ma:contentTypeVersion="11" ma:contentTypeDescription="Criar um novo documento." ma:contentTypeScope="" ma:versionID="0fe4507560443875922a0d3c464b6507">
  <xsd:schema xmlns:xsd="http://www.w3.org/2001/XMLSchema" xmlns:xs="http://www.w3.org/2001/XMLSchema" xmlns:p="http://schemas.microsoft.com/office/2006/metadata/properties" xmlns:ns2="82442ca6-20f3-486f-a231-991f407dd240" xmlns:ns3="29d4d221-8dd5-4fd0-8ec3-afaea5add9e5" targetNamespace="http://schemas.microsoft.com/office/2006/metadata/properties" ma:root="true" ma:fieldsID="ff26f5bf0f349326a24c963d4dde84a2" ns2:_="" ns3:_="">
    <xsd:import namespace="82442ca6-20f3-486f-a231-991f407dd240"/>
    <xsd:import namespace="29d4d221-8dd5-4fd0-8ec3-afaea5add9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42ca6-20f3-486f-a231-991f407dd2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4d221-8dd5-4fd0-8ec3-afaea5add9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6C8588-F0C8-482D-8809-9A81783B9782}"/>
</file>

<file path=customXml/itemProps2.xml><?xml version="1.0" encoding="utf-8"?>
<ds:datastoreItem xmlns:ds="http://schemas.openxmlformats.org/officeDocument/2006/customXml" ds:itemID="{4B67E2B2-2127-4DD1-AFDB-22CA58EC0B73}"/>
</file>

<file path=customXml/itemProps3.xml><?xml version="1.0" encoding="utf-8"?>
<ds:datastoreItem xmlns:ds="http://schemas.openxmlformats.org/officeDocument/2006/customXml" ds:itemID="{2B5C4704-EFBB-4435-9E1E-232F10EF9BB4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1308</Words>
  <Application>Microsoft Office PowerPoint</Application>
  <PresentationFormat>Widescreen</PresentationFormat>
  <Paragraphs>101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Valoración económica del impacto de la minería ilegal de oro</vt:lpstr>
      <vt:lpstr>Bienvenidos a la Serie de Seminarios de la Fase 2 – Revisión de la sesión anterior</vt:lpstr>
      <vt:lpstr>Bienvenidos a la Serie de Seminarios de la Fase 2 – Presentaciones</vt:lpstr>
      <vt:lpstr>Presentación de estudio de caso </vt:lpstr>
      <vt:lpstr>Adaptación de la Calculadora de Impactos de la Minería para los países amazónicos</vt:lpstr>
      <vt:lpstr>Más allá de la adaptación: ajustes más amplios para la adopción de la herramienta</vt:lpstr>
      <vt:lpstr>Bolivia: Áreas prioritarias para el caso piloto dentro de áreas protegidas </vt:lpstr>
      <vt:lpstr>Metodología del Índice de Perturbación de Especies (SPI)</vt:lpstr>
      <vt:lpstr>Estudio de caso - Perú</vt:lpstr>
      <vt:lpstr>Estudio de caso</vt:lpstr>
      <vt:lpstr>Mentimeter</vt:lpstr>
      <vt:lpstr>Group Discussion (Q&amp;A) – National contexts and mining impacts</vt:lpstr>
      <vt:lpstr>Pausa corta</vt:lpstr>
      <vt:lpstr>Sesión de trabajo en grupos – Elaboración de un estudio de caso ficticio</vt:lpstr>
      <vt:lpstr>Sesión de trabajo en grupos – Elaboración de un estudio de caso ficticio</vt:lpstr>
      <vt:lpstr>Sesiones de trabajo en grupos – Tarea grupal </vt:lpstr>
      <vt:lpstr>Sesión de trabajo en grupos – Próximos pasos (adopción)</vt:lpstr>
      <vt:lpstr>Sesión de trabajo en grupos – Próximos pasos (adopción)</vt:lpstr>
      <vt:lpstr>Estrategia de adopción </vt:lpstr>
      <vt:lpstr>Hoja de ruta – Sesiones de trabajo en grupos</vt:lpstr>
      <vt:lpstr>Plenaria – Presentación de resultados 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Janet C. Edmond</dc:creator>
  <cp:lastModifiedBy>Leonardo Bakker</cp:lastModifiedBy>
  <cp:revision>3</cp:revision>
  <dcterms:created xsi:type="dcterms:W3CDTF">2024-05-01T17:47:18Z</dcterms:created>
  <dcterms:modified xsi:type="dcterms:W3CDTF">2025-10-20T16:34:39Z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0x010100008E274FD8B93343AEC3B63EEB65607C</vt:lpwstr>
  </property>
</Properties>
</file>